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724" r:id="rId3"/>
  </p:sldMasterIdLst>
  <p:notesMasterIdLst>
    <p:notesMasterId r:id="rId28"/>
  </p:notesMasterIdLst>
  <p:handoutMasterIdLst>
    <p:handoutMasterId r:id="rId29"/>
  </p:handoutMasterIdLst>
  <p:sldIdLst>
    <p:sldId id="389" r:id="rId4"/>
    <p:sldId id="444" r:id="rId5"/>
    <p:sldId id="445" r:id="rId6"/>
    <p:sldId id="446" r:id="rId7"/>
    <p:sldId id="440" r:id="rId8"/>
    <p:sldId id="367" r:id="rId9"/>
    <p:sldId id="369" r:id="rId10"/>
    <p:sldId id="447" r:id="rId11"/>
    <p:sldId id="448" r:id="rId12"/>
    <p:sldId id="449" r:id="rId13"/>
    <p:sldId id="450" r:id="rId14"/>
    <p:sldId id="425" r:id="rId15"/>
    <p:sldId id="438" r:id="rId16"/>
    <p:sldId id="436" r:id="rId17"/>
    <p:sldId id="401" r:id="rId18"/>
    <p:sldId id="402" r:id="rId19"/>
    <p:sldId id="410" r:id="rId20"/>
    <p:sldId id="427" r:id="rId21"/>
    <p:sldId id="430" r:id="rId22"/>
    <p:sldId id="431" r:id="rId23"/>
    <p:sldId id="377" r:id="rId24"/>
    <p:sldId id="434" r:id="rId25"/>
    <p:sldId id="433" r:id="rId26"/>
    <p:sldId id="366" r:id="rId27"/>
  </p:sldIdLst>
  <p:sldSz cx="9144000" cy="6858000" type="screen4x3"/>
  <p:notesSz cx="6669088" cy="9926638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0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cy Cruz" initials="JC" lastIdx="1" clrIdx="0">
    <p:extLst>
      <p:ext uri="{19B8F6BF-5375-455C-9EA6-DF929625EA0E}">
        <p15:presenceInfo xmlns:p15="http://schemas.microsoft.com/office/powerpoint/2012/main" userId="245e3c3edfee85e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2A7"/>
    <a:srgbClr val="FFCC66"/>
    <a:srgbClr val="CE4B02"/>
    <a:srgbClr val="D09E00"/>
    <a:srgbClr val="EAB200"/>
    <a:srgbClr val="F3FAEC"/>
    <a:srgbClr val="CEEAB0"/>
    <a:srgbClr val="304612"/>
    <a:srgbClr val="99CC01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9977" autoAdjust="0"/>
  </p:normalViewPr>
  <p:slideViewPr>
    <p:cSldViewPr>
      <p:cViewPr varScale="1">
        <p:scale>
          <a:sx n="72" d="100"/>
          <a:sy n="72" d="100"/>
        </p:scale>
        <p:origin x="1013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910" y="-114"/>
      </p:cViewPr>
      <p:guideLst>
        <p:guide orient="horz" pos="3126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commentAuthors" Target="commentAuthors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Jocy\Documents\Cecav\Documentos%20CECAV\Jocy\Ipad%20Docs\Meu%20DocsToGo\Meu%20DocsToGo\Valec\CAV_AP_Maio2016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ocy\Documents\Cecav\Documentos%20CECAV\Jocy\Ipad%20Docs\Meu%20DocsToGo\Meu%20DocsToGo\Valec\Cruzamento_Cav_Maio2016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ocy\Documents\Cecav\Documentos%20CECAV\Jocy\Ipad%20Docs\Meu%20DocsToGo\Meu%20DocsToGo\Valec\Cruzamento_Cav_Maio2016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ocy\Documents\Cecav\Documentos%20CECAV\Jocy\Ipad%20Docs\Meu%20DocsToGo\Meu%20DocsToGo\Valec\Cruzamento_Cav_Maio2016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ocy\Documents\Cecav\Documentos%20CECAV\Jocy\Ipad%20Docs\Meu%20DocsToGo\Meu%20DocsToGo\Valec\Cruzamento_Cav_Maio2016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ocy\Documents\Cecav\Documentos%20CECAV\Jocy\Ipad%20Docs\Meu%20DocsToGo\Meu%20DocsToGo\Valec\Cruzamento_Cav_Maio2016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eoprocessamento\vulnerabilidade\vulnerabilidade\natural\vulnerabilidade_natural_PAN_class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pt-BR" sz="1400" b="0" i="0" baseline="0" dirty="0" smtClean="0"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Cadastro Nacional de Informações Espeleológicas - CANIE</a:t>
            </a:r>
            <a:endParaRPr lang="pt-BR" sz="1400" b="0" i="0" baseline="0" dirty="0"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defRPr/>
            </a:pPr>
            <a:r>
              <a:rPr lang="pt-BR" sz="1400" b="0" i="0" baseline="0" dirty="0" smtClean="0"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Maio/2016 </a:t>
            </a:r>
            <a:r>
              <a:rPr lang="pt-BR" sz="1400" b="0" i="0" baseline="0" dirty="0"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| Total:  </a:t>
            </a:r>
            <a:r>
              <a:rPr lang="pt-BR" sz="1400" b="0" i="0" baseline="0" dirty="0" smtClean="0"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14.888 </a:t>
            </a:r>
            <a:r>
              <a:rPr lang="pt-BR" sz="1400" b="0" i="0" baseline="0" dirty="0"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cavidades</a:t>
            </a:r>
            <a:endParaRPr lang="pt-BR" sz="1400" dirty="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Plan1!$C$8</c:f>
              <c:strCache>
                <c:ptCount val="1"/>
                <c:pt idx="0">
                  <c:v>CAVERNAS</c:v>
                </c:pt>
              </c:strCache>
            </c:strRef>
          </c:tx>
          <c:spPr>
            <a:ln w="38100" cap="rnd">
              <a:solidFill>
                <a:srgbClr val="FFC000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circle"/>
            <c:size val="6"/>
            <c:spPr>
              <a:solidFill>
                <a:srgbClr val="92D050"/>
              </a:solidFill>
              <a:ln w="9525">
                <a:noFill/>
                <a:rou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marker>
          <c:dLbls>
            <c:dLbl>
              <c:idx val="0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2.8028683947397659E-2"/>
                  <c:y val="-5.15880789074118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B0E3388-BF07-41A9-8697-B598FFC4FC98}" type="VALUE">
                      <a:rPr lang="en-US" smtClean="0"/>
                      <a:pPr>
                        <a:defRPr b="1">
                          <a:solidFill>
                            <a:srgbClr val="FF0000"/>
                          </a:solidFill>
                        </a:defRPr>
                      </a:pPr>
                      <a:t>[VALOR]</a:t>
                    </a:fld>
                    <a:r>
                      <a:rPr lang="en-US" dirty="0" smtClean="0"/>
                      <a:t> (CANIE)</a:t>
                    </a:r>
                  </a:p>
                </c:rich>
              </c:tx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Plan1!$B$9:$B$19</c:f>
              <c:strCache>
                <c:ptCount val="11"/>
                <c:pt idx="0">
                  <c:v>fev-06</c:v>
                </c:pt>
                <c:pt idx="1">
                  <c:v>fev-07</c:v>
                </c:pt>
                <c:pt idx="2">
                  <c:v>fev-08</c:v>
                </c:pt>
                <c:pt idx="3">
                  <c:v>jan-09</c:v>
                </c:pt>
                <c:pt idx="4">
                  <c:v>jan-10</c:v>
                </c:pt>
                <c:pt idx="5">
                  <c:v>jan-11</c:v>
                </c:pt>
                <c:pt idx="6">
                  <c:v>jan-12</c:v>
                </c:pt>
                <c:pt idx="7">
                  <c:v>jan-13</c:v>
                </c:pt>
                <c:pt idx="8">
                  <c:v>dez-13</c:v>
                </c:pt>
                <c:pt idx="9">
                  <c:v>out-14</c:v>
                </c:pt>
                <c:pt idx="10">
                  <c:v>mai-16</c:v>
                </c:pt>
              </c:strCache>
            </c:strRef>
          </c:cat>
          <c:val>
            <c:numRef>
              <c:f>Plan1!$C$9:$C$19</c:f>
              <c:numCache>
                <c:formatCode>General</c:formatCode>
                <c:ptCount val="11"/>
                <c:pt idx="0">
                  <c:v>4448</c:v>
                </c:pt>
                <c:pt idx="1">
                  <c:v>5906</c:v>
                </c:pt>
                <c:pt idx="2">
                  <c:v>6020</c:v>
                </c:pt>
                <c:pt idx="3">
                  <c:v>6280</c:v>
                </c:pt>
                <c:pt idx="4">
                  <c:v>8023</c:v>
                </c:pt>
                <c:pt idx="5">
                  <c:v>9146</c:v>
                </c:pt>
                <c:pt idx="6">
                  <c:v>10134</c:v>
                </c:pt>
                <c:pt idx="7">
                  <c:v>10871</c:v>
                </c:pt>
                <c:pt idx="8">
                  <c:v>12287</c:v>
                </c:pt>
                <c:pt idx="9">
                  <c:v>14030</c:v>
                </c:pt>
                <c:pt idx="10">
                  <c:v>14888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60997136"/>
        <c:axId val="-860993872"/>
      </c:lineChart>
      <c:catAx>
        <c:axId val="-8609971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95000"/>
                <a:alpha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860993872"/>
        <c:crosses val="autoZero"/>
        <c:auto val="1"/>
        <c:lblAlgn val="ctr"/>
        <c:lblOffset val="100"/>
        <c:noMultiLvlLbl val="0"/>
      </c:catAx>
      <c:valAx>
        <c:axId val="-860993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53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cap="all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/>
                  <a:t>Cavernas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cap="all" baseline="0">
                  <a:solidFill>
                    <a:schemeClr val="lt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86099713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lt1">
                <a:lumMod val="95000"/>
                <a:alpha val="54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</c:dTable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3175">
      <a:solidFill>
        <a:schemeClr val="bg1"/>
      </a:solidFill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100" baseline="0">
                <a:solidFill>
                  <a:srgbClr val="FFFFFF">
                    <a:lumMod val="95000"/>
                  </a:srgb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pt-BR" sz="1400" b="0" i="0" baseline="0" dirty="0" smtClean="0"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Cadastro Nacional de Informações Espeleológicas - CANIE</a:t>
            </a:r>
            <a:endParaRPr lang="pt-BR" sz="1400" dirty="0" smtClean="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FFFFFF">
                    <a:lumMod val="95000"/>
                  </a:srgbClr>
                </a:solidFill>
              </a:defRPr>
            </a:pPr>
            <a:r>
              <a:rPr lang="pt-BR" sz="1400" b="0" dirty="0" smtClean="0"/>
              <a:t>Distribuição de Cavernas por Fontes de Informação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FFFFFF">
                    <a:lumMod val="95000"/>
                  </a:srgbClr>
                </a:solidFill>
              </a:defRPr>
            </a:pPr>
            <a:r>
              <a:rPr lang="pt-BR" sz="1400" b="0" dirty="0" smtClean="0"/>
              <a:t>Maio/2016 | Total:  14.888 cavidades</a:t>
            </a:r>
            <a:endParaRPr lang="pt-BR" sz="1400" b="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100" baseline="0">
              <a:solidFill>
                <a:srgbClr val="FFFFFF">
                  <a:lumMod val="95000"/>
                </a:srgb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explosion val="2"/>
            <c:spPr>
              <a:solidFill>
                <a:srgbClr val="00B0F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explosion val="5"/>
            <c:spPr>
              <a:solidFill>
                <a:srgbClr val="FFCC66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explosion val="4"/>
            <c:spPr>
              <a:solidFill>
                <a:srgbClr val="92D05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0.16351151614962159"/>
                  <c:y val="-4.473232432764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38100" tIns="19050" rIns="38100" bIns="19050" anchor="ctr" anchorCtr="0">
                  <a:noAutofit/>
                </a:bodyPr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200" b="0" i="0" u="none" strike="noStrike" kern="1200" baseline="0">
                      <a:solidFill>
                        <a:srgbClr val="FFFFFF">
                          <a:lumMod val="85000"/>
                        </a:srgb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7820640530169948"/>
                      <c:h val="0.1231211498973305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21619588564233591"/>
                  <c:y val="4.8839246815509718E-2"/>
                </c:manualLayout>
              </c:layout>
              <c:tx>
                <c:rich>
                  <a:bodyPr rot="0" spcFirstLastPara="1" vertOverflow="ellipsis" horzOverflow="clip" vert="horz" wrap="square" lIns="38100" tIns="19050" rIns="38100" bIns="19050" anchor="ctr" anchorCtr="0">
                    <a:noAutofit/>
                  </a:bodyPr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200" b="0" i="0" u="none" strike="noStrike" kern="1200" baseline="0">
                        <a:solidFill>
                          <a:srgbClr val="FFFFFF">
                            <a:lumMod val="85000"/>
                          </a:srgb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9C21F2F-AFCE-4F3E-A1BB-9F94C71B7C37}" type="CATEGORYNAME">
                      <a:rPr lang="en-US" sz="1200" baseline="0" smtClean="0"/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>
                          <a:solidFill>
                            <a:srgbClr val="FFFFFF">
                              <a:lumMod val="85000"/>
                            </a:srgbClr>
                          </a:solidFill>
                        </a:defRPr>
                      </a:pPr>
                      <a:t>[NOME DA CATEGORIA]</a:t>
                    </a:fld>
                    <a:r>
                      <a:rPr lang="en-US" sz="1200" baseline="0" dirty="0" smtClean="0"/>
                      <a:t> </a:t>
                    </a:r>
                    <a:r>
                      <a:rPr lang="en-US" sz="1200" baseline="0" noProof="0" dirty="0" smtClean="0"/>
                      <a:t>Ambiental</a:t>
                    </a:r>
                    <a:r>
                      <a:rPr lang="en-US" sz="1200" baseline="0" dirty="0" smtClean="0"/>
                      <a:t>;</a:t>
                    </a: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200">
                        <a:solidFill>
                          <a:srgbClr val="FFFFFF">
                            <a:lumMod val="85000"/>
                          </a:srgbClr>
                        </a:solidFill>
                      </a:defRPr>
                    </a:pPr>
                    <a:fld id="{04893D3D-56B4-46AF-AD30-B8DFB6460B3D}" type="VALUE">
                      <a:rPr lang="en-US" sz="1200" baseline="0" smtClean="0"/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>
                          <a:solidFill>
                            <a:srgbClr val="FFFFFF">
                              <a:lumMod val="85000"/>
                            </a:srgbClr>
                          </a:solidFill>
                        </a:defRPr>
                      </a:pPr>
                      <a:t>[VALOR]</a:t>
                    </a:fld>
                    <a:r>
                      <a:rPr lang="en-US" sz="1200" baseline="0" dirty="0"/>
                      <a:t>; </a:t>
                    </a:r>
                    <a:fld id="{47B0BE25-3EDF-446E-947B-52CE0D83FC32}" type="PERCENTAGE">
                      <a:rPr lang="en-US" sz="1200" baseline="0" dirty="0"/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>
                          <a:solidFill>
                            <a:srgbClr val="FFFFFF">
                              <a:lumMod val="85000"/>
                            </a:srgbClr>
                          </a:solidFill>
                        </a:defRPr>
                      </a:pPr>
                      <a:t>[PORCENTAGEM]</a:t>
                    </a:fld>
                    <a:endParaRPr lang="en-US" sz="12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38100" tIns="19050" rIns="38100" bIns="19050" anchor="ctr" anchorCtr="0">
                  <a:noAutofit/>
                </a:bodyPr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200" b="0" i="0" u="none" strike="noStrike" kern="1200" baseline="0">
                      <a:solidFill>
                        <a:srgbClr val="FFFFFF">
                          <a:lumMod val="85000"/>
                        </a:srgb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8182707959985126"/>
                      <c:h val="0.1313346742386875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0.17023802910787691"/>
                  <c:y val="-6.54262332522776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38100" tIns="19050" rIns="38100" bIns="19050" anchor="ctr" anchorCtr="0">
                  <a:noAutofit/>
                </a:bodyPr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200" b="0" i="0" u="none" strike="noStrike" kern="1200" baseline="0">
                      <a:solidFill>
                        <a:srgbClr val="FFFFFF">
                          <a:lumMod val="85000"/>
                        </a:srgb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379015556242543"/>
                      <c:h val="0.1360099301206622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38100" tIns="19050" rIns="38100" bIns="19050" anchor="ctr" anchorCtr="1">
                <a:no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1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Fonte!$A$3:$A$5</c:f>
              <c:strCache>
                <c:ptCount val="3"/>
                <c:pt idx="0">
                  <c:v>Outras Bases</c:v>
                </c:pt>
                <c:pt idx="1">
                  <c:v>Licenciamento</c:v>
                </c:pt>
                <c:pt idx="2">
                  <c:v>Estudos e Pesquisas</c:v>
                </c:pt>
              </c:strCache>
            </c:strRef>
          </c:cat>
          <c:val>
            <c:numRef>
              <c:f>Fonte!$B$3:$B$5</c:f>
              <c:numCache>
                <c:formatCode>General</c:formatCode>
                <c:ptCount val="3"/>
                <c:pt idx="0">
                  <c:v>2072</c:v>
                </c:pt>
                <c:pt idx="1">
                  <c:v>5694</c:v>
                </c:pt>
                <c:pt idx="2">
                  <c:v>7122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 w="3175">
      <a:solidFill>
        <a:schemeClr val="lt1"/>
      </a:solidFill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cap="none" baseline="0">
                <a:solidFill>
                  <a:srgbClr val="FFFFFF">
                    <a:lumMod val="8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pt-BR" sz="1300" b="0" i="0" baseline="0" dirty="0" smtClean="0"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Cadastro Nacional de Informações Espeleológicas - CANIE</a:t>
            </a:r>
            <a:endParaRPr lang="pt-BR" sz="1300" b="0" dirty="0" smtClean="0"/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FFFFFF">
                    <a:lumMod val="85000"/>
                  </a:srgbClr>
                </a:solidFill>
              </a:defRPr>
            </a:pPr>
            <a:r>
              <a:rPr lang="pt-BR" sz="1300" b="0" dirty="0" smtClean="0"/>
              <a:t>Distribuição </a:t>
            </a:r>
            <a:r>
              <a:rPr lang="pt-BR" sz="1300" b="0" dirty="0"/>
              <a:t>das </a:t>
            </a:r>
            <a:r>
              <a:rPr lang="pt-BR" sz="1300" b="0" dirty="0" smtClean="0"/>
              <a:t>cavernas por </a:t>
            </a:r>
            <a:r>
              <a:rPr lang="pt-BR" sz="1300" b="0" dirty="0"/>
              <a:t>Unidade da Federação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FFFFFF">
                    <a:lumMod val="85000"/>
                  </a:srgbClr>
                </a:solidFill>
              </a:defRPr>
            </a:pPr>
            <a:r>
              <a:rPr lang="pt-BR" sz="1300" b="0" i="0" u="none" strike="noStrike" cap="none" baseline="0" dirty="0" smtClean="0">
                <a:effectLst/>
              </a:rPr>
              <a:t>Outubro/2015 </a:t>
            </a:r>
            <a:r>
              <a:rPr lang="pt-BR" sz="1300" b="0" i="0" u="none" strike="noStrike" cap="none" baseline="0" dirty="0">
                <a:effectLst/>
              </a:rPr>
              <a:t>| Total</a:t>
            </a:r>
            <a:r>
              <a:rPr lang="pt-BR" sz="1300" b="0" i="0" u="none" strike="noStrike" cap="none" baseline="0" dirty="0" smtClean="0">
                <a:effectLst/>
              </a:rPr>
              <a:t>: 15.881 </a:t>
            </a:r>
            <a:r>
              <a:rPr lang="pt-BR" sz="1300" b="0" i="0" u="none" strike="noStrike" cap="none" baseline="0" dirty="0">
                <a:effectLst/>
              </a:rPr>
              <a:t>cavidades</a:t>
            </a:r>
            <a:endParaRPr lang="pt-BR" sz="1300" b="0" dirty="0"/>
          </a:p>
        </c:rich>
      </c:tx>
      <c:layout>
        <c:manualLayout>
          <c:xMode val="edge"/>
          <c:yMode val="edge"/>
          <c:x val="0.24727568128431968"/>
          <c:y val="3.2334370255156834E-2"/>
        </c:manualLayout>
      </c:layout>
      <c:overlay val="0"/>
      <c:spPr>
        <a:noFill/>
        <a:ln w="12700"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cap="none" baseline="0">
              <a:solidFill>
                <a:srgbClr val="FFFFFF">
                  <a:lumMod val="85000"/>
                </a:srgb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>
        <c:manualLayout>
          <c:layoutTarget val="inner"/>
          <c:xMode val="edge"/>
          <c:yMode val="edge"/>
          <c:x val="4.912552070484482E-2"/>
          <c:y val="0.19899409324889825"/>
          <c:w val="0.93510161753689325"/>
          <c:h val="0.726204495796763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UF!$B$1</c:f>
              <c:strCache>
                <c:ptCount val="1"/>
                <c:pt idx="0">
                  <c:v>CAVERNAS</c:v>
                </c:pt>
              </c:strCache>
            </c:strRef>
          </c:tx>
          <c:spPr>
            <a:solidFill>
              <a:srgbClr val="FFC000"/>
            </a:solidFill>
            <a:ln w="9525" cap="flat" cmpd="sng" algn="ctr">
              <a:solidFill>
                <a:srgbClr val="FFC000"/>
              </a:solidFill>
              <a:miter lim="800000"/>
            </a:ln>
            <a:effectLst>
              <a:outerShdw blurRad="50800" dist="50800" dir="5400000" algn="ctr" rotWithShape="0">
                <a:srgbClr val="FFC000"/>
              </a:outerShdw>
            </a:effectLst>
            <a:scene3d>
              <a:camera prst="orthographicFront"/>
              <a:lightRig rig="threePt" dir="t"/>
            </a:scene3d>
            <a:sp3d>
              <a:bevelT w="0" h="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UF!$A$2:$A$27</c:f>
              <c:strCache>
                <c:ptCount val="26"/>
                <c:pt idx="0">
                  <c:v>MG</c:v>
                </c:pt>
                <c:pt idx="1">
                  <c:v>PA</c:v>
                </c:pt>
                <c:pt idx="2">
                  <c:v>BA</c:v>
                </c:pt>
                <c:pt idx="3">
                  <c:v>RN</c:v>
                </c:pt>
                <c:pt idx="4">
                  <c:v>GO</c:v>
                </c:pt>
                <c:pt idx="5">
                  <c:v>TO</c:v>
                </c:pt>
                <c:pt idx="6">
                  <c:v>SP</c:v>
                </c:pt>
                <c:pt idx="7">
                  <c:v>MT</c:v>
                </c:pt>
                <c:pt idx="8">
                  <c:v>PR</c:v>
                </c:pt>
                <c:pt idx="9">
                  <c:v>MS</c:v>
                </c:pt>
                <c:pt idx="10">
                  <c:v>RS</c:v>
                </c:pt>
                <c:pt idx="11">
                  <c:v>PE</c:v>
                </c:pt>
                <c:pt idx="12">
                  <c:v>PI</c:v>
                </c:pt>
                <c:pt idx="13">
                  <c:v>RJ</c:v>
                </c:pt>
                <c:pt idx="14">
                  <c:v>MA</c:v>
                </c:pt>
                <c:pt idx="15">
                  <c:v>SC</c:v>
                </c:pt>
                <c:pt idx="16">
                  <c:v>DF</c:v>
                </c:pt>
                <c:pt idx="17">
                  <c:v>CE</c:v>
                </c:pt>
                <c:pt idx="18">
                  <c:v>SE</c:v>
                </c:pt>
                <c:pt idx="19">
                  <c:v>AM</c:v>
                </c:pt>
                <c:pt idx="20">
                  <c:v>ES</c:v>
                </c:pt>
                <c:pt idx="21">
                  <c:v>RO</c:v>
                </c:pt>
                <c:pt idx="22">
                  <c:v>PB</c:v>
                </c:pt>
                <c:pt idx="23">
                  <c:v>AL</c:v>
                </c:pt>
                <c:pt idx="24">
                  <c:v>RR</c:v>
                </c:pt>
                <c:pt idx="25">
                  <c:v>AP</c:v>
                </c:pt>
              </c:strCache>
            </c:strRef>
          </c:cat>
          <c:val>
            <c:numRef>
              <c:f>UF!$B$2:$B$27</c:f>
              <c:numCache>
                <c:formatCode>General</c:formatCode>
                <c:ptCount val="26"/>
                <c:pt idx="0">
                  <c:v>6198</c:v>
                </c:pt>
                <c:pt idx="1">
                  <c:v>2567</c:v>
                </c:pt>
                <c:pt idx="2">
                  <c:v>1297</c:v>
                </c:pt>
                <c:pt idx="3">
                  <c:v>975</c:v>
                </c:pt>
                <c:pt idx="4">
                  <c:v>938</c:v>
                </c:pt>
                <c:pt idx="5">
                  <c:v>878</c:v>
                </c:pt>
                <c:pt idx="6">
                  <c:v>817</c:v>
                </c:pt>
                <c:pt idx="7">
                  <c:v>465</c:v>
                </c:pt>
                <c:pt idx="8">
                  <c:v>344</c:v>
                </c:pt>
                <c:pt idx="9">
                  <c:v>255</c:v>
                </c:pt>
                <c:pt idx="10">
                  <c:v>176</c:v>
                </c:pt>
                <c:pt idx="11">
                  <c:v>134</c:v>
                </c:pt>
                <c:pt idx="12">
                  <c:v>120</c:v>
                </c:pt>
                <c:pt idx="13">
                  <c:v>105</c:v>
                </c:pt>
                <c:pt idx="14">
                  <c:v>102</c:v>
                </c:pt>
                <c:pt idx="15">
                  <c:v>137</c:v>
                </c:pt>
                <c:pt idx="16">
                  <c:v>83</c:v>
                </c:pt>
                <c:pt idx="17">
                  <c:v>86</c:v>
                </c:pt>
                <c:pt idx="18">
                  <c:v>96</c:v>
                </c:pt>
                <c:pt idx="19">
                  <c:v>41</c:v>
                </c:pt>
                <c:pt idx="20">
                  <c:v>25</c:v>
                </c:pt>
                <c:pt idx="21">
                  <c:v>21</c:v>
                </c:pt>
                <c:pt idx="22">
                  <c:v>10</c:v>
                </c:pt>
                <c:pt idx="23">
                  <c:v>8</c:v>
                </c:pt>
                <c:pt idx="24">
                  <c:v>2</c:v>
                </c:pt>
                <c:pt idx="25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15"/>
        <c:overlap val="-40"/>
        <c:axId val="-980158432"/>
        <c:axId val="-980156256"/>
      </c:barChart>
      <c:catAx>
        <c:axId val="-980158432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980156256"/>
        <c:crosses val="autoZero"/>
        <c:auto val="1"/>
        <c:lblAlgn val="ctr"/>
        <c:lblOffset val="100"/>
        <c:noMultiLvlLbl val="0"/>
      </c:catAx>
      <c:valAx>
        <c:axId val="-980156256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980158432"/>
        <c:crosses val="autoZero"/>
        <c:crossBetween val="between"/>
      </c:valAx>
      <c:spPr>
        <a:noFill/>
        <a:ln w="3175">
          <a:solidFill>
            <a:schemeClr val="bg1"/>
          </a:solidFill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i="0" u="none" strike="noStrike" kern="1200" spc="100" baseline="0">
                <a:solidFill>
                  <a:sysClr val="window" lastClr="FFFFFF">
                    <a:lumMod val="95000"/>
                  </a:sys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pt-BR" sz="1400" b="0" i="0" baseline="0" dirty="0" smtClean="0"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Cadastro Nacional de Informações Espeleológicas - CANIE</a:t>
            </a:r>
            <a:endParaRPr lang="pt-BR" sz="1400" dirty="0" smtClean="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" lastClr="FFFFFF">
                    <a:lumMod val="95000"/>
                  </a:sysClr>
                </a:solidFill>
              </a:defRPr>
            </a:pPr>
            <a:r>
              <a:rPr lang="pt-BR" sz="1400" b="0" noProof="0" dirty="0" smtClean="0">
                <a:effectLst/>
              </a:rPr>
              <a:t>Cavernas em Unidades de Conservação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" lastClr="FFFFFF">
                    <a:lumMod val="95000"/>
                  </a:sysClr>
                </a:solidFill>
              </a:defRPr>
            </a:pPr>
            <a:r>
              <a:rPr lang="pt-BR" sz="1400" b="0" i="0" baseline="0" dirty="0" smtClean="0">
                <a:effectLst/>
              </a:rPr>
              <a:t>Maio/2016 </a:t>
            </a:r>
            <a:r>
              <a:rPr lang="pt-BR" sz="1400" b="0" i="0" baseline="0" dirty="0">
                <a:effectLst/>
              </a:rPr>
              <a:t>| Total: </a:t>
            </a:r>
            <a:r>
              <a:rPr lang="pt-BR" sz="1400" b="0" i="0" baseline="0" dirty="0" smtClean="0">
                <a:effectLst/>
              </a:rPr>
              <a:t>14.888 cavidades</a:t>
            </a:r>
            <a:endParaRPr lang="pt-BR" sz="1400" dirty="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1" i="0" u="none" strike="noStrike" kern="1200" spc="100" baseline="0">
              <a:solidFill>
                <a:sysClr val="window" lastClr="FFFFFF">
                  <a:lumMod val="95000"/>
                </a:sys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UC!$E$1</c:f>
              <c:strCache>
                <c:ptCount val="1"/>
                <c:pt idx="0">
                  <c:v>%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4.5106496103607535E-2"/>
                  <c:y val="-6.691473484078289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rgbClr val="FFFFFF">
                            <a:lumMod val="85000"/>
                          </a:srgb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7CF6E3F-9CE4-4A31-AFC5-AC3CA41FDE87}" type="CATEGORYNAME">
                      <a:rPr lang="en-US" sz="900" smtClean="0">
                        <a:effectLst/>
                      </a:rPr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FFFFFF">
                              <a:lumMod val="85000"/>
                            </a:srgbClr>
                          </a:solidFill>
                        </a:defRPr>
                      </a:pPr>
                      <a:t>[NOME DA CATEGORIA]</a:t>
                    </a:fld>
                    <a:r>
                      <a:rPr lang="en-US" sz="900" baseline="0" dirty="0" smtClean="0">
                        <a:effectLst/>
                      </a:rPr>
                      <a:t>;</a:t>
                    </a: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>
                        <a:solidFill>
                          <a:srgbClr val="FFFFFF">
                            <a:lumMod val="85000"/>
                          </a:srgbClr>
                        </a:solidFill>
                      </a:defRPr>
                    </a:pPr>
                    <a:r>
                      <a:rPr lang="en-US" sz="900" baseline="0" dirty="0" smtClean="0">
                        <a:effectLst/>
                      </a:rPr>
                      <a:t>5.025 | </a:t>
                    </a:r>
                    <a:fld id="{BA7AC573-81AE-4671-8E3D-2F666201EF6C}" type="VALUE">
                      <a:rPr lang="en-US" sz="900" baseline="0" smtClean="0">
                        <a:effectLst/>
                      </a:rPr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FFFFFF">
                              <a:lumMod val="85000"/>
                            </a:srgbClr>
                          </a:solidFill>
                        </a:defRPr>
                      </a:pPr>
                      <a:t>[VALOR]</a:t>
                    </a:fld>
                    <a:endParaRPr lang="en-US" sz="900" baseline="0" dirty="0" smtClean="0">
                      <a:effectLst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rgbClr val="FFFFFF">
                          <a:lumMod val="85000"/>
                        </a:srgb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5.6222721284936591E-2"/>
                  <c:y val="-7.963213730969098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rgbClr val="FFFFFF">
                            <a:lumMod val="85000"/>
                          </a:srgb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C095423-AD50-4143-8B4E-5B1527D078CE}" type="CATEGORYNAME">
                      <a:rPr lang="pt-BR"/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FFFFFF">
                              <a:lumMod val="85000"/>
                            </a:srgbClr>
                          </a:solidFill>
                        </a:defRPr>
                      </a:pPr>
                      <a:t>[NOME DA CATEGORIA]</a:t>
                    </a:fld>
                    <a:r>
                      <a:rPr lang="pt-BR" baseline="0" dirty="0" smtClean="0"/>
                      <a:t>;</a:t>
                    </a: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>
                        <a:solidFill>
                          <a:srgbClr val="FFFFFF">
                            <a:lumMod val="85000"/>
                          </a:srgbClr>
                        </a:solidFill>
                      </a:defRPr>
                    </a:pPr>
                    <a:r>
                      <a:rPr lang="pt-BR" baseline="0" dirty="0" smtClean="0"/>
                      <a:t>9.863 | </a:t>
                    </a:r>
                    <a:fld id="{BA600F1D-341F-4712-AB26-EA8502C99028}" type="VALUE">
                      <a:rPr lang="pt-BR" baseline="0" smtClean="0"/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FFFFFF">
                              <a:lumMod val="85000"/>
                            </a:srgbClr>
                          </a:solidFill>
                        </a:defRPr>
                      </a:pPr>
                      <a:t>[VALOR]</a:t>
                    </a:fld>
                    <a:endParaRPr lang="pt-BR" baseline="0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rgbClr val="FFFFFF">
                          <a:lumMod val="85000"/>
                        </a:srgb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UC!$D$2:$D$3</c:f>
              <c:strCache>
                <c:ptCount val="2"/>
                <c:pt idx="0">
                  <c:v>Dentro de UC</c:v>
                </c:pt>
                <c:pt idx="1">
                  <c:v>Fora de UC</c:v>
                </c:pt>
              </c:strCache>
            </c:strRef>
          </c:cat>
          <c:val>
            <c:numRef>
              <c:f>UC!$E$2:$E$3</c:f>
              <c:numCache>
                <c:formatCode>0.00</c:formatCode>
                <c:ptCount val="2"/>
                <c:pt idx="0" formatCode="0.0">
                  <c:v>33.752015045674369</c:v>
                </c:pt>
                <c:pt idx="1">
                  <c:v>66.247984954325631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980154080"/>
        <c:axId val="-980166048"/>
        <c:axId val="0"/>
      </c:bar3DChart>
      <c:catAx>
        <c:axId val="-980154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980166048"/>
        <c:crosses val="autoZero"/>
        <c:auto val="1"/>
        <c:lblAlgn val="ctr"/>
        <c:lblOffset val="100"/>
        <c:noMultiLvlLbl val="0"/>
      </c:catAx>
      <c:valAx>
        <c:axId val="-980166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980154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 w="3175">
      <a:solidFill>
        <a:schemeClr val="bg1"/>
      </a:solidFill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1200" spc="100" baseline="0">
                <a:solidFill>
                  <a:srgbClr val="FFFFFF">
                    <a:lumMod val="95000"/>
                  </a:srgb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pt-BR" sz="1400" b="0" i="0" baseline="0" dirty="0" smtClean="0">
                <a:effectLst/>
              </a:rPr>
              <a:t>Cadastro Nacional de Informações Espeleológicas - CANIE</a:t>
            </a:r>
            <a:endParaRPr lang="pt-BR" sz="1400" b="0" dirty="0" smtClean="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rgbClr val="FFFFFF">
                    <a:lumMod val="95000"/>
                  </a:srgbClr>
                </a:solidFill>
              </a:defRPr>
            </a:pPr>
            <a:r>
              <a:rPr lang="pt-BR" sz="1400" b="0" i="0" baseline="0" noProof="0" dirty="0" smtClean="0">
                <a:effectLst/>
              </a:rPr>
              <a:t>Cavernas em</a:t>
            </a:r>
            <a:r>
              <a:rPr lang="en-US" sz="1400" b="0" i="0" baseline="0" dirty="0" smtClean="0">
                <a:effectLst/>
              </a:rPr>
              <a:t> </a:t>
            </a:r>
            <a:r>
              <a:rPr lang="en-US" sz="1400" b="0" i="0" baseline="0" dirty="0">
                <a:effectLst/>
              </a:rPr>
              <a:t>UCs de PI e US</a:t>
            </a:r>
            <a:endParaRPr lang="pt-BR" sz="1400" b="0" dirty="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rgbClr val="FFFFFF">
                    <a:lumMod val="95000"/>
                  </a:srgbClr>
                </a:solidFill>
              </a:defRPr>
            </a:pPr>
            <a:r>
              <a:rPr lang="pt-BR" sz="1400" b="0" i="0" baseline="0" dirty="0" smtClean="0">
                <a:effectLst/>
              </a:rPr>
              <a:t>Maio/2016 </a:t>
            </a:r>
            <a:r>
              <a:rPr lang="pt-BR" sz="1400" b="0" i="0" baseline="0" dirty="0">
                <a:effectLst/>
              </a:rPr>
              <a:t>| Total:  </a:t>
            </a:r>
            <a:r>
              <a:rPr lang="pt-BR" sz="1400" b="0" i="0" baseline="0" dirty="0" smtClean="0">
                <a:effectLst/>
              </a:rPr>
              <a:t>5.025 </a:t>
            </a:r>
            <a:r>
              <a:rPr lang="pt-BR" sz="1400" b="0" i="0" baseline="0" dirty="0">
                <a:effectLst/>
              </a:rPr>
              <a:t>cavidades</a:t>
            </a:r>
            <a:endParaRPr lang="pt-BR" sz="1400" dirty="0"/>
          </a:p>
        </c:rich>
      </c:tx>
      <c:layout>
        <c:manualLayout>
          <c:xMode val="edge"/>
          <c:yMode val="edge"/>
          <c:x val="0.11494361737584714"/>
          <c:y val="5.67599447103909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1" i="0" u="none" strike="noStrike" kern="1200" spc="100" baseline="0">
              <a:solidFill>
                <a:srgbClr val="FFFFFF">
                  <a:lumMod val="95000"/>
                </a:srgb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929932192528212"/>
          <c:w val="1"/>
          <c:h val="0.58721977411715542"/>
        </c:manualLayout>
      </c:layout>
      <c:pie3DChart>
        <c:varyColors val="1"/>
        <c:ser>
          <c:idx val="0"/>
          <c:order val="0"/>
          <c:tx>
            <c:strRef>
              <c:f>UC!$P$1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2BF551">
                  <a:alpha val="84000"/>
                </a:srgb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explosion val="4"/>
            <c:spPr>
              <a:solidFill>
                <a:srgbClr val="FFC000">
                  <a:alpha val="84000"/>
                </a:srgb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-0.13658385179424509"/>
                  <c:y val="6.635636642593320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900" baseline="0" dirty="0" smtClean="0">
                        <a:effectLst/>
                      </a:rPr>
                      <a:t>UCs PI
1.537 | </a:t>
                    </a:r>
                    <a:fld id="{F54543B7-CCCB-4A87-948B-488110CF66D2}" type="PERCENTAGE">
                      <a:rPr lang="en-US" sz="900" baseline="0" smtClean="0">
                        <a:effectLst/>
                      </a:rPr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000000"/>
                          </a:solidFill>
                        </a:defRPr>
                      </a:pPr>
                      <a:t>[PORCENTAGEM]</a:t>
                    </a:fld>
                    <a:endParaRPr lang="en-US" sz="900" baseline="0" dirty="0" smtClean="0">
                      <a:effectLst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0.19280510498833464"/>
                  <c:y val="-0.1477281911259606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900" baseline="0" dirty="0" err="1" smtClean="0"/>
                      <a:t>Ucs</a:t>
                    </a:r>
                    <a:r>
                      <a:rPr lang="en-US" sz="900" baseline="0" dirty="0" smtClean="0"/>
                      <a:t> US
3.488 | </a:t>
                    </a:r>
                    <a:fld id="{D58D3DF7-D12D-4C2D-8CCA-E5F70A7AC54D}" type="PERCENTAGE">
                      <a:rPr lang="en-US" sz="900" baseline="0" smtClean="0"/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000000"/>
                          </a:solidFill>
                        </a:defRPr>
                      </a:pPr>
                      <a:t>[PORCENTAGEM]</a:t>
                    </a:fld>
                    <a:endParaRPr lang="en-US" sz="900" baseline="0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UC!$O$2:$O$3</c:f>
              <c:strCache>
                <c:ptCount val="2"/>
                <c:pt idx="0">
                  <c:v>% em Unidades de Proteção Integral</c:v>
                </c:pt>
                <c:pt idx="1">
                  <c:v>% em Unidades de Uso Sustentável</c:v>
                </c:pt>
              </c:strCache>
            </c:strRef>
          </c:cat>
          <c:val>
            <c:numRef>
              <c:f>UC!$P$2:$P$3</c:f>
              <c:numCache>
                <c:formatCode>0.00</c:formatCode>
                <c:ptCount val="2"/>
                <c:pt idx="0">
                  <c:v>30.587064676616915</c:v>
                </c:pt>
                <c:pt idx="1">
                  <c:v>69.412935323383081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 w="3175">
      <a:solidFill>
        <a:schemeClr val="bg1"/>
      </a:solidFill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100" baseline="0">
                <a:solidFill>
                  <a:srgbClr val="FFFFFF">
                    <a:lumMod val="95000"/>
                  </a:srgb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pt-BR" sz="1400" b="0" i="0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Cadastro Nacional de Informações Espeleológicas</a:t>
            </a:r>
            <a:endParaRPr lang="en-US" sz="1400" b="0" i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>
                <a:solidFill>
                  <a:srgbClr val="FFFFFF">
                    <a:lumMod val="95000"/>
                  </a:srgbClr>
                </a:solidFill>
              </a:defRPr>
            </a:pPr>
            <a:r>
              <a:rPr lang="pt-BR" sz="1400" b="0" i="0" baseline="0" noProof="0" dirty="0" smtClean="0"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Cavernas em </a:t>
            </a:r>
            <a:r>
              <a:rPr lang="pt-BR" sz="1400" b="0" i="0" baseline="0" noProof="0" dirty="0" err="1" smtClean="0"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UCs</a:t>
            </a:r>
            <a:r>
              <a:rPr lang="pt-BR" sz="1400" b="0" i="0" baseline="0" noProof="0" dirty="0" smtClean="0"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 por Região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>
                <a:solidFill>
                  <a:srgbClr val="FFFFFF">
                    <a:lumMod val="95000"/>
                  </a:srgbClr>
                </a:solidFill>
              </a:defRPr>
            </a:pPr>
            <a:r>
              <a:rPr lang="pt-BR" sz="1400" b="0" i="0" baseline="0" dirty="0" smtClean="0">
                <a:effectLst/>
              </a:rPr>
              <a:t>Maio/2016 </a:t>
            </a:r>
            <a:r>
              <a:rPr lang="pt-BR" sz="1400" b="0" i="0" baseline="0" dirty="0">
                <a:effectLst/>
              </a:rPr>
              <a:t>| Total:  </a:t>
            </a:r>
            <a:r>
              <a:rPr lang="pt-BR" sz="1400" b="0" i="0" baseline="0" dirty="0" smtClean="0">
                <a:effectLst/>
              </a:rPr>
              <a:t>5.025 </a:t>
            </a:r>
            <a:r>
              <a:rPr lang="pt-BR" sz="1400" b="0" i="0" baseline="0" dirty="0">
                <a:effectLst/>
              </a:rPr>
              <a:t>cavidades</a:t>
            </a:r>
            <a:endParaRPr lang="pt-BR" sz="1400" b="0" dirty="0">
              <a:effectLst/>
            </a:endParaRPr>
          </a:p>
        </c:rich>
      </c:tx>
      <c:layout>
        <c:manualLayout>
          <c:xMode val="edge"/>
          <c:yMode val="edge"/>
          <c:x val="0.14738970802185999"/>
          <c:y val="3.299140912725416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100" baseline="0">
              <a:solidFill>
                <a:srgbClr val="FFFFFF">
                  <a:lumMod val="95000"/>
                </a:srgb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>
        <c:manualLayout>
          <c:layoutTarget val="inner"/>
          <c:xMode val="edge"/>
          <c:yMode val="edge"/>
          <c:x val="0.30364764364806029"/>
          <c:y val="0.23338519580790962"/>
          <c:w val="0.38785373053787675"/>
          <c:h val="0.63501756448838864"/>
        </c:manualLayout>
      </c:layout>
      <c:doughnutChart>
        <c:varyColors val="1"/>
        <c:ser>
          <c:idx val="0"/>
          <c:order val="0"/>
          <c:tx>
            <c:strRef>
              <c:f>UC!$V$1</c:f>
              <c:strCache>
                <c:ptCount val="1"/>
                <c:pt idx="0">
                  <c:v>Nº de Cavernas</c:v>
                </c:pt>
              </c:strCache>
            </c:strRef>
          </c:tx>
          <c:spPr>
            <a:scene3d>
              <a:camera prst="orthographicFront"/>
              <a:lightRig rig="freezing" dir="t"/>
            </a:scene3d>
            <a:sp3d prstMaterial="metal">
              <a:bevelT w="63500" h="25400"/>
            </a:sp3d>
          </c:spPr>
          <c:explosion val="5"/>
          <c:dPt>
            <c:idx val="0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freezing" dir="t"/>
              </a:scene3d>
              <a:sp3d prstMaterial="metal">
                <a:bevelT w="63500" h="25400"/>
              </a:sp3d>
            </c:spPr>
          </c:dPt>
          <c:dPt>
            <c:idx val="1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freezing" dir="t"/>
              </a:scene3d>
              <a:sp3d prstMaterial="metal">
                <a:bevelT w="63500" h="25400"/>
              </a:sp3d>
            </c:spPr>
          </c:dPt>
          <c:dPt>
            <c:idx val="2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balanced" dir="t"/>
              </a:scene3d>
              <a:sp3d prstMaterial="matte">
                <a:bevelT w="63500" h="25400"/>
              </a:sp3d>
            </c:spPr>
          </c:dPt>
          <c:dLbls>
            <c:dLbl>
              <c:idx val="1"/>
              <c:layout>
                <c:manualLayout>
                  <c:x val="2.7295247617989536E-2"/>
                  <c:y val="9.62541542762450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UC!$U$2:$U$4</c:f>
              <c:strCache>
                <c:ptCount val="3"/>
                <c:pt idx="0">
                  <c:v>Estaduais</c:v>
                </c:pt>
                <c:pt idx="1">
                  <c:v>Municipais</c:v>
                </c:pt>
                <c:pt idx="2">
                  <c:v>Federais</c:v>
                </c:pt>
              </c:strCache>
            </c:strRef>
          </c:cat>
          <c:val>
            <c:numRef>
              <c:f>UC!$V$2:$V$4</c:f>
              <c:numCache>
                <c:formatCode>General</c:formatCode>
                <c:ptCount val="3"/>
                <c:pt idx="0">
                  <c:v>2057</c:v>
                </c:pt>
                <c:pt idx="1">
                  <c:v>9</c:v>
                </c:pt>
                <c:pt idx="2">
                  <c:v>2959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 w="3175">
      <a:solidFill>
        <a:schemeClr val="bg1"/>
      </a:solidFill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638530183727079"/>
          <c:y val="0.10922131258369155"/>
          <c:w val="0.85009439274636123"/>
          <c:h val="0.7873486870436562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vulnera!$B$6</c:f>
              <c:strCache>
                <c:ptCount val="1"/>
                <c:pt idx="0">
                  <c:v>Cavidades</c:v>
                </c:pt>
              </c:strCache>
            </c:strRef>
          </c:tx>
          <c:spPr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</c:spPr>
          </c:dPt>
          <c:dPt>
            <c:idx val="3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</c:spPr>
          </c:dPt>
          <c:dPt>
            <c:idx val="4"/>
            <c:invertIfNegative val="0"/>
            <c:bubble3D val="0"/>
            <c:spPr>
              <a:solidFill>
                <a:srgbClr val="059913"/>
              </a:solidFill>
              <a:ln>
                <a:noFill/>
              </a:ln>
            </c:spPr>
          </c:dPt>
          <c:dPt>
            <c:idx val="5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-7.272727272727251E-3"/>
                  <c:y val="-3.839368857275479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1.386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1682557862085421E-2"/>
                  <c:y val="-3.435328581777279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3.892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8368790264853241E-2"/>
                  <c:y val="-5.05152149796501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5789739918873861E-2"/>
                  <c:y val="-6.80298837095733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5635122882367099E-2"/>
                  <c:y val="-6.66765078576290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2.3210831721470045E-2"/>
                  <c:y val="-4.8166384690468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vulnera!$A$7:$A$11</c:f>
              <c:strCache>
                <c:ptCount val="5"/>
                <c:pt idx="0">
                  <c:v>Muito Alto</c:v>
                </c:pt>
                <c:pt idx="1">
                  <c:v>Alto</c:v>
                </c:pt>
                <c:pt idx="2">
                  <c:v>Médio</c:v>
                </c:pt>
                <c:pt idx="3">
                  <c:v>Baixo</c:v>
                </c:pt>
                <c:pt idx="4">
                  <c:v>Muito Baixo</c:v>
                </c:pt>
              </c:strCache>
            </c:strRef>
          </c:cat>
          <c:val>
            <c:numRef>
              <c:f>vulnera!$B$7:$B$11</c:f>
              <c:numCache>
                <c:formatCode>General</c:formatCode>
                <c:ptCount val="5"/>
                <c:pt idx="0">
                  <c:v>1386</c:v>
                </c:pt>
                <c:pt idx="1">
                  <c:v>3892</c:v>
                </c:pt>
                <c:pt idx="2">
                  <c:v>186</c:v>
                </c:pt>
                <c:pt idx="3">
                  <c:v>226</c:v>
                </c:pt>
                <c:pt idx="4">
                  <c:v>112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box"/>
        <c:axId val="-800812848"/>
        <c:axId val="-800808496"/>
        <c:axId val="-855045856"/>
      </c:bar3DChart>
      <c:catAx>
        <c:axId val="-80081284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90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pt-BR" sz="900">
                    <a:latin typeface="Times New Roman" pitchFamily="18" charset="0"/>
                    <a:cs typeface="Times New Roman" pitchFamily="18" charset="0"/>
                  </a:rPr>
                  <a:t>Grau de Vulnerabilidade Natural</a:t>
                </a:r>
              </a:p>
            </c:rich>
          </c:tx>
          <c:layout>
            <c:manualLayout>
              <c:xMode val="edge"/>
              <c:yMode val="edge"/>
              <c:x val="0.15456435218325032"/>
              <c:y val="0.82609502072854024"/>
            </c:manualLayout>
          </c:layout>
          <c:overlay val="0"/>
        </c:title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pt-BR"/>
          </a:p>
        </c:txPr>
        <c:crossAx val="-800808496"/>
        <c:crosses val="autoZero"/>
        <c:auto val="1"/>
        <c:lblAlgn val="ctr"/>
        <c:lblOffset val="100"/>
        <c:noMultiLvlLbl val="0"/>
      </c:catAx>
      <c:valAx>
        <c:axId val="-800808496"/>
        <c:scaling>
          <c:orientation val="minMax"/>
        </c:scaling>
        <c:delete val="0"/>
        <c:axPos val="l"/>
        <c:title>
          <c:tx>
            <c:rich>
              <a:bodyPr rot="0" vert="horz"/>
              <a:lstStyle/>
              <a:p>
                <a:pPr>
                  <a:defRPr sz="900" b="1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pt-BR" sz="900" b="1">
                    <a:latin typeface="Times New Roman" pitchFamily="18" charset="0"/>
                    <a:cs typeface="Times New Roman" pitchFamily="18" charset="0"/>
                  </a:rPr>
                  <a:t>Nº de Cavidades</a:t>
                </a:r>
              </a:p>
            </c:rich>
          </c:tx>
          <c:layout>
            <c:manualLayout>
              <c:xMode val="edge"/>
              <c:yMode val="edge"/>
              <c:x val="2.089592086140089E-2"/>
              <c:y val="5.1340575881399397E-2"/>
            </c:manualLayout>
          </c:layout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pt-BR"/>
          </a:p>
        </c:txPr>
        <c:crossAx val="-800812848"/>
        <c:crosses val="autoZero"/>
        <c:crossBetween val="between"/>
      </c:valAx>
      <c:serAx>
        <c:axId val="-855045856"/>
        <c:scaling>
          <c:orientation val="minMax"/>
        </c:scaling>
        <c:delete val="1"/>
        <c:axPos val="b"/>
        <c:majorTickMark val="none"/>
        <c:minorTickMark val="none"/>
        <c:tickLblPos val="none"/>
        <c:crossAx val="-800808496"/>
        <c:crosses val="autoZero"/>
      </c:serAx>
    </c:plotArea>
    <c:plotVisOnly val="1"/>
    <c:dispBlanksAs val="gap"/>
    <c:showDLblsOverMax val="0"/>
  </c:chart>
  <c:spPr>
    <a:noFill/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3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3">
  <cs:axisTitle>
    <cs:lnRef idx="0"/>
    <cs:fillRef idx="0"/>
    <cs:effectRef idx="0"/>
    <cs:fontRef idx="minor">
      <a:schemeClr val="lt1">
        <a:lumMod val="75000"/>
      </a:schemeClr>
    </cs:fontRef>
    <cs:defRPr sz="900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>
        <a:lumMod val="75000"/>
      </a:schemeClr>
    </cs:fontRef>
    <cs:defRPr sz="900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</a:schemeClr>
            </a:gs>
            <a:gs pos="0">
              <a:schemeClr val="dk1">
                <a:lumMod val="65000"/>
                <a:lumOff val="3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  <a:alpha val="25000"/>
              </a:schemeClr>
            </a:gs>
            <a:gs pos="0">
              <a:schemeClr val="dk1">
                <a:lumMod val="65000"/>
                <a:lumOff val="35000"/>
                <a:alpha val="2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400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94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/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/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68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690160-D328-4B69-A035-90D3C82FA0A6}" type="doc">
      <dgm:prSet loTypeId="urn:microsoft.com/office/officeart/2005/8/layout/pList2#1" loCatId="list" qsTypeId="urn:microsoft.com/office/officeart/2005/8/quickstyle/simple4" qsCatId="simple" csTypeId="urn:microsoft.com/office/officeart/2005/8/colors/colorful2" csCatId="colorful" phldr="1"/>
      <dgm:spPr/>
    </dgm:pt>
    <dgm:pt modelId="{476E4177-EF8D-419E-AB8A-93E66CC82482}">
      <dgm:prSet phldrT="[Text]" custT="1"/>
      <dgm:spPr/>
      <dgm:t>
        <a:bodyPr lIns="73152" tIns="274320" rIns="73152"/>
        <a:lstStyle/>
        <a:p>
          <a:pPr algn="l" defTabSz="914400">
            <a:buNone/>
          </a:pPr>
          <a:r>
            <a:rPr lang="pt-BR" sz="1400" b="1" dirty="0" smtClean="0">
              <a:latin typeface="Calibri" pitchFamily="34" charset="0"/>
            </a:rPr>
            <a:t>Componente</a:t>
          </a:r>
        </a:p>
        <a:p>
          <a:pPr algn="ctr" defTabSz="914400">
            <a:buNone/>
          </a:pPr>
          <a:r>
            <a:rPr lang="pt-BR" sz="1400" b="1" dirty="0" smtClean="0">
              <a:latin typeface="Calibri" pitchFamily="34" charset="0"/>
            </a:rPr>
            <a:t>1 </a:t>
          </a:r>
        </a:p>
        <a:p>
          <a:pPr algn="ctr" defTabSz="914400">
            <a:buNone/>
          </a:pPr>
          <a:r>
            <a:rPr lang="pt-BR" sz="1400" b="1" dirty="0" smtClean="0">
              <a:latin typeface="Calibri" pitchFamily="34" charset="0"/>
            </a:rPr>
            <a:t>Conhecimento do Patrimônio Espeleológico</a:t>
          </a:r>
          <a:endParaRPr lang="pt-BR" sz="1400" b="0" i="0" dirty="0">
            <a:latin typeface="Corbel"/>
            <a:ea typeface="+mn-ea"/>
            <a:cs typeface="+mn-cs"/>
          </a:endParaRPr>
        </a:p>
      </dgm:t>
    </dgm:pt>
    <dgm:pt modelId="{50A25A56-CEA1-40EB-822C-18475EA4B47A}" type="parTrans" cxnId="{9A40B199-C1E6-4AA6-9486-07915ED7CAE7}">
      <dgm:prSet/>
      <dgm:spPr/>
      <dgm:t>
        <a:bodyPr/>
        <a:lstStyle/>
        <a:p>
          <a:endParaRPr lang="en-US"/>
        </a:p>
      </dgm:t>
    </dgm:pt>
    <dgm:pt modelId="{A91F7A1B-DD1E-4B26-839C-2A5EF0A403AD}" type="sibTrans" cxnId="{9A40B199-C1E6-4AA6-9486-07915ED7CAE7}">
      <dgm:prSet/>
      <dgm:spPr/>
      <dgm:t>
        <a:bodyPr/>
        <a:lstStyle/>
        <a:p>
          <a:endParaRPr lang="en-US"/>
        </a:p>
      </dgm:t>
    </dgm:pt>
    <dgm:pt modelId="{5DD0A7D4-5781-4819-AF33-C5CE25A2D297}">
      <dgm:prSet phldrT="[Text]" custT="1"/>
      <dgm:spPr/>
      <dgm:t>
        <a:bodyPr lIns="73152" tIns="274320" rIns="73152"/>
        <a:lstStyle/>
        <a:p>
          <a:pPr algn="l" defTabSz="914400">
            <a:buNone/>
          </a:pPr>
          <a:r>
            <a:rPr lang="pt-BR" sz="1400" b="1" dirty="0" smtClean="0">
              <a:latin typeface="Calibri" pitchFamily="34" charset="0"/>
            </a:rPr>
            <a:t>Componente</a:t>
          </a:r>
        </a:p>
        <a:p>
          <a:pPr algn="ctr" defTabSz="914400">
            <a:buNone/>
          </a:pPr>
          <a:r>
            <a:rPr lang="pt-BR" sz="1400" b="1" dirty="0" smtClean="0">
              <a:latin typeface="Calibri" pitchFamily="34" charset="0"/>
            </a:rPr>
            <a:t>2 </a:t>
          </a:r>
        </a:p>
        <a:p>
          <a:pPr algn="l" defTabSz="914400">
            <a:buNone/>
          </a:pPr>
          <a:r>
            <a:rPr lang="pt-BR" sz="1400" b="1" dirty="0" smtClean="0">
              <a:latin typeface="Calibri" pitchFamily="34" charset="0"/>
            </a:rPr>
            <a:t>Conservação do Patrimônio Espeleológico</a:t>
          </a:r>
          <a:r>
            <a:rPr lang="pt-BR" sz="1400" dirty="0" smtClean="0">
              <a:latin typeface="Calibri" pitchFamily="34" charset="0"/>
            </a:rPr>
            <a:t> </a:t>
          </a:r>
          <a:endParaRPr lang="pt-BR" sz="1400" b="0" i="0" dirty="0">
            <a:latin typeface="Corbel"/>
            <a:ea typeface="+mn-ea"/>
            <a:cs typeface="+mn-cs"/>
          </a:endParaRPr>
        </a:p>
      </dgm:t>
    </dgm:pt>
    <dgm:pt modelId="{05B7C26E-C389-4346-849B-05526EF2C457}" type="parTrans" cxnId="{7417CC53-98FE-43F4-BF56-8508FB7DA803}">
      <dgm:prSet/>
      <dgm:spPr/>
      <dgm:t>
        <a:bodyPr/>
        <a:lstStyle/>
        <a:p>
          <a:endParaRPr lang="en-US"/>
        </a:p>
      </dgm:t>
    </dgm:pt>
    <dgm:pt modelId="{FD53903F-8A86-4D24-917A-36748269F973}" type="sibTrans" cxnId="{7417CC53-98FE-43F4-BF56-8508FB7DA803}">
      <dgm:prSet/>
      <dgm:spPr/>
      <dgm:t>
        <a:bodyPr/>
        <a:lstStyle/>
        <a:p>
          <a:endParaRPr lang="en-US"/>
        </a:p>
      </dgm:t>
    </dgm:pt>
    <dgm:pt modelId="{77AF15ED-F058-4A0B-B979-9880C6062DF0}">
      <dgm:prSet phldrT="[Text]" custT="1"/>
      <dgm:spPr/>
      <dgm:t>
        <a:bodyPr lIns="73152" tIns="274320" rIns="73152"/>
        <a:lstStyle/>
        <a:p>
          <a:pPr algn="l" defTabSz="914400">
            <a:buNone/>
          </a:pPr>
          <a:r>
            <a:rPr lang="pt-BR" sz="1400" b="1" dirty="0" smtClean="0">
              <a:latin typeface="Calibri" pitchFamily="34" charset="0"/>
            </a:rPr>
            <a:t>Componente</a:t>
          </a:r>
        </a:p>
        <a:p>
          <a:pPr algn="ctr" defTabSz="914400">
            <a:buNone/>
          </a:pPr>
          <a:r>
            <a:rPr lang="pt-BR" sz="1400" b="1" dirty="0" smtClean="0">
              <a:latin typeface="Calibri" pitchFamily="34" charset="0"/>
            </a:rPr>
            <a:t>3 </a:t>
          </a:r>
        </a:p>
        <a:p>
          <a:pPr algn="ctr" defTabSz="914400">
            <a:buNone/>
          </a:pPr>
          <a:r>
            <a:rPr lang="pt-BR" sz="1400" b="1" dirty="0" smtClean="0">
              <a:latin typeface="Calibri" pitchFamily="34" charset="0"/>
            </a:rPr>
            <a:t>Utilização Sustentável dos Componentes do Patrimônio Espeleológico</a:t>
          </a:r>
          <a:endParaRPr lang="pt-BR" sz="1400" b="0" i="0" dirty="0">
            <a:latin typeface="Corbel"/>
            <a:ea typeface="+mn-ea"/>
            <a:cs typeface="+mn-cs"/>
          </a:endParaRPr>
        </a:p>
      </dgm:t>
    </dgm:pt>
    <dgm:pt modelId="{0DF2CDB2-0880-4047-8447-A17EAE7580E4}" type="parTrans" cxnId="{CD3B69F4-72CF-49E2-8926-8FD63E771977}">
      <dgm:prSet/>
      <dgm:spPr/>
      <dgm:t>
        <a:bodyPr/>
        <a:lstStyle/>
        <a:p>
          <a:endParaRPr lang="en-US"/>
        </a:p>
      </dgm:t>
    </dgm:pt>
    <dgm:pt modelId="{E3B236AA-E864-46E4-BC91-F2D73633FEA4}" type="sibTrans" cxnId="{CD3B69F4-72CF-49E2-8926-8FD63E771977}">
      <dgm:prSet/>
      <dgm:spPr/>
      <dgm:t>
        <a:bodyPr/>
        <a:lstStyle/>
        <a:p>
          <a:endParaRPr lang="en-US"/>
        </a:p>
      </dgm:t>
    </dgm:pt>
    <dgm:pt modelId="{5DF8D196-4D3D-4940-9F32-682169997D7A}">
      <dgm:prSet phldrT="[Text]" custT="1"/>
      <dgm:spPr/>
      <dgm:t>
        <a:bodyPr lIns="73152" tIns="274320" rIns="73152"/>
        <a:lstStyle/>
        <a:p>
          <a:pPr algn="l" defTabSz="914400">
            <a:buNone/>
          </a:pPr>
          <a:r>
            <a:rPr lang="pt-BR" sz="1400" b="1" dirty="0" smtClean="0">
              <a:latin typeface="Calibri" pitchFamily="34" charset="0"/>
            </a:rPr>
            <a:t>Componente</a:t>
          </a:r>
        </a:p>
        <a:p>
          <a:pPr algn="ctr" defTabSz="914400">
            <a:buNone/>
          </a:pPr>
          <a:r>
            <a:rPr lang="pt-BR" sz="1400" b="1" dirty="0" smtClean="0">
              <a:latin typeface="Calibri" pitchFamily="34" charset="0"/>
            </a:rPr>
            <a:t>4 </a:t>
          </a:r>
        </a:p>
        <a:p>
          <a:pPr algn="ctr" defTabSz="914400">
            <a:buNone/>
          </a:pPr>
          <a:r>
            <a:rPr lang="pt-BR" sz="1400" b="1" dirty="0" smtClean="0">
              <a:latin typeface="Calibri" pitchFamily="34" charset="0"/>
            </a:rPr>
            <a:t>Monitoramento,  Avaliação, Prevenção e Mitigação de Impactos sobre o P. E.</a:t>
          </a:r>
          <a:endParaRPr lang="pt-BR" sz="1400" b="0" i="0" dirty="0">
            <a:latin typeface="Corbel"/>
            <a:ea typeface="+mn-ea"/>
            <a:cs typeface="+mn-cs"/>
          </a:endParaRPr>
        </a:p>
      </dgm:t>
    </dgm:pt>
    <dgm:pt modelId="{51CE1848-AB2A-4E28-8CF5-8442E546E0C5}" type="parTrans" cxnId="{B9B85342-AC50-4E97-8E9E-2FD870B1E881}">
      <dgm:prSet/>
      <dgm:spPr/>
      <dgm:t>
        <a:bodyPr/>
        <a:lstStyle/>
        <a:p>
          <a:endParaRPr lang="en-US"/>
        </a:p>
      </dgm:t>
    </dgm:pt>
    <dgm:pt modelId="{90C1E242-23BD-452C-B222-DCFA2D4DAE3B}" type="sibTrans" cxnId="{B9B85342-AC50-4E97-8E9E-2FD870B1E881}">
      <dgm:prSet/>
      <dgm:spPr/>
      <dgm:t>
        <a:bodyPr/>
        <a:lstStyle/>
        <a:p>
          <a:endParaRPr lang="en-US"/>
        </a:p>
      </dgm:t>
    </dgm:pt>
    <dgm:pt modelId="{C20F2834-7A4B-463C-ABDE-12FFE93933A3}">
      <dgm:prSet phldrT="[Text]" custT="1"/>
      <dgm:spPr>
        <a:solidFill>
          <a:schemeClr val="accent1">
            <a:lumMod val="50000"/>
          </a:schemeClr>
        </a:solidFill>
      </dgm:spPr>
      <dgm:t>
        <a:bodyPr lIns="73152" tIns="274320" rIns="73152"/>
        <a:lstStyle/>
        <a:p>
          <a:pPr algn="l" defTabSz="914400">
            <a:buNone/>
          </a:pPr>
          <a:r>
            <a:rPr lang="pt-BR" sz="1400" b="1" dirty="0" smtClean="0">
              <a:latin typeface="Calibri" pitchFamily="34" charset="0"/>
            </a:rPr>
            <a:t>Componente</a:t>
          </a:r>
        </a:p>
        <a:p>
          <a:pPr algn="ctr" defTabSz="914400">
            <a:buNone/>
          </a:pPr>
          <a:r>
            <a:rPr lang="pt-BR" sz="1400" b="1" dirty="0" smtClean="0">
              <a:latin typeface="Calibri" pitchFamily="34" charset="0"/>
            </a:rPr>
            <a:t>5 </a:t>
          </a:r>
        </a:p>
        <a:p>
          <a:pPr algn="ctr" defTabSz="914400">
            <a:buNone/>
          </a:pPr>
          <a:r>
            <a:rPr lang="pt-BR" sz="1400" b="1" dirty="0" smtClean="0">
              <a:latin typeface="Calibri" pitchFamily="34" charset="0"/>
            </a:rPr>
            <a:t>Divulgação sobre o Patrimônio Espeleológico</a:t>
          </a:r>
          <a:endParaRPr lang="pt-BR" sz="1400" b="0" i="0" dirty="0">
            <a:latin typeface="Corbel"/>
            <a:ea typeface="+mn-ea"/>
            <a:cs typeface="+mn-cs"/>
          </a:endParaRPr>
        </a:p>
      </dgm:t>
    </dgm:pt>
    <dgm:pt modelId="{BCFE97E8-F389-4CB9-AF67-54F99688D24C}" type="parTrans" cxnId="{4C839C11-576D-4F8B-A506-F28B1DFFF881}">
      <dgm:prSet/>
      <dgm:spPr/>
      <dgm:t>
        <a:bodyPr/>
        <a:lstStyle/>
        <a:p>
          <a:endParaRPr lang="en-US"/>
        </a:p>
      </dgm:t>
    </dgm:pt>
    <dgm:pt modelId="{CAE5F0D1-5C6A-4BF8-ACC0-DB67084C99C7}" type="sibTrans" cxnId="{4C839C11-576D-4F8B-A506-F28B1DFFF881}">
      <dgm:prSet/>
      <dgm:spPr/>
      <dgm:t>
        <a:bodyPr/>
        <a:lstStyle/>
        <a:p>
          <a:endParaRPr lang="en-US"/>
        </a:p>
      </dgm:t>
    </dgm:pt>
    <dgm:pt modelId="{9FF4A4F5-8F8E-432C-B664-3254342C92D7}">
      <dgm:prSet phldrT="[Text]" custT="1"/>
      <dgm:spPr>
        <a:solidFill>
          <a:schemeClr val="accent1">
            <a:lumMod val="50000"/>
            <a:tint val="66000"/>
            <a:satMod val="160000"/>
          </a:schemeClr>
        </a:solidFill>
      </dgm:spPr>
      <dgm:t>
        <a:bodyPr lIns="73152" tIns="274320" rIns="73152"/>
        <a:lstStyle/>
        <a:p>
          <a:r>
            <a:rPr lang="pt-BR" sz="1400" b="1" dirty="0" smtClean="0">
              <a:latin typeface="Calibri" pitchFamily="34" charset="0"/>
            </a:rPr>
            <a:t>Componente</a:t>
          </a:r>
        </a:p>
        <a:p>
          <a:r>
            <a:rPr lang="pt-BR" sz="1400" b="1" dirty="0" smtClean="0">
              <a:latin typeface="Calibri" pitchFamily="34" charset="0"/>
            </a:rPr>
            <a:t>6 </a:t>
          </a:r>
        </a:p>
        <a:p>
          <a:r>
            <a:rPr lang="pt-BR" sz="1400" b="1" dirty="0" smtClean="0">
              <a:latin typeface="Calibri" pitchFamily="34" charset="0"/>
            </a:rPr>
            <a:t>Fortalecimento Institucional para a Gestão do P. E.</a:t>
          </a:r>
          <a:endParaRPr lang="pt-BR" sz="1400" b="0" i="0" dirty="0">
            <a:latin typeface="Corbel"/>
            <a:ea typeface="+mn-ea"/>
            <a:cs typeface="+mn-cs"/>
          </a:endParaRPr>
        </a:p>
      </dgm:t>
    </dgm:pt>
    <dgm:pt modelId="{C067E7F2-4FBC-4147-AC33-EA861F49FF1B}" type="parTrans" cxnId="{35193675-6F0D-4B89-9B12-0CF544140617}">
      <dgm:prSet/>
      <dgm:spPr/>
      <dgm:t>
        <a:bodyPr/>
        <a:lstStyle/>
        <a:p>
          <a:endParaRPr lang="pt-BR"/>
        </a:p>
      </dgm:t>
    </dgm:pt>
    <dgm:pt modelId="{D5FDA9E0-B301-4037-A779-031E32F98324}" type="sibTrans" cxnId="{35193675-6F0D-4B89-9B12-0CF544140617}">
      <dgm:prSet/>
      <dgm:spPr/>
      <dgm:t>
        <a:bodyPr/>
        <a:lstStyle/>
        <a:p>
          <a:endParaRPr lang="pt-BR"/>
        </a:p>
      </dgm:t>
    </dgm:pt>
    <dgm:pt modelId="{9E4DC8AD-1AC7-4E53-B32C-25202AFDB195}" type="pres">
      <dgm:prSet presAssocID="{AA690160-D328-4B69-A035-90D3C82FA0A6}" presName="Name0" presStyleCnt="0">
        <dgm:presLayoutVars>
          <dgm:dir/>
          <dgm:resizeHandles val="exact"/>
        </dgm:presLayoutVars>
      </dgm:prSet>
      <dgm:spPr/>
    </dgm:pt>
    <dgm:pt modelId="{ACBF4AF3-FAB8-444C-81AB-52C89640E279}" type="pres">
      <dgm:prSet presAssocID="{AA690160-D328-4B69-A035-90D3C82FA0A6}" presName="bkgdShp" presStyleLbl="alignAccFollowNode1" presStyleIdx="0" presStyleCnt="1" custScaleY="76564" custLinFactNeighborY="11074"/>
      <dgm:spPr>
        <a:solidFill>
          <a:srgbClr val="00B050">
            <a:alpha val="90000"/>
          </a:srgbClr>
        </a:solidFill>
      </dgm:spPr>
    </dgm:pt>
    <dgm:pt modelId="{78248EF9-FFBB-4EB0-94C4-16A1D0A1A170}" type="pres">
      <dgm:prSet presAssocID="{AA690160-D328-4B69-A035-90D3C82FA0A6}" presName="linComp" presStyleCnt="0"/>
      <dgm:spPr/>
    </dgm:pt>
    <dgm:pt modelId="{CC8831C0-DF59-484B-83B2-A708366B3EB6}" type="pres">
      <dgm:prSet presAssocID="{476E4177-EF8D-419E-AB8A-93E66CC82482}" presName="compNode" presStyleCnt="0"/>
      <dgm:spPr/>
    </dgm:pt>
    <dgm:pt modelId="{2572025E-E8B8-4F94-94D0-DC22D7F762FB}" type="pres">
      <dgm:prSet presAssocID="{476E4177-EF8D-419E-AB8A-93E66CC82482}" presName="node" presStyleLbl="node1" presStyleIdx="0" presStyleCnt="6" custScaleX="139641" custLinFactNeighborX="-1760" custLinFactNeighborY="90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2B4276-DB06-4C66-80FF-919CDE10A5FE}" type="pres">
      <dgm:prSet presAssocID="{476E4177-EF8D-419E-AB8A-93E66CC82482}" presName="invisiNode" presStyleLbl="node1" presStyleIdx="0" presStyleCnt="6"/>
      <dgm:spPr/>
    </dgm:pt>
    <dgm:pt modelId="{C43EB61A-2E04-409F-8F87-79F190ED3CE0}" type="pres">
      <dgm:prSet presAssocID="{476E4177-EF8D-419E-AB8A-93E66CC82482}" presName="imagNode" presStyleLbl="fgImgPlace1" presStyleIdx="0" presStyleCnt="6" custScaleY="87005" custLinFactNeighborY="1730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</dgm:pt>
    <dgm:pt modelId="{3DB5F289-A8C3-40D5-8393-8636D9BFFD29}" type="pres">
      <dgm:prSet presAssocID="{A91F7A1B-DD1E-4B26-839C-2A5EF0A403AD}" presName="sibTrans" presStyleLbl="sibTrans2D1" presStyleIdx="0" presStyleCnt="0"/>
      <dgm:spPr/>
      <dgm:t>
        <a:bodyPr/>
        <a:lstStyle/>
        <a:p>
          <a:endParaRPr lang="en-US"/>
        </a:p>
      </dgm:t>
    </dgm:pt>
    <dgm:pt modelId="{0C509E44-86D3-42D8-94FF-9B9788BAB857}" type="pres">
      <dgm:prSet presAssocID="{5DD0A7D4-5781-4819-AF33-C5CE25A2D297}" presName="compNode" presStyleCnt="0"/>
      <dgm:spPr/>
    </dgm:pt>
    <dgm:pt modelId="{E4B0666F-2CF1-4C21-A251-46E6EBFF7C1D}" type="pres">
      <dgm:prSet presAssocID="{5DD0A7D4-5781-4819-AF33-C5CE25A2D297}" presName="node" presStyleLbl="node1" presStyleIdx="1" presStyleCnt="6" custScaleX="14024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FA0B92-8C45-4EAA-A200-A78384D846A7}" type="pres">
      <dgm:prSet presAssocID="{5DD0A7D4-5781-4819-AF33-C5CE25A2D297}" presName="invisiNode" presStyleLbl="node1" presStyleIdx="1" presStyleCnt="6"/>
      <dgm:spPr/>
    </dgm:pt>
    <dgm:pt modelId="{BF646D7A-C7D0-4489-A68F-61F32B7DB0C6}" type="pres">
      <dgm:prSet presAssocID="{5DD0A7D4-5781-4819-AF33-C5CE25A2D297}" presName="imagNode" presStyleLbl="fgImgPlace1" presStyleIdx="1" presStyleCnt="6" custScaleY="87005" custLinFactNeighborY="1731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</dgm:pt>
    <dgm:pt modelId="{CAAEED2F-AC44-4514-84C2-160FDC42F579}" type="pres">
      <dgm:prSet presAssocID="{FD53903F-8A86-4D24-917A-36748269F973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617A269-0CD9-4948-9932-FA1AD12DE27E}" type="pres">
      <dgm:prSet presAssocID="{77AF15ED-F058-4A0B-B979-9880C6062DF0}" presName="compNode" presStyleCnt="0"/>
      <dgm:spPr/>
    </dgm:pt>
    <dgm:pt modelId="{5284ED54-4761-44DA-8086-D5FD397A1C95}" type="pres">
      <dgm:prSet presAssocID="{77AF15ED-F058-4A0B-B979-9880C6062DF0}" presName="node" presStyleLbl="node1" presStyleIdx="2" presStyleCnt="6" custScaleX="1419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66B65F-B8AB-44AD-8F33-AF566667E781}" type="pres">
      <dgm:prSet presAssocID="{77AF15ED-F058-4A0B-B979-9880C6062DF0}" presName="invisiNode" presStyleLbl="node1" presStyleIdx="2" presStyleCnt="6"/>
      <dgm:spPr/>
    </dgm:pt>
    <dgm:pt modelId="{41BC1ABA-1F87-4B1E-94EC-41724CD12655}" type="pres">
      <dgm:prSet presAssocID="{77AF15ED-F058-4A0B-B979-9880C6062DF0}" presName="imagNode" presStyleLbl="fgImgPlace1" presStyleIdx="2" presStyleCnt="6" custScaleY="87005" custLinFactNeighborY="17317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</dgm:pt>
    <dgm:pt modelId="{A9D6457D-CBBF-4A28-8C38-C3F75EA43CF1}" type="pres">
      <dgm:prSet presAssocID="{E3B236AA-E864-46E4-BC91-F2D73633FEA4}" presName="sibTrans" presStyleLbl="sibTrans2D1" presStyleIdx="0" presStyleCnt="0"/>
      <dgm:spPr/>
      <dgm:t>
        <a:bodyPr/>
        <a:lstStyle/>
        <a:p>
          <a:endParaRPr lang="en-US"/>
        </a:p>
      </dgm:t>
    </dgm:pt>
    <dgm:pt modelId="{CDFA4098-C274-4C84-9513-F0698696D98A}" type="pres">
      <dgm:prSet presAssocID="{5DF8D196-4D3D-4940-9F32-682169997D7A}" presName="compNode" presStyleCnt="0"/>
      <dgm:spPr/>
    </dgm:pt>
    <dgm:pt modelId="{87B5BDBA-3C7A-41F1-8C33-F13937A84B36}" type="pres">
      <dgm:prSet presAssocID="{5DF8D196-4D3D-4940-9F32-682169997D7A}" presName="node" presStyleLbl="node1" presStyleIdx="3" presStyleCnt="6" custScaleX="1413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8528D1-DD5F-4687-9BFE-878C43D23D5D}" type="pres">
      <dgm:prSet presAssocID="{5DF8D196-4D3D-4940-9F32-682169997D7A}" presName="invisiNode" presStyleLbl="node1" presStyleIdx="3" presStyleCnt="6"/>
      <dgm:spPr/>
    </dgm:pt>
    <dgm:pt modelId="{D88C7409-AB93-4FE3-A61D-F51EE8A4B008}" type="pres">
      <dgm:prSet presAssocID="{5DF8D196-4D3D-4940-9F32-682169997D7A}" presName="imagNode" presStyleLbl="fgImgPlace1" presStyleIdx="3" presStyleCnt="6" custScaleY="87005" custLinFactNeighborY="17317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</dgm:pt>
    <dgm:pt modelId="{CA6E58D0-F06D-4082-9183-0F2955E6C631}" type="pres">
      <dgm:prSet presAssocID="{90C1E242-23BD-452C-B222-DCFA2D4DAE3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8AC8F713-1879-4B70-BB31-C5C195E24471}" type="pres">
      <dgm:prSet presAssocID="{C20F2834-7A4B-463C-ABDE-12FFE93933A3}" presName="compNode" presStyleCnt="0"/>
      <dgm:spPr/>
    </dgm:pt>
    <dgm:pt modelId="{9B706799-997B-4F74-B652-58B58A51EA58}" type="pres">
      <dgm:prSet presAssocID="{C20F2834-7A4B-463C-ABDE-12FFE93933A3}" presName="node" presStyleLbl="node1" presStyleIdx="4" presStyleCnt="6" custScaleX="141773" custLinFactNeighborY="-7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8C36F4-A127-4733-8CAC-70994BB842F2}" type="pres">
      <dgm:prSet presAssocID="{C20F2834-7A4B-463C-ABDE-12FFE93933A3}" presName="invisiNode" presStyleLbl="node1" presStyleIdx="4" presStyleCnt="6"/>
      <dgm:spPr/>
    </dgm:pt>
    <dgm:pt modelId="{B68F94D2-D73D-420A-802B-DFDC9BE4ED4C}" type="pres">
      <dgm:prSet presAssocID="{C20F2834-7A4B-463C-ABDE-12FFE93933A3}" presName="imagNode" presStyleLbl="fgImgPlace1" presStyleIdx="4" presStyleCnt="6" custScaleY="87005" custLinFactNeighborY="17317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</dgm:spPr>
    </dgm:pt>
    <dgm:pt modelId="{430A1EFC-6C5C-4CBE-915D-318059995DEB}" type="pres">
      <dgm:prSet presAssocID="{CAE5F0D1-5C6A-4BF8-ACC0-DB67084C99C7}" presName="sibTrans" presStyleLbl="sibTrans2D1" presStyleIdx="0" presStyleCnt="0"/>
      <dgm:spPr/>
      <dgm:t>
        <a:bodyPr/>
        <a:lstStyle/>
        <a:p>
          <a:endParaRPr lang="pt-BR"/>
        </a:p>
      </dgm:t>
    </dgm:pt>
    <dgm:pt modelId="{ECC0925A-278E-4EDD-8EB4-AA5D8E2D9ED8}" type="pres">
      <dgm:prSet presAssocID="{9FF4A4F5-8F8E-432C-B664-3254342C92D7}" presName="compNode" presStyleCnt="0"/>
      <dgm:spPr/>
    </dgm:pt>
    <dgm:pt modelId="{7B60B555-15D8-4049-8BD1-F4C6BD724DE5}" type="pres">
      <dgm:prSet presAssocID="{9FF4A4F5-8F8E-432C-B664-3254342C92D7}" presName="node" presStyleLbl="node1" presStyleIdx="5" presStyleCnt="6" custScaleX="139193" custLinFactNeighborY="-70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6DA616D-4666-480C-80A3-DF4C45E33A37}" type="pres">
      <dgm:prSet presAssocID="{9FF4A4F5-8F8E-432C-B664-3254342C92D7}" presName="invisiNode" presStyleLbl="node1" presStyleIdx="5" presStyleCnt="6"/>
      <dgm:spPr/>
    </dgm:pt>
    <dgm:pt modelId="{81EEA275-7601-44B8-906D-177141E690EE}" type="pres">
      <dgm:prSet presAssocID="{9FF4A4F5-8F8E-432C-B664-3254342C92D7}" presName="imagNode" presStyleLbl="fgImgPlace1" presStyleIdx="5" presStyleCnt="6" custScaleY="87005" custLinFactNeighborY="17317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</dgm:pt>
  </dgm:ptLst>
  <dgm:cxnLst>
    <dgm:cxn modelId="{FEBB38C0-C9CF-47E1-9891-09D96D911652}" type="presOf" srcId="{9FF4A4F5-8F8E-432C-B664-3254342C92D7}" destId="{7B60B555-15D8-4049-8BD1-F4C6BD724DE5}" srcOrd="0" destOrd="0" presId="urn:microsoft.com/office/officeart/2005/8/layout/pList2#1"/>
    <dgm:cxn modelId="{3DB726B3-BF85-4E82-938B-B7752936BAA3}" type="presOf" srcId="{CAE5F0D1-5C6A-4BF8-ACC0-DB67084C99C7}" destId="{430A1EFC-6C5C-4CBE-915D-318059995DEB}" srcOrd="0" destOrd="0" presId="urn:microsoft.com/office/officeart/2005/8/layout/pList2#1"/>
    <dgm:cxn modelId="{B9B85342-AC50-4E97-8E9E-2FD870B1E881}" srcId="{AA690160-D328-4B69-A035-90D3C82FA0A6}" destId="{5DF8D196-4D3D-4940-9F32-682169997D7A}" srcOrd="3" destOrd="0" parTransId="{51CE1848-AB2A-4E28-8CF5-8442E546E0C5}" sibTransId="{90C1E242-23BD-452C-B222-DCFA2D4DAE3B}"/>
    <dgm:cxn modelId="{869619E6-56C9-42E8-AE2B-C5F79383D90C}" type="presOf" srcId="{5DD0A7D4-5781-4819-AF33-C5CE25A2D297}" destId="{E4B0666F-2CF1-4C21-A251-46E6EBFF7C1D}" srcOrd="0" destOrd="0" presId="urn:microsoft.com/office/officeart/2005/8/layout/pList2#1"/>
    <dgm:cxn modelId="{6222E242-8082-46CA-8EC1-4CE85BA7B329}" type="presOf" srcId="{A91F7A1B-DD1E-4B26-839C-2A5EF0A403AD}" destId="{3DB5F289-A8C3-40D5-8393-8636D9BFFD29}" srcOrd="0" destOrd="0" presId="urn:microsoft.com/office/officeart/2005/8/layout/pList2#1"/>
    <dgm:cxn modelId="{4C839C11-576D-4F8B-A506-F28B1DFFF881}" srcId="{AA690160-D328-4B69-A035-90D3C82FA0A6}" destId="{C20F2834-7A4B-463C-ABDE-12FFE93933A3}" srcOrd="4" destOrd="0" parTransId="{BCFE97E8-F389-4CB9-AF67-54F99688D24C}" sibTransId="{CAE5F0D1-5C6A-4BF8-ACC0-DB67084C99C7}"/>
    <dgm:cxn modelId="{177FC351-A14A-4BB5-A548-D7C575F1ECEA}" type="presOf" srcId="{AA690160-D328-4B69-A035-90D3C82FA0A6}" destId="{9E4DC8AD-1AC7-4E53-B32C-25202AFDB195}" srcOrd="0" destOrd="0" presId="urn:microsoft.com/office/officeart/2005/8/layout/pList2#1"/>
    <dgm:cxn modelId="{595F408A-96BF-4F61-8107-F681207BCA3D}" type="presOf" srcId="{476E4177-EF8D-419E-AB8A-93E66CC82482}" destId="{2572025E-E8B8-4F94-94D0-DC22D7F762FB}" srcOrd="0" destOrd="0" presId="urn:microsoft.com/office/officeart/2005/8/layout/pList2#1"/>
    <dgm:cxn modelId="{7417CC53-98FE-43F4-BF56-8508FB7DA803}" srcId="{AA690160-D328-4B69-A035-90D3C82FA0A6}" destId="{5DD0A7D4-5781-4819-AF33-C5CE25A2D297}" srcOrd="1" destOrd="0" parTransId="{05B7C26E-C389-4346-849B-05526EF2C457}" sibTransId="{FD53903F-8A86-4D24-917A-36748269F973}"/>
    <dgm:cxn modelId="{D66626EF-8B3B-4D71-95AB-8DF86C17EDF4}" type="presOf" srcId="{FD53903F-8A86-4D24-917A-36748269F973}" destId="{CAAEED2F-AC44-4514-84C2-160FDC42F579}" srcOrd="0" destOrd="0" presId="urn:microsoft.com/office/officeart/2005/8/layout/pList2#1"/>
    <dgm:cxn modelId="{B521AD6D-D42C-41AF-89D6-03A26D5D51CB}" type="presOf" srcId="{E3B236AA-E864-46E4-BC91-F2D73633FEA4}" destId="{A9D6457D-CBBF-4A28-8C38-C3F75EA43CF1}" srcOrd="0" destOrd="0" presId="urn:microsoft.com/office/officeart/2005/8/layout/pList2#1"/>
    <dgm:cxn modelId="{B6B1BF38-7E60-4C2A-A037-21A46AF36198}" type="presOf" srcId="{5DF8D196-4D3D-4940-9F32-682169997D7A}" destId="{87B5BDBA-3C7A-41F1-8C33-F13937A84B36}" srcOrd="0" destOrd="0" presId="urn:microsoft.com/office/officeart/2005/8/layout/pList2#1"/>
    <dgm:cxn modelId="{35193675-6F0D-4B89-9B12-0CF544140617}" srcId="{AA690160-D328-4B69-A035-90D3C82FA0A6}" destId="{9FF4A4F5-8F8E-432C-B664-3254342C92D7}" srcOrd="5" destOrd="0" parTransId="{C067E7F2-4FBC-4147-AC33-EA861F49FF1B}" sibTransId="{D5FDA9E0-B301-4037-A779-031E32F98324}"/>
    <dgm:cxn modelId="{FBDFB26D-EA41-4863-BC87-E3DBB5ABAD6B}" type="presOf" srcId="{90C1E242-23BD-452C-B222-DCFA2D4DAE3B}" destId="{CA6E58D0-F06D-4082-9183-0F2955E6C631}" srcOrd="0" destOrd="0" presId="urn:microsoft.com/office/officeart/2005/8/layout/pList2#1"/>
    <dgm:cxn modelId="{9A40B199-C1E6-4AA6-9486-07915ED7CAE7}" srcId="{AA690160-D328-4B69-A035-90D3C82FA0A6}" destId="{476E4177-EF8D-419E-AB8A-93E66CC82482}" srcOrd="0" destOrd="0" parTransId="{50A25A56-CEA1-40EB-822C-18475EA4B47A}" sibTransId="{A91F7A1B-DD1E-4B26-839C-2A5EF0A403AD}"/>
    <dgm:cxn modelId="{12979A6C-12C9-4F73-A940-B45BB96A664C}" type="presOf" srcId="{C20F2834-7A4B-463C-ABDE-12FFE93933A3}" destId="{9B706799-997B-4F74-B652-58B58A51EA58}" srcOrd="0" destOrd="0" presId="urn:microsoft.com/office/officeart/2005/8/layout/pList2#1"/>
    <dgm:cxn modelId="{E78C2BE9-B653-4FB3-93EC-865C917A5506}" type="presOf" srcId="{77AF15ED-F058-4A0B-B979-9880C6062DF0}" destId="{5284ED54-4761-44DA-8086-D5FD397A1C95}" srcOrd="0" destOrd="0" presId="urn:microsoft.com/office/officeart/2005/8/layout/pList2#1"/>
    <dgm:cxn modelId="{CD3B69F4-72CF-49E2-8926-8FD63E771977}" srcId="{AA690160-D328-4B69-A035-90D3C82FA0A6}" destId="{77AF15ED-F058-4A0B-B979-9880C6062DF0}" srcOrd="2" destOrd="0" parTransId="{0DF2CDB2-0880-4047-8447-A17EAE7580E4}" sibTransId="{E3B236AA-E864-46E4-BC91-F2D73633FEA4}"/>
    <dgm:cxn modelId="{B0339731-3F4E-4939-BC69-C437B0D90E99}" type="presParOf" srcId="{9E4DC8AD-1AC7-4E53-B32C-25202AFDB195}" destId="{ACBF4AF3-FAB8-444C-81AB-52C89640E279}" srcOrd="0" destOrd="0" presId="urn:microsoft.com/office/officeart/2005/8/layout/pList2#1"/>
    <dgm:cxn modelId="{D116B58B-01CB-4E75-8026-DFDE29CD8AEF}" type="presParOf" srcId="{9E4DC8AD-1AC7-4E53-B32C-25202AFDB195}" destId="{78248EF9-FFBB-4EB0-94C4-16A1D0A1A170}" srcOrd="1" destOrd="0" presId="urn:microsoft.com/office/officeart/2005/8/layout/pList2#1"/>
    <dgm:cxn modelId="{2F8C2A12-26B7-4D53-9443-14C003BD489E}" type="presParOf" srcId="{78248EF9-FFBB-4EB0-94C4-16A1D0A1A170}" destId="{CC8831C0-DF59-484B-83B2-A708366B3EB6}" srcOrd="0" destOrd="0" presId="urn:microsoft.com/office/officeart/2005/8/layout/pList2#1"/>
    <dgm:cxn modelId="{DDD08E42-4C41-451D-9137-D8E6BE583F36}" type="presParOf" srcId="{CC8831C0-DF59-484B-83B2-A708366B3EB6}" destId="{2572025E-E8B8-4F94-94D0-DC22D7F762FB}" srcOrd="0" destOrd="0" presId="urn:microsoft.com/office/officeart/2005/8/layout/pList2#1"/>
    <dgm:cxn modelId="{75B64AE6-3164-4429-8429-091472E12610}" type="presParOf" srcId="{CC8831C0-DF59-484B-83B2-A708366B3EB6}" destId="{2E2B4276-DB06-4C66-80FF-919CDE10A5FE}" srcOrd="1" destOrd="0" presId="urn:microsoft.com/office/officeart/2005/8/layout/pList2#1"/>
    <dgm:cxn modelId="{26FE52CC-7352-437C-9A4F-1BA361892723}" type="presParOf" srcId="{CC8831C0-DF59-484B-83B2-A708366B3EB6}" destId="{C43EB61A-2E04-409F-8F87-79F190ED3CE0}" srcOrd="2" destOrd="0" presId="urn:microsoft.com/office/officeart/2005/8/layout/pList2#1"/>
    <dgm:cxn modelId="{1EA90A42-FD6F-48E0-982A-E29FAC147C72}" type="presParOf" srcId="{78248EF9-FFBB-4EB0-94C4-16A1D0A1A170}" destId="{3DB5F289-A8C3-40D5-8393-8636D9BFFD29}" srcOrd="1" destOrd="0" presId="urn:microsoft.com/office/officeart/2005/8/layout/pList2#1"/>
    <dgm:cxn modelId="{A3AF8638-3773-4030-B950-B289AEE24BE4}" type="presParOf" srcId="{78248EF9-FFBB-4EB0-94C4-16A1D0A1A170}" destId="{0C509E44-86D3-42D8-94FF-9B9788BAB857}" srcOrd="2" destOrd="0" presId="urn:microsoft.com/office/officeart/2005/8/layout/pList2#1"/>
    <dgm:cxn modelId="{D257F4B8-DE09-4F2E-A3C1-CD1A7AB3FE01}" type="presParOf" srcId="{0C509E44-86D3-42D8-94FF-9B9788BAB857}" destId="{E4B0666F-2CF1-4C21-A251-46E6EBFF7C1D}" srcOrd="0" destOrd="0" presId="urn:microsoft.com/office/officeart/2005/8/layout/pList2#1"/>
    <dgm:cxn modelId="{8204F489-7509-47EF-A2B3-D6039E5DB126}" type="presParOf" srcId="{0C509E44-86D3-42D8-94FF-9B9788BAB857}" destId="{BBFA0B92-8C45-4EAA-A200-A78384D846A7}" srcOrd="1" destOrd="0" presId="urn:microsoft.com/office/officeart/2005/8/layout/pList2#1"/>
    <dgm:cxn modelId="{324252E7-A149-4A6D-9C34-1E8CBC82AC56}" type="presParOf" srcId="{0C509E44-86D3-42D8-94FF-9B9788BAB857}" destId="{BF646D7A-C7D0-4489-A68F-61F32B7DB0C6}" srcOrd="2" destOrd="0" presId="urn:microsoft.com/office/officeart/2005/8/layout/pList2#1"/>
    <dgm:cxn modelId="{5AC7CCA1-2309-4810-8DD7-44D8AA4881DE}" type="presParOf" srcId="{78248EF9-FFBB-4EB0-94C4-16A1D0A1A170}" destId="{CAAEED2F-AC44-4514-84C2-160FDC42F579}" srcOrd="3" destOrd="0" presId="urn:microsoft.com/office/officeart/2005/8/layout/pList2#1"/>
    <dgm:cxn modelId="{50CAB52E-CF1F-47A9-BD43-53E56B93E6A7}" type="presParOf" srcId="{78248EF9-FFBB-4EB0-94C4-16A1D0A1A170}" destId="{3617A269-0CD9-4948-9932-FA1AD12DE27E}" srcOrd="4" destOrd="0" presId="urn:microsoft.com/office/officeart/2005/8/layout/pList2#1"/>
    <dgm:cxn modelId="{669FE7AB-3E90-48C1-9ABD-F48895185D42}" type="presParOf" srcId="{3617A269-0CD9-4948-9932-FA1AD12DE27E}" destId="{5284ED54-4761-44DA-8086-D5FD397A1C95}" srcOrd="0" destOrd="0" presId="urn:microsoft.com/office/officeart/2005/8/layout/pList2#1"/>
    <dgm:cxn modelId="{8314036E-6445-46FB-9D1E-F0E9827ABEB1}" type="presParOf" srcId="{3617A269-0CD9-4948-9932-FA1AD12DE27E}" destId="{9666B65F-B8AB-44AD-8F33-AF566667E781}" srcOrd="1" destOrd="0" presId="urn:microsoft.com/office/officeart/2005/8/layout/pList2#1"/>
    <dgm:cxn modelId="{BAF12A19-3A2A-475A-A040-B4B383429CF4}" type="presParOf" srcId="{3617A269-0CD9-4948-9932-FA1AD12DE27E}" destId="{41BC1ABA-1F87-4B1E-94EC-41724CD12655}" srcOrd="2" destOrd="0" presId="urn:microsoft.com/office/officeart/2005/8/layout/pList2#1"/>
    <dgm:cxn modelId="{C0626F1A-9D11-420D-B07B-35BD590159B0}" type="presParOf" srcId="{78248EF9-FFBB-4EB0-94C4-16A1D0A1A170}" destId="{A9D6457D-CBBF-4A28-8C38-C3F75EA43CF1}" srcOrd="5" destOrd="0" presId="urn:microsoft.com/office/officeart/2005/8/layout/pList2#1"/>
    <dgm:cxn modelId="{78986924-FFE9-4CCF-90E6-4A15855CB75D}" type="presParOf" srcId="{78248EF9-FFBB-4EB0-94C4-16A1D0A1A170}" destId="{CDFA4098-C274-4C84-9513-F0698696D98A}" srcOrd="6" destOrd="0" presId="urn:microsoft.com/office/officeart/2005/8/layout/pList2#1"/>
    <dgm:cxn modelId="{2EDD0F70-992C-4F7D-B989-56FCF6289C75}" type="presParOf" srcId="{CDFA4098-C274-4C84-9513-F0698696D98A}" destId="{87B5BDBA-3C7A-41F1-8C33-F13937A84B36}" srcOrd="0" destOrd="0" presId="urn:microsoft.com/office/officeart/2005/8/layout/pList2#1"/>
    <dgm:cxn modelId="{6503655C-766B-49A9-9516-8BB213F620F7}" type="presParOf" srcId="{CDFA4098-C274-4C84-9513-F0698696D98A}" destId="{928528D1-DD5F-4687-9BFE-878C43D23D5D}" srcOrd="1" destOrd="0" presId="urn:microsoft.com/office/officeart/2005/8/layout/pList2#1"/>
    <dgm:cxn modelId="{E2ABE594-89B8-4117-946F-63C85FC31322}" type="presParOf" srcId="{CDFA4098-C274-4C84-9513-F0698696D98A}" destId="{D88C7409-AB93-4FE3-A61D-F51EE8A4B008}" srcOrd="2" destOrd="0" presId="urn:microsoft.com/office/officeart/2005/8/layout/pList2#1"/>
    <dgm:cxn modelId="{2DDA13D1-D482-4893-BE58-669EBAF56DF4}" type="presParOf" srcId="{78248EF9-FFBB-4EB0-94C4-16A1D0A1A170}" destId="{CA6E58D0-F06D-4082-9183-0F2955E6C631}" srcOrd="7" destOrd="0" presId="urn:microsoft.com/office/officeart/2005/8/layout/pList2#1"/>
    <dgm:cxn modelId="{8E31FF8E-68EB-430E-B60B-30792D1581F2}" type="presParOf" srcId="{78248EF9-FFBB-4EB0-94C4-16A1D0A1A170}" destId="{8AC8F713-1879-4B70-BB31-C5C195E24471}" srcOrd="8" destOrd="0" presId="urn:microsoft.com/office/officeart/2005/8/layout/pList2#1"/>
    <dgm:cxn modelId="{57B5B5F6-DB49-4C44-8086-C64AA6CEC315}" type="presParOf" srcId="{8AC8F713-1879-4B70-BB31-C5C195E24471}" destId="{9B706799-997B-4F74-B652-58B58A51EA58}" srcOrd="0" destOrd="0" presId="urn:microsoft.com/office/officeart/2005/8/layout/pList2#1"/>
    <dgm:cxn modelId="{A19EDAEA-1F6A-49BC-A55A-55B5A915C053}" type="presParOf" srcId="{8AC8F713-1879-4B70-BB31-C5C195E24471}" destId="{AF8C36F4-A127-4733-8CAC-70994BB842F2}" srcOrd="1" destOrd="0" presId="urn:microsoft.com/office/officeart/2005/8/layout/pList2#1"/>
    <dgm:cxn modelId="{5FA4871D-F063-4A58-8EFA-D8A74D202DAF}" type="presParOf" srcId="{8AC8F713-1879-4B70-BB31-C5C195E24471}" destId="{B68F94D2-D73D-420A-802B-DFDC9BE4ED4C}" srcOrd="2" destOrd="0" presId="urn:microsoft.com/office/officeart/2005/8/layout/pList2#1"/>
    <dgm:cxn modelId="{76A526EF-2706-4899-A7FF-527E406F208C}" type="presParOf" srcId="{78248EF9-FFBB-4EB0-94C4-16A1D0A1A170}" destId="{430A1EFC-6C5C-4CBE-915D-318059995DEB}" srcOrd="9" destOrd="0" presId="urn:microsoft.com/office/officeart/2005/8/layout/pList2#1"/>
    <dgm:cxn modelId="{42C6A6FA-8B4F-4AB2-B360-ECC396DFAB3A}" type="presParOf" srcId="{78248EF9-FFBB-4EB0-94C4-16A1D0A1A170}" destId="{ECC0925A-278E-4EDD-8EB4-AA5D8E2D9ED8}" srcOrd="10" destOrd="0" presId="urn:microsoft.com/office/officeart/2005/8/layout/pList2#1"/>
    <dgm:cxn modelId="{D57879BB-0CAF-4119-AE63-ABAAF487EEA8}" type="presParOf" srcId="{ECC0925A-278E-4EDD-8EB4-AA5D8E2D9ED8}" destId="{7B60B555-15D8-4049-8BD1-F4C6BD724DE5}" srcOrd="0" destOrd="0" presId="urn:microsoft.com/office/officeart/2005/8/layout/pList2#1"/>
    <dgm:cxn modelId="{BB1204EB-2B83-423F-A187-F7B37013EDE3}" type="presParOf" srcId="{ECC0925A-278E-4EDD-8EB4-AA5D8E2D9ED8}" destId="{B6DA616D-4666-480C-80A3-DF4C45E33A37}" srcOrd="1" destOrd="0" presId="urn:microsoft.com/office/officeart/2005/8/layout/pList2#1"/>
    <dgm:cxn modelId="{C604A013-1B78-4FD9-B7ED-B56A37B142A8}" type="presParOf" srcId="{ECC0925A-278E-4EDD-8EB4-AA5D8E2D9ED8}" destId="{81EEA275-7601-44B8-906D-177141E690EE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BF4AF3-FAB8-444C-81AB-52C89640E279}">
      <dsp:nvSpPr>
        <dsp:cNvPr id="0" name=""/>
        <dsp:cNvSpPr/>
      </dsp:nvSpPr>
      <dsp:spPr>
        <a:xfrm>
          <a:off x="0" y="385799"/>
          <a:ext cx="8928992" cy="1295995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3EB61A-2E04-409F-8F87-79F190ED3CE0}">
      <dsp:nvSpPr>
        <dsp:cNvPr id="0" name=""/>
        <dsp:cNvSpPr/>
      </dsp:nvSpPr>
      <dsp:spPr>
        <a:xfrm>
          <a:off x="454979" y="521192"/>
          <a:ext cx="938503" cy="10800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72025E-E8B8-4F94-94D0-DC22D7F762FB}">
      <dsp:nvSpPr>
        <dsp:cNvPr id="0" name=""/>
        <dsp:cNvSpPr/>
      </dsp:nvSpPr>
      <dsp:spPr>
        <a:xfrm rot="10800000">
          <a:off x="252446" y="1692695"/>
          <a:ext cx="1310535" cy="206885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99568" numCol="1" spcCol="1270" anchor="t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 smtClean="0">
              <a:latin typeface="Calibri" pitchFamily="34" charset="0"/>
            </a:rPr>
            <a:t>Componente</a:t>
          </a:r>
        </a:p>
        <a:p>
          <a:pPr lvl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 smtClean="0">
              <a:latin typeface="Calibri" pitchFamily="34" charset="0"/>
            </a:rPr>
            <a:t>1 </a:t>
          </a:r>
        </a:p>
        <a:p>
          <a:pPr lvl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 smtClean="0">
              <a:latin typeface="Calibri" pitchFamily="34" charset="0"/>
            </a:rPr>
            <a:t>Conhecimento do Patrimônio Espeleológico</a:t>
          </a:r>
          <a:endParaRPr lang="pt-BR" sz="1400" b="0" i="0" kern="1200" dirty="0">
            <a:latin typeface="Corbel"/>
            <a:ea typeface="+mn-ea"/>
            <a:cs typeface="+mn-cs"/>
          </a:endParaRPr>
        </a:p>
      </dsp:txBody>
      <dsp:txXfrm rot="10800000">
        <a:off x="292749" y="1692695"/>
        <a:ext cx="1229929" cy="2028547"/>
      </dsp:txXfrm>
    </dsp:sp>
    <dsp:sp modelId="{BF646D7A-C7D0-4489-A68F-61F32B7DB0C6}">
      <dsp:nvSpPr>
        <dsp:cNvPr id="0" name=""/>
        <dsp:cNvSpPr/>
      </dsp:nvSpPr>
      <dsp:spPr>
        <a:xfrm>
          <a:off x="1862195" y="521304"/>
          <a:ext cx="938503" cy="10800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4B0666F-2CF1-4C21-A251-46E6EBFF7C1D}">
      <dsp:nvSpPr>
        <dsp:cNvPr id="0" name=""/>
        <dsp:cNvSpPr/>
      </dsp:nvSpPr>
      <dsp:spPr>
        <a:xfrm rot="10800000">
          <a:off x="1673349" y="1692695"/>
          <a:ext cx="1316194" cy="206885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hueOff val="-2880000"/>
                <a:satOff val="-10001"/>
                <a:lumOff val="12000"/>
                <a:alphaOff val="0"/>
                <a:shade val="51000"/>
                <a:satMod val="130000"/>
              </a:schemeClr>
            </a:gs>
            <a:gs pos="80000">
              <a:schemeClr val="accent2">
                <a:hueOff val="-2880000"/>
                <a:satOff val="-10001"/>
                <a:lumOff val="12000"/>
                <a:alphaOff val="0"/>
                <a:shade val="93000"/>
                <a:satMod val="130000"/>
              </a:schemeClr>
            </a:gs>
            <a:gs pos="100000">
              <a:schemeClr val="accent2">
                <a:hueOff val="-2880000"/>
                <a:satOff val="-10001"/>
                <a:lumOff val="1200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99568" numCol="1" spcCol="1270" anchor="t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 smtClean="0">
              <a:latin typeface="Calibri" pitchFamily="34" charset="0"/>
            </a:rPr>
            <a:t>Componente</a:t>
          </a:r>
        </a:p>
        <a:p>
          <a:pPr lvl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 smtClean="0">
              <a:latin typeface="Calibri" pitchFamily="34" charset="0"/>
            </a:rPr>
            <a:t>2 </a:t>
          </a:r>
        </a:p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 smtClean="0">
              <a:latin typeface="Calibri" pitchFamily="34" charset="0"/>
            </a:rPr>
            <a:t>Conservação do Patrimônio Espeleológico</a:t>
          </a:r>
          <a:r>
            <a:rPr lang="pt-BR" sz="1400" kern="1200" dirty="0" smtClean="0">
              <a:latin typeface="Calibri" pitchFamily="34" charset="0"/>
            </a:rPr>
            <a:t> </a:t>
          </a:r>
          <a:endParaRPr lang="pt-BR" sz="1400" b="0" i="0" kern="1200" dirty="0">
            <a:latin typeface="Corbel"/>
            <a:ea typeface="+mn-ea"/>
            <a:cs typeface="+mn-cs"/>
          </a:endParaRPr>
        </a:p>
      </dsp:txBody>
      <dsp:txXfrm rot="10800000">
        <a:off x="1713827" y="1692695"/>
        <a:ext cx="1235238" cy="2028372"/>
      </dsp:txXfrm>
    </dsp:sp>
    <dsp:sp modelId="{41BC1ABA-1F87-4B1E-94EC-41724CD12655}">
      <dsp:nvSpPr>
        <dsp:cNvPr id="0" name=""/>
        <dsp:cNvSpPr/>
      </dsp:nvSpPr>
      <dsp:spPr>
        <a:xfrm>
          <a:off x="3280142" y="521304"/>
          <a:ext cx="938503" cy="10800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284ED54-4761-44DA-8086-D5FD397A1C95}">
      <dsp:nvSpPr>
        <dsp:cNvPr id="0" name=""/>
        <dsp:cNvSpPr/>
      </dsp:nvSpPr>
      <dsp:spPr>
        <a:xfrm rot="10800000">
          <a:off x="3083394" y="1692695"/>
          <a:ext cx="1331999" cy="206885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hueOff val="-5760000"/>
                <a:satOff val="-20001"/>
                <a:lumOff val="24000"/>
                <a:alphaOff val="0"/>
                <a:shade val="51000"/>
                <a:satMod val="130000"/>
              </a:schemeClr>
            </a:gs>
            <a:gs pos="80000">
              <a:schemeClr val="accent2">
                <a:hueOff val="-5760000"/>
                <a:satOff val="-20001"/>
                <a:lumOff val="24000"/>
                <a:alphaOff val="0"/>
                <a:shade val="93000"/>
                <a:satMod val="130000"/>
              </a:schemeClr>
            </a:gs>
            <a:gs pos="100000">
              <a:schemeClr val="accent2">
                <a:hueOff val="-5760000"/>
                <a:satOff val="-20001"/>
                <a:lumOff val="2400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99568" numCol="1" spcCol="1270" anchor="t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 smtClean="0">
              <a:latin typeface="Calibri" pitchFamily="34" charset="0"/>
            </a:rPr>
            <a:t>Componente</a:t>
          </a:r>
        </a:p>
        <a:p>
          <a:pPr lvl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 smtClean="0">
              <a:latin typeface="Calibri" pitchFamily="34" charset="0"/>
            </a:rPr>
            <a:t>3 </a:t>
          </a:r>
        </a:p>
        <a:p>
          <a:pPr lvl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 smtClean="0">
              <a:latin typeface="Calibri" pitchFamily="34" charset="0"/>
            </a:rPr>
            <a:t>Utilização Sustentável dos Componentes do Patrimônio Espeleológico</a:t>
          </a:r>
          <a:endParaRPr lang="pt-BR" sz="1400" b="0" i="0" kern="1200" dirty="0">
            <a:latin typeface="Corbel"/>
            <a:ea typeface="+mn-ea"/>
            <a:cs typeface="+mn-cs"/>
          </a:endParaRPr>
        </a:p>
      </dsp:txBody>
      <dsp:txXfrm rot="10800000">
        <a:off x="3124358" y="1692695"/>
        <a:ext cx="1250071" cy="2027886"/>
      </dsp:txXfrm>
    </dsp:sp>
    <dsp:sp modelId="{D88C7409-AB93-4FE3-A61D-F51EE8A4B008}">
      <dsp:nvSpPr>
        <dsp:cNvPr id="0" name=""/>
        <dsp:cNvSpPr/>
      </dsp:nvSpPr>
      <dsp:spPr>
        <a:xfrm>
          <a:off x="4703096" y="521304"/>
          <a:ext cx="938503" cy="10800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7B5BDBA-3C7A-41F1-8C33-F13937A84B36}">
      <dsp:nvSpPr>
        <dsp:cNvPr id="0" name=""/>
        <dsp:cNvSpPr/>
      </dsp:nvSpPr>
      <dsp:spPr>
        <a:xfrm rot="10800000">
          <a:off x="4509243" y="1692695"/>
          <a:ext cx="1326208" cy="206885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hueOff val="-8640000"/>
                <a:satOff val="-30002"/>
                <a:lumOff val="36001"/>
                <a:alphaOff val="0"/>
                <a:shade val="51000"/>
                <a:satMod val="130000"/>
              </a:schemeClr>
            </a:gs>
            <a:gs pos="80000">
              <a:schemeClr val="accent2">
                <a:hueOff val="-8640000"/>
                <a:satOff val="-30002"/>
                <a:lumOff val="36001"/>
                <a:alphaOff val="0"/>
                <a:shade val="93000"/>
                <a:satMod val="130000"/>
              </a:schemeClr>
            </a:gs>
            <a:gs pos="100000">
              <a:schemeClr val="accent2">
                <a:hueOff val="-8640000"/>
                <a:satOff val="-30002"/>
                <a:lumOff val="3600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99568" numCol="1" spcCol="1270" anchor="t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 smtClean="0">
              <a:latin typeface="Calibri" pitchFamily="34" charset="0"/>
            </a:rPr>
            <a:t>Componente</a:t>
          </a:r>
        </a:p>
        <a:p>
          <a:pPr lvl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 smtClean="0">
              <a:latin typeface="Calibri" pitchFamily="34" charset="0"/>
            </a:rPr>
            <a:t>4 </a:t>
          </a:r>
        </a:p>
        <a:p>
          <a:pPr lvl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 smtClean="0">
              <a:latin typeface="Calibri" pitchFamily="34" charset="0"/>
            </a:rPr>
            <a:t>Monitoramento,  Avaliação, Prevenção e Mitigação de Impactos sobre o P. E.</a:t>
          </a:r>
          <a:endParaRPr lang="pt-BR" sz="1400" b="0" i="0" kern="1200" dirty="0">
            <a:latin typeface="Corbel"/>
            <a:ea typeface="+mn-ea"/>
            <a:cs typeface="+mn-cs"/>
          </a:endParaRPr>
        </a:p>
      </dsp:txBody>
      <dsp:txXfrm rot="10800000">
        <a:off x="4550028" y="1692695"/>
        <a:ext cx="1244638" cy="2028065"/>
      </dsp:txXfrm>
    </dsp:sp>
    <dsp:sp modelId="{B68F94D2-D73D-420A-802B-DFDC9BE4ED4C}">
      <dsp:nvSpPr>
        <dsp:cNvPr id="0" name=""/>
        <dsp:cNvSpPr/>
      </dsp:nvSpPr>
      <dsp:spPr>
        <a:xfrm>
          <a:off x="6125323" y="521304"/>
          <a:ext cx="938503" cy="10800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B706799-997B-4F74-B652-58B58A51EA58}">
      <dsp:nvSpPr>
        <dsp:cNvPr id="0" name=""/>
        <dsp:cNvSpPr/>
      </dsp:nvSpPr>
      <dsp:spPr>
        <a:xfrm rot="10800000">
          <a:off x="5929302" y="1678089"/>
          <a:ext cx="1330544" cy="206885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99568" numCol="1" spcCol="1270" anchor="t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 smtClean="0">
              <a:latin typeface="Calibri" pitchFamily="34" charset="0"/>
            </a:rPr>
            <a:t>Componente</a:t>
          </a:r>
        </a:p>
        <a:p>
          <a:pPr lvl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 smtClean="0">
              <a:latin typeface="Calibri" pitchFamily="34" charset="0"/>
            </a:rPr>
            <a:t>5 </a:t>
          </a:r>
        </a:p>
        <a:p>
          <a:pPr lvl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 smtClean="0">
              <a:latin typeface="Calibri" pitchFamily="34" charset="0"/>
            </a:rPr>
            <a:t>Divulgação sobre o Patrimônio Espeleológico</a:t>
          </a:r>
          <a:endParaRPr lang="pt-BR" sz="1400" b="0" i="0" kern="1200" dirty="0">
            <a:latin typeface="Corbel"/>
            <a:ea typeface="+mn-ea"/>
            <a:cs typeface="+mn-cs"/>
          </a:endParaRPr>
        </a:p>
      </dsp:txBody>
      <dsp:txXfrm rot="10800000">
        <a:off x="5970221" y="1678089"/>
        <a:ext cx="1248706" cy="2027931"/>
      </dsp:txXfrm>
    </dsp:sp>
    <dsp:sp modelId="{81EEA275-7601-44B8-906D-177141E690EE}">
      <dsp:nvSpPr>
        <dsp:cNvPr id="0" name=""/>
        <dsp:cNvSpPr/>
      </dsp:nvSpPr>
      <dsp:spPr>
        <a:xfrm>
          <a:off x="7537611" y="521304"/>
          <a:ext cx="938503" cy="10800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B60B555-15D8-4049-8BD1-F4C6BD724DE5}">
      <dsp:nvSpPr>
        <dsp:cNvPr id="0" name=""/>
        <dsp:cNvSpPr/>
      </dsp:nvSpPr>
      <dsp:spPr>
        <a:xfrm rot="10800000">
          <a:off x="7353697" y="1678089"/>
          <a:ext cx="1306330" cy="206885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lumMod val="50000"/>
            <a:tint val="66000"/>
            <a:satMod val="1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>
              <a:latin typeface="Calibri" pitchFamily="34" charset="0"/>
            </a:rPr>
            <a:t>Componente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>
              <a:latin typeface="Calibri" pitchFamily="34" charset="0"/>
            </a:rPr>
            <a:t>6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>
              <a:latin typeface="Calibri" pitchFamily="34" charset="0"/>
            </a:rPr>
            <a:t>Fortalecimento Institucional para a Gestão do P. E.</a:t>
          </a:r>
          <a:endParaRPr lang="pt-BR" sz="1400" b="0" i="0" kern="1200" dirty="0">
            <a:latin typeface="Corbel"/>
            <a:ea typeface="+mn-ea"/>
            <a:cs typeface="+mn-cs"/>
          </a:endParaRPr>
        </a:p>
      </dsp:txBody>
      <dsp:txXfrm rot="10800000">
        <a:off x="7393871" y="1678089"/>
        <a:ext cx="1225982" cy="20286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emf"/><Relationship Id="rId1" Type="http://schemas.openxmlformats.org/officeDocument/2006/relationships/image" Target="../media/image28.emf"/><Relationship Id="rId4" Type="http://schemas.openxmlformats.org/officeDocument/2006/relationships/image" Target="../media/image31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CB46954-EE8A-47FA-845F-5FA485598FF7}" type="datetimeFigureOut">
              <a:rPr lang="pt-BR"/>
              <a:pPr>
                <a:defRPr/>
              </a:pPr>
              <a:t>07/06/2016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77825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2C2DD9C-8974-4053-9353-AE64DA8145E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55698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6730F3C0-C788-473E-8518-468B1D0D6DED}" type="datetimeFigureOut">
              <a:rPr lang="pt-BR"/>
              <a:pPr>
                <a:defRPr/>
              </a:pPr>
              <a:t>07/06/2016</a:t>
            </a:fld>
            <a:endParaRPr lang="pt-B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4875"/>
            <a:ext cx="53355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520D0306-13F8-47BA-9672-2D422501575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30554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indent="-228600">
              <a:buFont typeface="+mj-lt"/>
              <a:buNone/>
            </a:pPr>
            <a:endParaRPr lang="en-US" sz="1200" b="0" baseline="0" dirty="0" smtClean="0">
              <a:latin typeface="+mn-lt"/>
            </a:endParaRPr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341313" y="500063"/>
            <a:ext cx="3413125" cy="2560637"/>
          </a:xfrm>
        </p:spPr>
      </p:sp>
    </p:spTree>
    <p:extLst>
      <p:ext uri="{BB962C8B-B14F-4D97-AF65-F5344CB8AC3E}">
        <p14:creationId xmlns:p14="http://schemas.microsoft.com/office/powerpoint/2010/main" val="25498542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060476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505144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72451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24608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37D314-5296-4875-B26C-F05F9C6B870F}" type="slidenum">
              <a:rPr lang="pt-BR"/>
              <a:pPr/>
              <a:t>2</a:t>
            </a:fld>
            <a:endParaRPr lang="pt-BR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344988"/>
            <a:ext cx="5026025" cy="4111625"/>
          </a:xfrm>
          <a:solidFill>
            <a:srgbClr val="FFFFFF"/>
          </a:solidFill>
          <a:ln w="12700" cap="flat">
            <a:solidFill>
              <a:srgbClr val="000000"/>
            </a:solidFill>
          </a:ln>
        </p:spPr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18997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2530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25421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02780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  <p:extLst>
      <p:ext uri="{BB962C8B-B14F-4D97-AF65-F5344CB8AC3E}">
        <p14:creationId xmlns:p14="http://schemas.microsoft.com/office/powerpoint/2010/main" val="3268945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  <p:extLst>
      <p:ext uri="{BB962C8B-B14F-4D97-AF65-F5344CB8AC3E}">
        <p14:creationId xmlns:p14="http://schemas.microsoft.com/office/powerpoint/2010/main" val="2761329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sz="1000" dirty="0" smtClean="0">
                <a:latin typeface="Calibri" panose="020F0502020204030204" pitchFamily="34" charset="0"/>
              </a:rPr>
              <a:t>Mapa de Vulnerabilidade:</a:t>
            </a:r>
          </a:p>
          <a:p>
            <a:pPr algn="l"/>
            <a:r>
              <a:rPr lang="pt-BR" sz="1000" dirty="0" smtClean="0">
                <a:solidFill>
                  <a:schemeClr val="bg2">
                    <a:lumMod val="10000"/>
                  </a:schemeClr>
                </a:solidFill>
              </a:rPr>
              <a:t>Região de abrangência do PAN Cavernas do São Francisco</a:t>
            </a:r>
          </a:p>
          <a:p>
            <a:pPr algn="l"/>
            <a:r>
              <a:rPr lang="pt-BR" sz="1000" dirty="0" smtClean="0">
                <a:solidFill>
                  <a:schemeClr val="bg2">
                    <a:lumMod val="10000"/>
                  </a:schemeClr>
                </a:solidFill>
              </a:rPr>
              <a:t>Bacia do rio São Francisco</a:t>
            </a:r>
          </a:p>
          <a:p>
            <a:pPr algn="l"/>
            <a:r>
              <a:rPr lang="pt-BR" sz="1000" dirty="0" smtClean="0">
                <a:solidFill>
                  <a:schemeClr val="bg2">
                    <a:lumMod val="10000"/>
                  </a:schemeClr>
                </a:solidFill>
              </a:rPr>
              <a:t>+</a:t>
            </a:r>
            <a:r>
              <a:rPr lang="pt-BR" sz="1000" baseline="0" dirty="0" smtClean="0">
                <a:solidFill>
                  <a:schemeClr val="bg2">
                    <a:lumMod val="10000"/>
                  </a:schemeClr>
                </a:solidFill>
              </a:rPr>
              <a:t> 4</a:t>
            </a:r>
            <a:r>
              <a:rPr lang="pt-BR" sz="1000" dirty="0" smtClean="0">
                <a:solidFill>
                  <a:schemeClr val="bg2">
                    <a:lumMod val="10000"/>
                  </a:schemeClr>
                </a:solidFill>
              </a:rPr>
              <a:t> unidades hidrográficas situadas na foz do São Francisco</a:t>
            </a:r>
          </a:p>
          <a:p>
            <a:pPr algn="l"/>
            <a:r>
              <a:rPr lang="pt-BR" sz="1000" dirty="0" smtClean="0">
                <a:solidFill>
                  <a:schemeClr val="bg2">
                    <a:lumMod val="10000"/>
                  </a:schemeClr>
                </a:solidFill>
              </a:rPr>
              <a:t>+ 14 unidades de conservação, com ocorrência de cavernas, que se encontram adjacentes à Bacia, Objetivo:</a:t>
            </a:r>
          </a:p>
          <a:p>
            <a:pPr marL="630238" indent="-268288" algn="l">
              <a:spcBef>
                <a:spcPts val="600"/>
              </a:spcBef>
              <a:spcAft>
                <a:spcPts val="300"/>
              </a:spcAft>
              <a:buFont typeface="Symbol" pitchFamily="18" charset="2"/>
              <a:buChar char="*"/>
            </a:pPr>
            <a:r>
              <a:rPr lang="pt-BR" sz="1000" dirty="0" smtClean="0">
                <a:solidFill>
                  <a:schemeClr val="bg2">
                    <a:lumMod val="10000"/>
                  </a:schemeClr>
                </a:solidFill>
              </a:rPr>
              <a:t>direcionar pesquisas científicas;</a:t>
            </a:r>
          </a:p>
          <a:p>
            <a:pPr marL="630238" indent="-268288" algn="l">
              <a:spcBef>
                <a:spcPts val="600"/>
              </a:spcBef>
              <a:spcAft>
                <a:spcPts val="300"/>
              </a:spcAft>
              <a:buFont typeface="Symbol" pitchFamily="18" charset="2"/>
              <a:buChar char="*"/>
            </a:pPr>
            <a:r>
              <a:rPr lang="pt-BR" sz="1000" dirty="0" smtClean="0">
                <a:solidFill>
                  <a:schemeClr val="bg2">
                    <a:lumMod val="10000"/>
                  </a:schemeClr>
                </a:solidFill>
              </a:rPr>
              <a:t>apoiar ordenamentos territoriais;</a:t>
            </a:r>
          </a:p>
          <a:p>
            <a:pPr marL="630238" indent="-268288" algn="l">
              <a:spcBef>
                <a:spcPts val="600"/>
              </a:spcBef>
              <a:spcAft>
                <a:spcPts val="300"/>
              </a:spcAft>
              <a:buFont typeface="Symbol" pitchFamily="18" charset="2"/>
              <a:buChar char="*"/>
            </a:pPr>
            <a:r>
              <a:rPr lang="pt-BR" sz="1000" dirty="0" smtClean="0">
                <a:solidFill>
                  <a:schemeClr val="bg2">
                    <a:lumMod val="10000"/>
                  </a:schemeClr>
                </a:solidFill>
              </a:rPr>
              <a:t>subsidiar ações voltadas à conservação e ao uso sustentável do Patrimônio Espeleológico brasileiro.</a:t>
            </a:r>
          </a:p>
          <a:p>
            <a:pPr marL="0" indent="0" algn="l">
              <a:spcBef>
                <a:spcPts val="600"/>
              </a:spcBef>
              <a:spcAft>
                <a:spcPts val="300"/>
              </a:spcAft>
              <a:buFont typeface="Calibri" pitchFamily="34" charset="0"/>
              <a:buNone/>
            </a:pPr>
            <a:r>
              <a:rPr lang="pt-BR" sz="1000" dirty="0" smtClean="0">
                <a:solidFill>
                  <a:schemeClr val="bg2">
                    <a:lumMod val="10000"/>
                  </a:schemeClr>
                </a:solidFill>
              </a:rPr>
              <a:t>Revista Brasileira de Espeleologia Brasília, 2014, v. 1, n.4.</a:t>
            </a:r>
            <a:endParaRPr lang="pt-BR" sz="1000" dirty="0" smtClean="0">
              <a:latin typeface="Calibri" panose="020F0502020204030204" pitchFamily="34" charset="0"/>
            </a:endParaRPr>
          </a:p>
          <a:p>
            <a:endParaRPr lang="pt-BR" sz="1000" dirty="0" smtClean="0">
              <a:latin typeface="Calibri" panose="020F0502020204030204" pitchFamily="34" charset="0"/>
            </a:endParaRPr>
          </a:p>
          <a:p>
            <a:r>
              <a:rPr lang="pt-BR" sz="1000" dirty="0" smtClean="0">
                <a:latin typeface="Calibri" panose="020F0502020204030204" pitchFamily="34" charset="0"/>
              </a:rPr>
              <a:t>Mapa de potencialidade 5ª Interação:</a:t>
            </a:r>
          </a:p>
          <a:p>
            <a:r>
              <a:rPr lang="pt-BR" sz="1000" dirty="0" smtClean="0">
                <a:latin typeface="Calibri" panose="020F0502020204030204" pitchFamily="34" charset="0"/>
              </a:rPr>
              <a:t>Com base no Mapa Geológico do Brasil,</a:t>
            </a:r>
          </a:p>
          <a:p>
            <a:r>
              <a:rPr lang="pt-BR" sz="1000" dirty="0" smtClean="0">
                <a:latin typeface="Calibri" panose="020F0502020204030204" pitchFamily="34" charset="0"/>
              </a:rPr>
              <a:t>Escala 1:2.500.000 (CPRM, 2003),</a:t>
            </a:r>
          </a:p>
          <a:p>
            <a:r>
              <a:rPr lang="pt-BR" sz="1000" dirty="0" smtClean="0">
                <a:latin typeface="Calibri" panose="020F0502020204030204" pitchFamily="34" charset="0"/>
              </a:rPr>
              <a:t>O Mapa foi dividido em 05 classes, com base nos vários </a:t>
            </a:r>
            <a:r>
              <a:rPr lang="pt-BR" sz="1000" dirty="0" err="1" smtClean="0">
                <a:latin typeface="Calibri" panose="020F0502020204030204" pitchFamily="34" charset="0"/>
              </a:rPr>
              <a:t>litotipos</a:t>
            </a:r>
            <a:r>
              <a:rPr lang="pt-BR" sz="1000" dirty="0" smtClean="0">
                <a:latin typeface="Calibri" panose="020F0502020204030204" pitchFamily="34" charset="0"/>
              </a:rPr>
              <a:t>,</a:t>
            </a:r>
            <a:endParaRPr lang="pt-BR" sz="1200" dirty="0" smtClean="0">
              <a:latin typeface="Calibri" panose="020F0502020204030204" pitchFamily="34" charset="0"/>
            </a:endParaRPr>
          </a:p>
          <a:p>
            <a:r>
              <a:rPr lang="pt-BR" sz="1000" dirty="0" smtClean="0">
                <a:latin typeface="Calibri" panose="020F0502020204030204" pitchFamily="34" charset="0"/>
              </a:rPr>
              <a:t>Revista Brasileira de Espeleologia, Brasília, 2012, v. 2, n.1.</a:t>
            </a:r>
            <a:endParaRPr lang="pt-BR" sz="1000" dirty="0">
              <a:latin typeface="Calibri" panose="020F0502020204030204" pitchFamily="34" charset="0"/>
            </a:endParaRPr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  <p:extLst>
      <p:ext uri="{BB962C8B-B14F-4D97-AF65-F5344CB8AC3E}">
        <p14:creationId xmlns:p14="http://schemas.microsoft.com/office/powerpoint/2010/main" val="1775581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  <p:extLst>
      <p:ext uri="{BB962C8B-B14F-4D97-AF65-F5344CB8AC3E}">
        <p14:creationId xmlns:p14="http://schemas.microsoft.com/office/powerpoint/2010/main" val="3792550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jpeg"/><Relationship Id="rId4" Type="http://schemas.openxmlformats.org/officeDocument/2006/relationships/image" Target="../media/image12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.emf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jpe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jpe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3.jpeg"/><Relationship Id="rId4" Type="http://schemas.openxmlformats.org/officeDocument/2006/relationships/image" Target="../media/image12.emf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30"/>
          <p:cNvSpPr>
            <a:spLocks noChangeArrowheads="1"/>
          </p:cNvSpPr>
          <p:nvPr userDrawn="1"/>
        </p:nvSpPr>
        <p:spPr bwMode="auto">
          <a:xfrm>
            <a:off x="3531076" y="125627"/>
            <a:ext cx="5361404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ts val="2200"/>
              </a:lnSpc>
            </a:pPr>
            <a:r>
              <a:rPr lang="pt-BR" sz="1800" b="1" spc="100" dirty="0" smtClean="0">
                <a:solidFill>
                  <a:schemeClr val="bg1"/>
                </a:solidFill>
              </a:rPr>
              <a:t>CADASTRO</a:t>
            </a:r>
            <a:r>
              <a:rPr lang="pt-BR" sz="1800" b="1" spc="100" baseline="0" dirty="0" smtClean="0">
                <a:solidFill>
                  <a:schemeClr val="bg1"/>
                </a:solidFill>
              </a:rPr>
              <a:t> NACIONAL DE INFORMAÇÕES</a:t>
            </a:r>
          </a:p>
          <a:p>
            <a:pPr algn="ctr">
              <a:lnSpc>
                <a:spcPts val="2200"/>
              </a:lnSpc>
            </a:pPr>
            <a:r>
              <a:rPr lang="pt-BR" sz="1800" b="1" spc="100" baseline="0" dirty="0" smtClean="0">
                <a:solidFill>
                  <a:schemeClr val="bg1"/>
                </a:solidFill>
              </a:rPr>
              <a:t>ESPELEOLÓGICAS</a:t>
            </a:r>
          </a:p>
          <a:p>
            <a:pPr marL="0" marR="0" indent="0" algn="ctr" defTabSz="914400" rtl="0" eaLnBrk="1" fontAlgn="base" latinLnBrk="0" hangingPunct="1">
              <a:lnSpc>
                <a:spcPts val="2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400" b="1" spc="100" dirty="0" smtClean="0">
                <a:latin typeface="+mj-lt"/>
                <a:cs typeface="Times New Roman" pitchFamily="18" charset="0"/>
              </a:rPr>
              <a:t>Resolução CONAMA Nº 347/2004</a:t>
            </a:r>
            <a:endParaRPr lang="pt-BR" sz="1400" b="1" spc="100" dirty="0">
              <a:solidFill>
                <a:srgbClr val="003300"/>
              </a:solidFill>
              <a:latin typeface="+mj-lt"/>
            </a:endParaRPr>
          </a:p>
        </p:txBody>
      </p:sp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4968080" y="6273376"/>
            <a:ext cx="3024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3" descr="RGB_Acabamentos_Bolinhas1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m 6" descr="AssinaturasGovernoICMBio2011_HORIZONTAL_COLOR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308725"/>
            <a:ext cx="3550228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" name="Objeto 14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173777975"/>
              </p:ext>
            </p:extLst>
          </p:nvPr>
        </p:nvGraphicFramePr>
        <p:xfrm>
          <a:off x="290716" y="135013"/>
          <a:ext cx="2874834" cy="9199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7" name="CorelDRAW" r:id="rId6" imgW="2460511" imgH="787936" progId="">
                  <p:embed/>
                </p:oleObj>
              </mc:Choice>
              <mc:Fallback>
                <p:oleObj name="CorelDRAW" r:id="rId6" imgW="2460511" imgH="787936" progId="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716" y="135013"/>
                        <a:ext cx="2874834" cy="91994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100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E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30"/>
          <p:cNvSpPr>
            <a:spLocks noChangeArrowheads="1"/>
          </p:cNvSpPr>
          <p:nvPr userDrawn="1"/>
        </p:nvSpPr>
        <p:spPr bwMode="auto">
          <a:xfrm>
            <a:off x="2956949" y="307604"/>
            <a:ext cx="5650906" cy="6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ts val="2200"/>
              </a:lnSpc>
            </a:pPr>
            <a:r>
              <a:rPr lang="pt-BR" sz="2000" b="1" dirty="0" smtClean="0">
                <a:solidFill>
                  <a:schemeClr val="bg1"/>
                </a:solidFill>
              </a:rPr>
              <a:t>6º ENCONTRO</a:t>
            </a:r>
            <a:r>
              <a:rPr lang="pt-BR" sz="2000" b="1" baseline="0" dirty="0" smtClean="0">
                <a:solidFill>
                  <a:schemeClr val="bg1"/>
                </a:solidFill>
              </a:rPr>
              <a:t> MINEIRO DE ESPELEOLOGIA</a:t>
            </a:r>
          </a:p>
          <a:p>
            <a:pPr marL="0" marR="0" indent="0" algn="ctr" defTabSz="914400" rtl="0" eaLnBrk="1" fontAlgn="base" latinLnBrk="0" hangingPunct="1">
              <a:lnSpc>
                <a:spcPts val="2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Times New Roman" pitchFamily="18" charset="0"/>
              </a:rPr>
              <a:t>Aspectos</a:t>
            </a:r>
            <a:r>
              <a:rPr lang="pt-BR" sz="1600" b="1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Times New Roman" pitchFamily="18" charset="0"/>
              </a:rPr>
              <a:t> </a:t>
            </a:r>
            <a:r>
              <a:rPr lang="pt-BR" sz="16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Times New Roman" pitchFamily="18" charset="0"/>
              </a:rPr>
              <a:t>relacionados à aplicação da I.N. Nº 2/2009</a:t>
            </a:r>
            <a:endParaRPr lang="pt-BR" sz="1600" b="1" kern="1200" dirty="0">
              <a:solidFill>
                <a:srgbClr val="003300"/>
              </a:solidFill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5" name="Imagem 6" descr="AssinaturasGovernoICMBio2011_HORIZONTAL_COL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4" b="-10297"/>
          <a:stretch>
            <a:fillRect/>
          </a:stretch>
        </p:blipFill>
        <p:spPr bwMode="auto">
          <a:xfrm>
            <a:off x="1043608" y="262082"/>
            <a:ext cx="1152128" cy="74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Documentos CECAV\Cecav Sede\Jocy\Site CECAV\Final\Jocy\Selo Cecav\selo_CECAV(AP1)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40000">
            <a:off x="7656725" y="5696598"/>
            <a:ext cx="1377617" cy="97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3" descr="RGB_Acabamentos_Bolinhas1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856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519593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489336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67627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85855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4108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901553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304808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02847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2208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MESP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30"/>
          <p:cNvSpPr>
            <a:spLocks noChangeArrowheads="1"/>
          </p:cNvSpPr>
          <p:nvPr userDrawn="1"/>
        </p:nvSpPr>
        <p:spPr bwMode="auto">
          <a:xfrm>
            <a:off x="2956949" y="307604"/>
            <a:ext cx="5650906" cy="6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ts val="2200"/>
              </a:lnSpc>
            </a:pPr>
            <a:r>
              <a:rPr lang="pt-BR" sz="2000" b="1" dirty="0" smtClean="0">
                <a:solidFill>
                  <a:schemeClr val="bg1"/>
                </a:solidFill>
              </a:rPr>
              <a:t>6º ENCONTRO</a:t>
            </a:r>
            <a:r>
              <a:rPr lang="pt-BR" sz="2000" b="1" baseline="0" dirty="0" smtClean="0">
                <a:solidFill>
                  <a:schemeClr val="bg1"/>
                </a:solidFill>
              </a:rPr>
              <a:t> MINEIRO DE ESPELEOLOGIA</a:t>
            </a:r>
          </a:p>
          <a:p>
            <a:pPr marL="0" marR="0" indent="0" algn="ctr" defTabSz="914400" rtl="0" eaLnBrk="1" fontAlgn="base" latinLnBrk="0" hangingPunct="1">
              <a:lnSpc>
                <a:spcPts val="2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Times New Roman" pitchFamily="18" charset="0"/>
              </a:rPr>
              <a:t>Aspectos</a:t>
            </a:r>
            <a:r>
              <a:rPr lang="pt-BR" sz="1600" b="1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Times New Roman" pitchFamily="18" charset="0"/>
              </a:rPr>
              <a:t> </a:t>
            </a:r>
            <a:r>
              <a:rPr lang="pt-BR" sz="16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Times New Roman" pitchFamily="18" charset="0"/>
              </a:rPr>
              <a:t>relacionados à aplicação da I.N. Nº 2/2009</a:t>
            </a:r>
            <a:endParaRPr lang="pt-BR" sz="1600" b="1" kern="1200" dirty="0">
              <a:solidFill>
                <a:srgbClr val="003300"/>
              </a:solidFill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5" name="Imagem 6" descr="AssinaturasGovernoICMBio2011_HORIZONTAL_COL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4" b="-10297"/>
          <a:stretch>
            <a:fillRect/>
          </a:stretch>
        </p:blipFill>
        <p:spPr bwMode="auto">
          <a:xfrm>
            <a:off x="1043608" y="262082"/>
            <a:ext cx="1152128" cy="74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3" descr="RGB_Acabamentos_Bolinhas1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624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MESP_P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30"/>
          <p:cNvSpPr>
            <a:spLocks noChangeArrowheads="1"/>
          </p:cNvSpPr>
          <p:nvPr userDrawn="1"/>
        </p:nvSpPr>
        <p:spPr bwMode="auto">
          <a:xfrm>
            <a:off x="2956953" y="307604"/>
            <a:ext cx="5650906" cy="6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ts val="2200"/>
              </a:lnSpc>
            </a:pPr>
            <a:r>
              <a:rPr lang="pt-BR" sz="2000" b="1" dirty="0" smtClean="0">
                <a:solidFill>
                  <a:schemeClr val="bg1"/>
                </a:solidFill>
              </a:rPr>
              <a:t>6º ENCONTRO</a:t>
            </a:r>
            <a:r>
              <a:rPr lang="pt-BR" sz="2000" b="1" baseline="0" dirty="0" smtClean="0">
                <a:solidFill>
                  <a:schemeClr val="bg1"/>
                </a:solidFill>
              </a:rPr>
              <a:t> MINEIRO DE ESPELEOLOGIA</a:t>
            </a:r>
          </a:p>
          <a:p>
            <a:pPr marL="0" marR="0" indent="0" algn="ctr" defTabSz="914400" rtl="0" eaLnBrk="1" fontAlgn="base" latinLnBrk="0" hangingPunct="1">
              <a:lnSpc>
                <a:spcPts val="2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Times New Roman" pitchFamily="18" charset="0"/>
              </a:rPr>
              <a:t>PAN Cavernas do São Francisco</a:t>
            </a:r>
            <a:endParaRPr lang="pt-BR" sz="1600" b="1" kern="1200" dirty="0">
              <a:solidFill>
                <a:srgbClr val="003300"/>
              </a:solidFill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5" name="Imagem 6" descr="AssinaturasGovernoICMBio2011_HORIZONTAL_COL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4" b="-10297"/>
          <a:stretch>
            <a:fillRect/>
          </a:stretch>
        </p:blipFill>
        <p:spPr bwMode="auto">
          <a:xfrm>
            <a:off x="1043608" y="262082"/>
            <a:ext cx="1152128" cy="74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Documentos CECAV\Cecav Sede\Jocy\Site CECAV\Final\Jocy\Selo Cecav\selo_CECAV(AP1)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40000">
            <a:off x="7656725" y="5696598"/>
            <a:ext cx="1377617" cy="97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3" descr="RGB_Acabamentos_Bolinhas1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579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MESP_PAN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30"/>
          <p:cNvSpPr>
            <a:spLocks noChangeArrowheads="1"/>
          </p:cNvSpPr>
          <p:nvPr userDrawn="1"/>
        </p:nvSpPr>
        <p:spPr bwMode="auto">
          <a:xfrm>
            <a:off x="2956953" y="307604"/>
            <a:ext cx="5650906" cy="6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ts val="2200"/>
              </a:lnSpc>
            </a:pPr>
            <a:r>
              <a:rPr lang="pt-BR" sz="2000" b="1" dirty="0" smtClean="0">
                <a:solidFill>
                  <a:schemeClr val="bg1"/>
                </a:solidFill>
              </a:rPr>
              <a:t>6º ENCONTRO</a:t>
            </a:r>
            <a:r>
              <a:rPr lang="pt-BR" sz="2000" b="1" baseline="0" dirty="0" smtClean="0">
                <a:solidFill>
                  <a:schemeClr val="bg1"/>
                </a:solidFill>
              </a:rPr>
              <a:t> MINEIRO DE ESPELEOLOGIA</a:t>
            </a:r>
          </a:p>
          <a:p>
            <a:pPr marL="0" marR="0" indent="0" algn="ctr" defTabSz="914400" rtl="0" eaLnBrk="1" fontAlgn="base" latinLnBrk="0" hangingPunct="1">
              <a:lnSpc>
                <a:spcPts val="2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Times New Roman" pitchFamily="18" charset="0"/>
              </a:rPr>
              <a:t>PAN Cavernas do São Francisco</a:t>
            </a:r>
            <a:endParaRPr lang="pt-BR" sz="1600" b="1" kern="1200" dirty="0">
              <a:solidFill>
                <a:srgbClr val="003300"/>
              </a:solidFill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5" name="Imagem 6" descr="AssinaturasGovernoICMBio2011_HORIZONTAL_COL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4" b="-10297"/>
          <a:stretch>
            <a:fillRect/>
          </a:stretch>
        </p:blipFill>
        <p:spPr bwMode="auto">
          <a:xfrm>
            <a:off x="1043608" y="262082"/>
            <a:ext cx="1152128" cy="74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3" descr="RGB_Acabamentos_Bolinhas1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221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Abertura P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ecav\Pictures\Banner_Cav_Jocy_Fina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7188"/>
            <a:ext cx="1292225" cy="523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 userDrawn="1"/>
        </p:nvPicPr>
        <p:blipFill>
          <a:blip r:embed="rId3" cstate="print"/>
          <a:stretch>
            <a:fillRect/>
          </a:stretch>
        </p:blipFill>
        <p:spPr bwMode="auto">
          <a:xfrm>
            <a:off x="1293519" y="1305719"/>
            <a:ext cx="7724203" cy="5406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Imagem 6" descr="AssinaturasGovernoICMBio2011_HORIZONTAL_COLOR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6308725"/>
            <a:ext cx="3887787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3" descr="C:\Documentos CECAV\Cecav Sede\Jocy\Site CECAV\Final\Jocy\Selo Cecav\selo_CECAV(4)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" t="2168" r="2313" b="2785"/>
          <a:stretch>
            <a:fillRect/>
          </a:stretch>
        </p:blipFill>
        <p:spPr bwMode="auto">
          <a:xfrm rot="1140000">
            <a:off x="6406178" y="328222"/>
            <a:ext cx="2481262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Oval 30"/>
          <p:cNvSpPr>
            <a:spLocks noChangeArrowheads="1"/>
          </p:cNvSpPr>
          <p:nvPr userDrawn="1"/>
        </p:nvSpPr>
        <p:spPr bwMode="auto">
          <a:xfrm>
            <a:off x="0" y="692150"/>
            <a:ext cx="361950" cy="360363"/>
          </a:xfrm>
          <a:prstGeom prst="ellipse">
            <a:avLst/>
          </a:prstGeom>
          <a:solidFill>
            <a:srgbClr val="367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2" name="Oval 31"/>
          <p:cNvSpPr>
            <a:spLocks noChangeArrowheads="1"/>
          </p:cNvSpPr>
          <p:nvPr userDrawn="1"/>
        </p:nvSpPr>
        <p:spPr bwMode="auto">
          <a:xfrm>
            <a:off x="-4763" y="-22225"/>
            <a:ext cx="361951" cy="360363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4" name="Oval 35"/>
          <p:cNvSpPr>
            <a:spLocks noChangeArrowheads="1"/>
          </p:cNvSpPr>
          <p:nvPr userDrawn="1"/>
        </p:nvSpPr>
        <p:spPr bwMode="auto">
          <a:xfrm>
            <a:off x="139700" y="311150"/>
            <a:ext cx="361950" cy="360363"/>
          </a:xfrm>
          <a:prstGeom prst="ellipse">
            <a:avLst/>
          </a:prstGeom>
          <a:solidFill>
            <a:srgbClr val="367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5" name="Oval 28"/>
          <p:cNvSpPr>
            <a:spLocks noChangeArrowheads="1"/>
          </p:cNvSpPr>
          <p:nvPr userDrawn="1"/>
        </p:nvSpPr>
        <p:spPr bwMode="auto">
          <a:xfrm>
            <a:off x="0" y="476250"/>
            <a:ext cx="179388" cy="215900"/>
          </a:xfrm>
          <a:prstGeom prst="ellipse">
            <a:avLst/>
          </a:prstGeom>
          <a:solidFill>
            <a:srgbClr val="004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9" name="Oval 28"/>
          <p:cNvSpPr>
            <a:spLocks noChangeArrowheads="1"/>
          </p:cNvSpPr>
          <p:nvPr userDrawn="1"/>
        </p:nvSpPr>
        <p:spPr bwMode="auto">
          <a:xfrm>
            <a:off x="250825" y="981075"/>
            <a:ext cx="361950" cy="360363"/>
          </a:xfrm>
          <a:prstGeom prst="ellipse">
            <a:avLst/>
          </a:prstGeom>
          <a:solidFill>
            <a:srgbClr val="004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0" name="Oval 29"/>
          <p:cNvSpPr>
            <a:spLocks noChangeArrowheads="1"/>
          </p:cNvSpPr>
          <p:nvPr userDrawn="1"/>
        </p:nvSpPr>
        <p:spPr bwMode="auto">
          <a:xfrm>
            <a:off x="250825" y="1412875"/>
            <a:ext cx="431800" cy="431800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3" name="Oval 32"/>
          <p:cNvSpPr>
            <a:spLocks noChangeArrowheads="1"/>
          </p:cNvSpPr>
          <p:nvPr userDrawn="1"/>
        </p:nvSpPr>
        <p:spPr bwMode="auto">
          <a:xfrm>
            <a:off x="0" y="1125538"/>
            <a:ext cx="361950" cy="360362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92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2307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651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410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49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05122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30"/>
          <p:cNvSpPr>
            <a:spLocks noChangeArrowheads="1"/>
          </p:cNvSpPr>
          <p:nvPr userDrawn="1"/>
        </p:nvSpPr>
        <p:spPr bwMode="auto">
          <a:xfrm>
            <a:off x="3531076" y="125627"/>
            <a:ext cx="5361404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ts val="2200"/>
              </a:lnSpc>
            </a:pPr>
            <a:r>
              <a:rPr lang="pt-BR" sz="1800" b="1" spc="100" dirty="0" smtClean="0">
                <a:solidFill>
                  <a:schemeClr val="bg1"/>
                </a:solidFill>
              </a:rPr>
              <a:t>CADASTRO</a:t>
            </a:r>
            <a:r>
              <a:rPr lang="pt-BR" sz="1800" b="1" spc="100" baseline="0" dirty="0" smtClean="0">
                <a:solidFill>
                  <a:schemeClr val="bg1"/>
                </a:solidFill>
              </a:rPr>
              <a:t> NACIONAL DEINFORMAÇÕES</a:t>
            </a:r>
          </a:p>
          <a:p>
            <a:pPr algn="ctr">
              <a:lnSpc>
                <a:spcPts val="2200"/>
              </a:lnSpc>
            </a:pPr>
            <a:r>
              <a:rPr lang="pt-BR" sz="1800" b="1" spc="100" baseline="0" dirty="0" smtClean="0">
                <a:solidFill>
                  <a:schemeClr val="bg1"/>
                </a:solidFill>
              </a:rPr>
              <a:t>ESPELEOLÓGICAS</a:t>
            </a:r>
          </a:p>
          <a:p>
            <a:pPr marL="0" marR="0" indent="0" algn="ctr" defTabSz="914400" rtl="0" eaLnBrk="1" fontAlgn="base" latinLnBrk="0" hangingPunct="1">
              <a:lnSpc>
                <a:spcPts val="2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400" b="1" spc="100" dirty="0" smtClean="0">
                <a:latin typeface="+mj-lt"/>
                <a:cs typeface="Times New Roman" pitchFamily="18" charset="0"/>
              </a:rPr>
              <a:t>Resolução CONAMA 347/2004</a:t>
            </a:r>
            <a:endParaRPr lang="pt-BR" sz="1400" b="1" spc="100" dirty="0">
              <a:solidFill>
                <a:srgbClr val="003300"/>
              </a:solidFill>
              <a:latin typeface="+mj-lt"/>
            </a:endParaRPr>
          </a:p>
        </p:txBody>
      </p:sp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4968080" y="6273376"/>
            <a:ext cx="3024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3" descr="RGB_Acabamentos_Bolinhas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m 6" descr="AssinaturasGovernoICMBio2011_HORIZONTAL_COLOR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308725"/>
            <a:ext cx="3550228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329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BR" noProof="0" smtClean="0"/>
              <a:t>Clique no ícone para adicionar uma imagem</a:t>
            </a:r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54453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759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977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361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6069FCC-E59C-4A09-AB8E-45367A009C93}" type="datetimeFigureOut">
              <a:rPr lang="pt-BR" smtClean="0"/>
              <a:pPr/>
              <a:t>07/06/2016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3BF04D-EBB2-4F54-9823-64D09CADCC27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043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160ED0D-73B0-4E3E-8357-3B4143488085}" type="datetimeFigureOut">
              <a:rPr lang="pt-BR" smtClean="0"/>
              <a:pPr/>
              <a:t>07/06/2016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09FE98-F38F-4240-AF8C-59D20BA2249E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3303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-Cav_Cor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 userDrawn="1"/>
        </p:nvSpPr>
        <p:spPr>
          <a:xfrm>
            <a:off x="10001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3" name="Object 13"/>
          <p:cNvGraphicFramePr>
            <a:graphicFrameLocks noChangeAspect="1"/>
          </p:cNvGraphicFramePr>
          <p:nvPr userDrawn="1"/>
        </p:nvGraphicFramePr>
        <p:xfrm>
          <a:off x="107950" y="5857875"/>
          <a:ext cx="820738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" name="CorelDRAW" r:id="rId3" imgW="2330640" imgH="2431440" progId="">
                  <p:embed/>
                </p:oleObj>
              </mc:Choice>
              <mc:Fallback>
                <p:oleObj name="CorelDRAW" r:id="rId3" imgW="2330640" imgH="2431440" progId="">
                  <p:embed/>
                  <p:pic>
                    <p:nvPicPr>
                      <p:cNvPr id="0" name="Picture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5857875"/>
                        <a:ext cx="820738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tângulo de cantos arredondados 3"/>
          <p:cNvSpPr/>
          <p:nvPr userDrawn="1"/>
        </p:nvSpPr>
        <p:spPr>
          <a:xfrm>
            <a:off x="1143000" y="285750"/>
            <a:ext cx="7786688" cy="6357938"/>
          </a:xfrm>
          <a:prstGeom prst="round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5" name="Retângulo 4"/>
          <p:cNvSpPr/>
          <p:nvPr userDrawn="1"/>
        </p:nvSpPr>
        <p:spPr>
          <a:xfrm>
            <a:off x="1012825" y="0"/>
            <a:ext cx="11303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Conector reto 5"/>
          <p:cNvCxnSpPr/>
          <p:nvPr userDrawn="1"/>
        </p:nvCxnSpPr>
        <p:spPr>
          <a:xfrm rot="10800000">
            <a:off x="1038225" y="6642100"/>
            <a:ext cx="1143000" cy="1588"/>
          </a:xfrm>
          <a:prstGeom prst="line">
            <a:avLst/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ângulo 6"/>
          <p:cNvSpPr/>
          <p:nvPr userDrawn="1"/>
        </p:nvSpPr>
        <p:spPr>
          <a:xfrm>
            <a:off x="2411413" y="0"/>
            <a:ext cx="5616575" cy="404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u="sng" dirty="0"/>
          </a:p>
        </p:txBody>
      </p:sp>
      <p:sp>
        <p:nvSpPr>
          <p:cNvPr id="8" name="Retângulo 7"/>
          <p:cNvSpPr/>
          <p:nvPr userDrawn="1"/>
        </p:nvSpPr>
        <p:spPr bwMode="invGray">
          <a:xfrm rot="10800000">
            <a:off x="1000125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Elipse 8"/>
          <p:cNvSpPr/>
          <p:nvPr/>
        </p:nvSpPr>
        <p:spPr>
          <a:xfrm>
            <a:off x="617538" y="2714625"/>
            <a:ext cx="211137" cy="209550"/>
          </a:xfrm>
          <a:prstGeom prst="ellipse">
            <a:avLst/>
          </a:prstGeom>
          <a:solidFill>
            <a:srgbClr val="568131"/>
          </a:soli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16" descr="D:\Documentos CECAV\CECAV 2009\Cecav BsB\IN Decreto\FINAL\Apresentação\Apoio\logomarca3.jp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71438"/>
            <a:ext cx="1106488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Conector reto 10"/>
          <p:cNvCxnSpPr/>
          <p:nvPr userDrawn="1"/>
        </p:nvCxnSpPr>
        <p:spPr>
          <a:xfrm rot="10800000">
            <a:off x="1006475" y="284163"/>
            <a:ext cx="1143000" cy="1587"/>
          </a:xfrm>
          <a:prstGeom prst="line">
            <a:avLst/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tângulo 11"/>
          <p:cNvSpPr>
            <a:spLocks noChangeArrowheads="1"/>
          </p:cNvSpPr>
          <p:nvPr userDrawn="1"/>
        </p:nvSpPr>
        <p:spPr bwMode="auto">
          <a:xfrm>
            <a:off x="2476500" y="128588"/>
            <a:ext cx="56356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sz="1600" b="1">
                <a:latin typeface="Gill Sans MT" pitchFamily="34" charset="0"/>
              </a:rPr>
              <a:t>Centro Nacional de Pesquisa e Conservação de Cavernas</a:t>
            </a:r>
            <a:endParaRPr lang="pt-BR" sz="1600"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529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7" y="332656"/>
            <a:ext cx="1189281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30"/>
          <p:cNvSpPr>
            <a:spLocks noChangeArrowheads="1"/>
          </p:cNvSpPr>
          <p:nvPr userDrawn="1"/>
        </p:nvSpPr>
        <p:spPr bwMode="auto">
          <a:xfrm>
            <a:off x="2411760" y="260728"/>
            <a:ext cx="6615321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900" b="1" dirty="0" smtClean="0">
                <a:solidFill>
                  <a:schemeClr val="bg1"/>
                </a:solidFill>
              </a:rPr>
              <a:t>CENTRO NACIONAL DE PESQUISA E CONSERVAÇÃO</a:t>
            </a:r>
            <a:endParaRPr lang="pt-BR" sz="1900" b="1" baseline="0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pt-BR" sz="1900" b="1" baseline="0" dirty="0" smtClean="0">
                <a:solidFill>
                  <a:schemeClr val="bg1"/>
                </a:solidFill>
              </a:rPr>
              <a:t>DE CAVERNAS - CECAV/ICMBIO</a:t>
            </a:r>
          </a:p>
        </p:txBody>
      </p:sp>
    </p:spTree>
    <p:extLst>
      <p:ext uri="{BB962C8B-B14F-4D97-AF65-F5344CB8AC3E}">
        <p14:creationId xmlns:p14="http://schemas.microsoft.com/office/powerpoint/2010/main" val="415473625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7" y="332656"/>
            <a:ext cx="1189281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30"/>
          <p:cNvSpPr>
            <a:spLocks noChangeArrowheads="1"/>
          </p:cNvSpPr>
          <p:nvPr userDrawn="1"/>
        </p:nvSpPr>
        <p:spPr bwMode="auto">
          <a:xfrm>
            <a:off x="2411760" y="260728"/>
            <a:ext cx="6615321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900" b="1" dirty="0" smtClean="0">
                <a:solidFill>
                  <a:schemeClr val="bg1"/>
                </a:solidFill>
              </a:rPr>
              <a:t>CENTRO NACIONAL DE PESQUISA E CONSERVAÇÃO</a:t>
            </a:r>
            <a:endParaRPr lang="pt-BR" sz="1900" b="1" baseline="0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pt-BR" sz="1900" b="1" baseline="0" dirty="0" smtClean="0">
                <a:solidFill>
                  <a:schemeClr val="bg1"/>
                </a:solidFill>
              </a:rPr>
              <a:t>DE CAVERNAS - CECAV/ICMBIO</a:t>
            </a:r>
          </a:p>
        </p:txBody>
      </p:sp>
      <p:sp>
        <p:nvSpPr>
          <p:cNvPr id="5" name="Retângulo 3"/>
          <p:cNvSpPr>
            <a:spLocks noChangeArrowheads="1"/>
          </p:cNvSpPr>
          <p:nvPr userDrawn="1"/>
        </p:nvSpPr>
        <p:spPr bwMode="auto">
          <a:xfrm>
            <a:off x="467544" y="1268760"/>
            <a:ext cx="2520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pt-BR" dirty="0" smtClean="0">
                <a:latin typeface="Calibri" pitchFamily="34" charset="0"/>
              </a:rPr>
              <a:t>Legislação espeleológica</a:t>
            </a:r>
            <a:endParaRPr lang="pt-B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8293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7" y="332656"/>
            <a:ext cx="1189281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30"/>
          <p:cNvSpPr>
            <a:spLocks noChangeArrowheads="1"/>
          </p:cNvSpPr>
          <p:nvPr userDrawn="1"/>
        </p:nvSpPr>
        <p:spPr bwMode="auto">
          <a:xfrm>
            <a:off x="2411760" y="260728"/>
            <a:ext cx="6615321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900" b="1" dirty="0" smtClean="0">
                <a:solidFill>
                  <a:schemeClr val="bg1"/>
                </a:solidFill>
              </a:rPr>
              <a:t>CENTRO NACIONAL DE PESQUISA E CONSERVAÇÃO</a:t>
            </a:r>
            <a:endParaRPr lang="pt-BR" sz="1900" b="1" baseline="0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pt-BR" sz="1900" b="1" baseline="0" dirty="0" smtClean="0">
                <a:solidFill>
                  <a:schemeClr val="bg1"/>
                </a:solidFill>
              </a:rPr>
              <a:t>DE CAVERNAS - CECAV/ICMBIO</a:t>
            </a:r>
          </a:p>
        </p:txBody>
      </p:sp>
      <p:sp>
        <p:nvSpPr>
          <p:cNvPr id="9" name="Retângulo 3"/>
          <p:cNvSpPr>
            <a:spLocks noChangeArrowheads="1"/>
          </p:cNvSpPr>
          <p:nvPr userDrawn="1"/>
        </p:nvSpPr>
        <p:spPr bwMode="auto">
          <a:xfrm>
            <a:off x="467544" y="1268760"/>
            <a:ext cx="82089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pt-BR" dirty="0" smtClean="0">
                <a:latin typeface="Calibri" pitchFamily="34" charset="0"/>
              </a:rPr>
              <a:t>A participação do Instituto Chico Mendes no licenciamento Ambiental, no que tange o patrimônio espeleológico, somente ocorre em três momentos:</a:t>
            </a:r>
            <a:endParaRPr lang="pt-B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06981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RGB_Acabamentos_Bolinhas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ângulo 30"/>
          <p:cNvSpPr>
            <a:spLocks noChangeArrowheads="1"/>
          </p:cNvSpPr>
          <p:nvPr userDrawn="1"/>
        </p:nvSpPr>
        <p:spPr bwMode="auto">
          <a:xfrm>
            <a:off x="2401358" y="188640"/>
            <a:ext cx="5758308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 smtClean="0">
                <a:solidFill>
                  <a:schemeClr val="bg1"/>
                </a:solidFill>
              </a:rPr>
              <a:t>Criação de Unidades de Conservação Federal</a:t>
            </a:r>
          </a:p>
          <a:p>
            <a:pPr marL="0" marR="0" indent="0" algn="ctr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700" b="1" dirty="0" smtClean="0">
                <a:solidFill>
                  <a:schemeClr val="tx1"/>
                </a:solidFill>
              </a:rPr>
              <a:t>32º Congresso Brasileiro de Espeleologia</a:t>
            </a:r>
            <a:endParaRPr lang="pt-BR" sz="1700" dirty="0" smtClean="0">
              <a:solidFill>
                <a:schemeClr val="tx1"/>
              </a:solidFill>
            </a:endParaRPr>
          </a:p>
        </p:txBody>
      </p:sp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305821" y="116632"/>
            <a:ext cx="704609" cy="1174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2595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7" y="332656"/>
            <a:ext cx="1189281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30"/>
          <p:cNvSpPr>
            <a:spLocks noChangeArrowheads="1"/>
          </p:cNvSpPr>
          <p:nvPr userDrawn="1"/>
        </p:nvSpPr>
        <p:spPr bwMode="auto">
          <a:xfrm>
            <a:off x="2411760" y="260728"/>
            <a:ext cx="6615321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900" b="1" dirty="0" smtClean="0">
                <a:solidFill>
                  <a:schemeClr val="bg1"/>
                </a:solidFill>
              </a:rPr>
              <a:t>CENTRO NACIONAL DE PESQUISA E CONSERVAÇÃO</a:t>
            </a:r>
            <a:endParaRPr lang="pt-BR" sz="1900" b="1" baseline="0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pt-BR" sz="1900" b="1" baseline="0" dirty="0" smtClean="0">
                <a:solidFill>
                  <a:schemeClr val="bg1"/>
                </a:solidFill>
              </a:rPr>
              <a:t>DE CAVERNAS - CECAV/ICMBIO</a:t>
            </a:r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467544" y="1717299"/>
            <a:ext cx="7056784" cy="341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ts val="2100"/>
              </a:lnSpc>
            </a:pPr>
            <a:r>
              <a:rPr lang="pt-BR" sz="1400" dirty="0">
                <a:latin typeface="Calibri" pitchFamily="34" charset="0"/>
              </a:rPr>
              <a:t>Art. </a:t>
            </a:r>
            <a:r>
              <a:rPr lang="pt-BR" sz="1400" dirty="0" smtClean="0">
                <a:latin typeface="Calibri" pitchFamily="34" charset="0"/>
              </a:rPr>
              <a:t>4</a:t>
            </a:r>
            <a:r>
              <a:rPr lang="pt-BR" sz="1400" u="sng" baseline="30000" dirty="0" smtClean="0">
                <a:latin typeface="Calibri" pitchFamily="34" charset="0"/>
              </a:rPr>
              <a:t>o</a:t>
            </a:r>
            <a:r>
              <a:rPr lang="pt-BR" sz="1400" dirty="0" smtClean="0">
                <a:latin typeface="Calibri" pitchFamily="34" charset="0"/>
              </a:rPr>
              <a:t> - Os Componentes do Programa Nacional da Conservação do Patrimônio.</a:t>
            </a:r>
            <a:endParaRPr lang="pt-BR" sz="1400" dirty="0">
              <a:latin typeface="Calibri" pitchFamily="34" charset="0"/>
            </a:endParaRPr>
          </a:p>
        </p:txBody>
      </p:sp>
      <p:sp>
        <p:nvSpPr>
          <p:cNvPr id="10" name="Retângulo 9"/>
          <p:cNvSpPr>
            <a:spLocks noChangeArrowheads="1"/>
          </p:cNvSpPr>
          <p:nvPr userDrawn="1"/>
        </p:nvSpPr>
        <p:spPr bwMode="auto">
          <a:xfrm>
            <a:off x="467544" y="1488484"/>
            <a:ext cx="8172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pt-BR" sz="1400" i="1" dirty="0">
                <a:latin typeface="Calibri" pitchFamily="34" charset="0"/>
              </a:rPr>
              <a:t>Programa Nacional de Conservação do Patrimônio </a:t>
            </a:r>
            <a:r>
              <a:rPr lang="pt-BR" sz="1400" i="1" dirty="0" smtClean="0">
                <a:latin typeface="Calibri" pitchFamily="34" charset="0"/>
              </a:rPr>
              <a:t>Espeleológico (Portaria </a:t>
            </a:r>
            <a:r>
              <a:rPr lang="pt-BR" sz="1400" i="1" dirty="0">
                <a:latin typeface="Calibri" pitchFamily="34" charset="0"/>
              </a:rPr>
              <a:t>MMA  n° </a:t>
            </a:r>
            <a:r>
              <a:rPr lang="pt-BR" sz="1400" i="1" dirty="0" smtClean="0">
                <a:latin typeface="Calibri" pitchFamily="34" charset="0"/>
              </a:rPr>
              <a:t>358/2009)</a:t>
            </a:r>
            <a:endParaRPr lang="pt-BR" sz="1400" i="1" dirty="0">
              <a:latin typeface="Calibri" pitchFamily="34" charset="0"/>
            </a:endParaRPr>
          </a:p>
        </p:txBody>
      </p:sp>
      <p:sp>
        <p:nvSpPr>
          <p:cNvPr id="11" name="Retângulo 10"/>
          <p:cNvSpPr>
            <a:spLocks noChangeArrowheads="1"/>
          </p:cNvSpPr>
          <p:nvPr userDrawn="1"/>
        </p:nvSpPr>
        <p:spPr bwMode="auto">
          <a:xfrm>
            <a:off x="467544" y="1243463"/>
            <a:ext cx="27363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pt-BR" sz="1400" dirty="0" smtClean="0">
                <a:latin typeface="Calibri" pitchFamily="34" charset="0"/>
              </a:rPr>
              <a:t>Projetos e atividades</a:t>
            </a:r>
            <a:endParaRPr lang="pt-BR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951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7" y="332656"/>
            <a:ext cx="1189281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30"/>
          <p:cNvSpPr>
            <a:spLocks noChangeArrowheads="1"/>
          </p:cNvSpPr>
          <p:nvPr userDrawn="1"/>
        </p:nvSpPr>
        <p:spPr bwMode="auto">
          <a:xfrm>
            <a:off x="2411760" y="260728"/>
            <a:ext cx="6615321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900" b="1" dirty="0" smtClean="0">
                <a:solidFill>
                  <a:schemeClr val="bg1"/>
                </a:solidFill>
              </a:rPr>
              <a:t>CENTRO NACIONAL DE PESQUISA E CONSERVAÇÃO</a:t>
            </a:r>
            <a:endParaRPr lang="pt-BR" sz="1900" b="1" baseline="0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pt-BR" sz="1900" b="1" baseline="0" dirty="0" smtClean="0">
                <a:solidFill>
                  <a:schemeClr val="bg1"/>
                </a:solidFill>
              </a:rPr>
              <a:t>DE CAVERNAS - CECAV/ICMBIO</a:t>
            </a:r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467544" y="1717299"/>
            <a:ext cx="7056784" cy="341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ts val="2100"/>
              </a:lnSpc>
            </a:pPr>
            <a:r>
              <a:rPr lang="pt-BR" sz="1400" dirty="0">
                <a:latin typeface="Calibri" pitchFamily="34" charset="0"/>
              </a:rPr>
              <a:t>Art. </a:t>
            </a:r>
            <a:r>
              <a:rPr lang="pt-BR" sz="1400" dirty="0" smtClean="0">
                <a:latin typeface="Calibri" pitchFamily="34" charset="0"/>
              </a:rPr>
              <a:t>4</a:t>
            </a:r>
            <a:r>
              <a:rPr lang="pt-BR" sz="1400" u="sng" baseline="30000" dirty="0" smtClean="0">
                <a:latin typeface="Calibri" pitchFamily="34" charset="0"/>
              </a:rPr>
              <a:t>o</a:t>
            </a:r>
            <a:r>
              <a:rPr lang="pt-BR" sz="1400" dirty="0" smtClean="0">
                <a:latin typeface="Calibri" pitchFamily="34" charset="0"/>
              </a:rPr>
              <a:t> - Os Componentes do Programa Nacional da Conservação do Patrimônio.</a:t>
            </a:r>
            <a:endParaRPr lang="pt-BR" sz="1400" dirty="0">
              <a:latin typeface="Calibri" pitchFamily="34" charset="0"/>
            </a:endParaRPr>
          </a:p>
        </p:txBody>
      </p:sp>
      <p:sp>
        <p:nvSpPr>
          <p:cNvPr id="10" name="Retângulo 9"/>
          <p:cNvSpPr>
            <a:spLocks noChangeArrowheads="1"/>
          </p:cNvSpPr>
          <p:nvPr userDrawn="1"/>
        </p:nvSpPr>
        <p:spPr bwMode="auto">
          <a:xfrm>
            <a:off x="467544" y="1488484"/>
            <a:ext cx="8172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pt-BR" sz="1400" i="1" dirty="0">
                <a:latin typeface="Calibri" pitchFamily="34" charset="0"/>
              </a:rPr>
              <a:t>Programa Nacional de Conservação do Patrimônio </a:t>
            </a:r>
            <a:r>
              <a:rPr lang="pt-BR" sz="1400" i="1" dirty="0" smtClean="0">
                <a:latin typeface="Calibri" pitchFamily="34" charset="0"/>
              </a:rPr>
              <a:t>Espeleológico (Portaria </a:t>
            </a:r>
            <a:r>
              <a:rPr lang="pt-BR" sz="1400" i="1" dirty="0">
                <a:latin typeface="Calibri" pitchFamily="34" charset="0"/>
              </a:rPr>
              <a:t>MMA  n° </a:t>
            </a:r>
            <a:r>
              <a:rPr lang="pt-BR" sz="1400" i="1" dirty="0" smtClean="0">
                <a:latin typeface="Calibri" pitchFamily="34" charset="0"/>
              </a:rPr>
              <a:t>358/2009)</a:t>
            </a:r>
            <a:endParaRPr lang="pt-BR" sz="1400" i="1" dirty="0">
              <a:latin typeface="Calibri" pitchFamily="34" charset="0"/>
            </a:endParaRPr>
          </a:p>
        </p:txBody>
      </p:sp>
      <p:sp>
        <p:nvSpPr>
          <p:cNvPr id="11" name="Retângulo 10"/>
          <p:cNvSpPr>
            <a:spLocks noChangeArrowheads="1"/>
          </p:cNvSpPr>
          <p:nvPr userDrawn="1"/>
        </p:nvSpPr>
        <p:spPr bwMode="auto">
          <a:xfrm>
            <a:off x="467544" y="1243463"/>
            <a:ext cx="27363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pt-BR" sz="1400" dirty="0" smtClean="0">
                <a:latin typeface="Calibri" pitchFamily="34" charset="0"/>
              </a:rPr>
              <a:t>Projetos e atividades</a:t>
            </a:r>
            <a:endParaRPr lang="pt-BR" sz="1400" dirty="0">
              <a:latin typeface="Calibri" pitchFamily="34" charset="0"/>
            </a:endParaRPr>
          </a:p>
        </p:txBody>
      </p:sp>
      <p:sp>
        <p:nvSpPr>
          <p:cNvPr id="13" name="Retângulo 12"/>
          <p:cNvSpPr/>
          <p:nvPr userDrawn="1"/>
        </p:nvSpPr>
        <p:spPr>
          <a:xfrm>
            <a:off x="251520" y="2128393"/>
            <a:ext cx="8693759" cy="459376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 contourW="25400">
            <a:bevelT w="114300" prst="artDeco"/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542867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7" y="332656"/>
            <a:ext cx="1189281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30"/>
          <p:cNvSpPr>
            <a:spLocks noChangeArrowheads="1"/>
          </p:cNvSpPr>
          <p:nvPr userDrawn="1"/>
        </p:nvSpPr>
        <p:spPr bwMode="auto">
          <a:xfrm>
            <a:off x="2411760" y="260728"/>
            <a:ext cx="6615321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900" b="1" dirty="0" smtClean="0">
                <a:solidFill>
                  <a:schemeClr val="bg1"/>
                </a:solidFill>
              </a:rPr>
              <a:t>CENTRO NACIONAL DE PESQUISA E CONSERVAÇÃO</a:t>
            </a:r>
            <a:endParaRPr lang="pt-BR" sz="1900" b="1" baseline="0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pt-BR" sz="1900" b="1" baseline="0" dirty="0" smtClean="0">
                <a:solidFill>
                  <a:schemeClr val="bg1"/>
                </a:solidFill>
              </a:rPr>
              <a:t>DE CAVERNAS - CECAV/ICMBIO</a:t>
            </a:r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467544" y="1717299"/>
            <a:ext cx="7056784" cy="341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ts val="2100"/>
              </a:lnSpc>
            </a:pPr>
            <a:r>
              <a:rPr lang="pt-BR" sz="1400" dirty="0">
                <a:latin typeface="Calibri" pitchFamily="34" charset="0"/>
              </a:rPr>
              <a:t>Art. </a:t>
            </a:r>
            <a:r>
              <a:rPr lang="pt-BR" sz="1400" dirty="0" smtClean="0">
                <a:latin typeface="Calibri" pitchFamily="34" charset="0"/>
              </a:rPr>
              <a:t>4</a:t>
            </a:r>
            <a:r>
              <a:rPr lang="pt-BR" sz="1400" u="sng" baseline="30000" dirty="0" smtClean="0">
                <a:latin typeface="Calibri" pitchFamily="34" charset="0"/>
              </a:rPr>
              <a:t>o</a:t>
            </a:r>
            <a:r>
              <a:rPr lang="pt-BR" sz="1400" dirty="0" smtClean="0">
                <a:latin typeface="Calibri" pitchFamily="34" charset="0"/>
              </a:rPr>
              <a:t> - Os Componentes do Programa Nacional da Conservação do Patrimônio.</a:t>
            </a:r>
            <a:endParaRPr lang="pt-BR" sz="1400" dirty="0">
              <a:latin typeface="Calibri" pitchFamily="34" charset="0"/>
            </a:endParaRPr>
          </a:p>
        </p:txBody>
      </p:sp>
      <p:sp>
        <p:nvSpPr>
          <p:cNvPr id="10" name="Retângulo 9"/>
          <p:cNvSpPr>
            <a:spLocks noChangeArrowheads="1"/>
          </p:cNvSpPr>
          <p:nvPr userDrawn="1"/>
        </p:nvSpPr>
        <p:spPr bwMode="auto">
          <a:xfrm>
            <a:off x="467544" y="1488484"/>
            <a:ext cx="8172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pt-BR" sz="1400" i="1" dirty="0">
                <a:latin typeface="Calibri" pitchFamily="34" charset="0"/>
              </a:rPr>
              <a:t>Programa Nacional de Conservação do Patrimônio </a:t>
            </a:r>
            <a:r>
              <a:rPr lang="pt-BR" sz="1400" i="1" dirty="0" smtClean="0">
                <a:latin typeface="Calibri" pitchFamily="34" charset="0"/>
              </a:rPr>
              <a:t>Espeleológico (Portaria </a:t>
            </a:r>
            <a:r>
              <a:rPr lang="pt-BR" sz="1400" i="1" dirty="0">
                <a:latin typeface="Calibri" pitchFamily="34" charset="0"/>
              </a:rPr>
              <a:t>MMA  n° </a:t>
            </a:r>
            <a:r>
              <a:rPr lang="pt-BR" sz="1400" i="1" dirty="0" smtClean="0">
                <a:latin typeface="Calibri" pitchFamily="34" charset="0"/>
              </a:rPr>
              <a:t>358/2009)</a:t>
            </a:r>
            <a:endParaRPr lang="pt-BR" sz="1400" i="1" dirty="0">
              <a:latin typeface="Calibri" pitchFamily="34" charset="0"/>
            </a:endParaRPr>
          </a:p>
        </p:txBody>
      </p:sp>
      <p:sp>
        <p:nvSpPr>
          <p:cNvPr id="11" name="Retângulo 10"/>
          <p:cNvSpPr>
            <a:spLocks noChangeArrowheads="1"/>
          </p:cNvSpPr>
          <p:nvPr userDrawn="1"/>
        </p:nvSpPr>
        <p:spPr bwMode="auto">
          <a:xfrm>
            <a:off x="467544" y="1243463"/>
            <a:ext cx="27363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pt-BR" sz="1400" dirty="0" smtClean="0">
                <a:latin typeface="Calibri" pitchFamily="34" charset="0"/>
              </a:rPr>
              <a:t>Projetos e atividades</a:t>
            </a:r>
            <a:endParaRPr lang="pt-BR" sz="1400" dirty="0">
              <a:latin typeface="Calibri" pitchFamily="34" charset="0"/>
            </a:endParaRPr>
          </a:p>
        </p:txBody>
      </p:sp>
      <p:sp>
        <p:nvSpPr>
          <p:cNvPr id="9" name="Retângulo 8"/>
          <p:cNvSpPr/>
          <p:nvPr userDrawn="1"/>
        </p:nvSpPr>
        <p:spPr>
          <a:xfrm>
            <a:off x="251520" y="2128393"/>
            <a:ext cx="8693759" cy="45937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002949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7" y="332656"/>
            <a:ext cx="1189281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30"/>
          <p:cNvSpPr>
            <a:spLocks noChangeArrowheads="1"/>
          </p:cNvSpPr>
          <p:nvPr userDrawn="1"/>
        </p:nvSpPr>
        <p:spPr bwMode="auto">
          <a:xfrm>
            <a:off x="2411760" y="260728"/>
            <a:ext cx="6615321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900" b="1" dirty="0" smtClean="0">
                <a:solidFill>
                  <a:schemeClr val="bg1"/>
                </a:solidFill>
              </a:rPr>
              <a:t>CENTRO NACIONAL DE PESQUISA E CONSERVAÇÃO</a:t>
            </a:r>
            <a:endParaRPr lang="pt-BR" sz="1900" b="1" baseline="0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pt-BR" sz="1900" b="1" baseline="0" dirty="0" smtClean="0">
                <a:solidFill>
                  <a:schemeClr val="bg1"/>
                </a:solidFill>
              </a:rPr>
              <a:t>DE CAVERNAS - CECAV/ICMBIO</a:t>
            </a:r>
          </a:p>
        </p:txBody>
      </p:sp>
      <p:sp>
        <p:nvSpPr>
          <p:cNvPr id="9" name="Retângulo 8"/>
          <p:cNvSpPr/>
          <p:nvPr userDrawn="1"/>
        </p:nvSpPr>
        <p:spPr>
          <a:xfrm>
            <a:off x="467544" y="1268760"/>
            <a:ext cx="25619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>
                <a:latin typeface="Calibri" pitchFamily="34" charset="0"/>
              </a:rPr>
              <a:t>Licenciamento Ambiental </a:t>
            </a:r>
            <a:endParaRPr lang="pt-B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53610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7" y="332656"/>
            <a:ext cx="1189281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30"/>
          <p:cNvSpPr>
            <a:spLocks noChangeArrowheads="1"/>
          </p:cNvSpPr>
          <p:nvPr userDrawn="1"/>
        </p:nvSpPr>
        <p:spPr bwMode="auto">
          <a:xfrm>
            <a:off x="2411760" y="260728"/>
            <a:ext cx="6615321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900" b="1" dirty="0" smtClean="0">
                <a:solidFill>
                  <a:schemeClr val="bg1"/>
                </a:solidFill>
              </a:rPr>
              <a:t>CENTRO NACIONAL DE PESQUISA E CONSERVAÇÃO</a:t>
            </a:r>
            <a:endParaRPr lang="pt-BR" sz="1900" b="1" baseline="0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pt-BR" sz="1900" b="1" baseline="0" dirty="0" smtClean="0">
                <a:solidFill>
                  <a:schemeClr val="bg1"/>
                </a:solidFill>
              </a:rPr>
              <a:t>DE CAVERNAS - CECAV/ICMBIO</a:t>
            </a:r>
          </a:p>
        </p:txBody>
      </p:sp>
      <p:sp>
        <p:nvSpPr>
          <p:cNvPr id="10" name="Retângulo 3"/>
          <p:cNvSpPr>
            <a:spLocks noChangeArrowheads="1"/>
          </p:cNvSpPr>
          <p:nvPr userDrawn="1"/>
        </p:nvSpPr>
        <p:spPr bwMode="auto">
          <a:xfrm>
            <a:off x="467544" y="1268760"/>
            <a:ext cx="8208912" cy="588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pt-BR" sz="1400" dirty="0" smtClean="0">
                <a:latin typeface="Calibri" pitchFamily="34" charset="0"/>
              </a:rPr>
              <a:t>A participação do Instituto Chico Mendes no licenciamento Ambiental, no que se refere ao patrimônio espeleológico, somente ocorre em </a:t>
            </a:r>
            <a:r>
              <a:rPr lang="pt-BR" sz="1400" b="1" dirty="0" smtClean="0">
                <a:latin typeface="Calibri" pitchFamily="34" charset="0"/>
              </a:rPr>
              <a:t>quatro</a:t>
            </a:r>
            <a:r>
              <a:rPr lang="pt-BR" sz="1400" dirty="0" smtClean="0">
                <a:latin typeface="Calibri" pitchFamily="34" charset="0"/>
              </a:rPr>
              <a:t> momentos:</a:t>
            </a:r>
            <a:endParaRPr lang="pt-BR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30383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7" y="332656"/>
            <a:ext cx="1189281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30"/>
          <p:cNvSpPr>
            <a:spLocks noChangeArrowheads="1"/>
          </p:cNvSpPr>
          <p:nvPr userDrawn="1"/>
        </p:nvSpPr>
        <p:spPr bwMode="auto">
          <a:xfrm>
            <a:off x="2411760" y="260728"/>
            <a:ext cx="6615321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900" b="1" dirty="0" smtClean="0">
                <a:solidFill>
                  <a:schemeClr val="bg1"/>
                </a:solidFill>
              </a:rPr>
              <a:t>CENTRO NACIONAL DE PESQUISA E CONSERVAÇÃO</a:t>
            </a:r>
            <a:endParaRPr lang="pt-BR" sz="1900" b="1" baseline="0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pt-BR" sz="1900" b="1" baseline="0" dirty="0" smtClean="0">
                <a:solidFill>
                  <a:schemeClr val="bg1"/>
                </a:solidFill>
              </a:rPr>
              <a:t>DE CAVERNAS - CECAV/ICMBIO</a:t>
            </a:r>
          </a:p>
        </p:txBody>
      </p:sp>
      <p:sp>
        <p:nvSpPr>
          <p:cNvPr id="7" name="Retângulo 3"/>
          <p:cNvSpPr>
            <a:spLocks noChangeArrowheads="1"/>
          </p:cNvSpPr>
          <p:nvPr userDrawn="1"/>
        </p:nvSpPr>
        <p:spPr bwMode="auto">
          <a:xfrm>
            <a:off x="467544" y="1263120"/>
            <a:ext cx="67934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pt-BR" dirty="0" smtClean="0">
                <a:latin typeface="Calibri" pitchFamily="34" charset="0"/>
              </a:rPr>
              <a:t>Aplicação </a:t>
            </a:r>
            <a:r>
              <a:rPr lang="pt-BR" dirty="0">
                <a:latin typeface="Calibri" pitchFamily="34" charset="0"/>
              </a:rPr>
              <a:t>do Decreto 6640/2008 e </a:t>
            </a:r>
            <a:r>
              <a:rPr lang="pt-BR" dirty="0" smtClean="0">
                <a:latin typeface="Calibri" pitchFamily="34" charset="0"/>
              </a:rPr>
              <a:t>IN 2/2009/</a:t>
            </a:r>
            <a:r>
              <a:rPr lang="pt-BR" dirty="0">
                <a:latin typeface="Calibri" pitchFamily="34" charset="0"/>
              </a:rPr>
              <a:t>MMA </a:t>
            </a:r>
          </a:p>
        </p:txBody>
      </p:sp>
    </p:spTree>
    <p:extLst>
      <p:ext uri="{BB962C8B-B14F-4D97-AF65-F5344CB8AC3E}">
        <p14:creationId xmlns:p14="http://schemas.microsoft.com/office/powerpoint/2010/main" val="252603783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7" y="332656"/>
            <a:ext cx="1189281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30"/>
          <p:cNvSpPr>
            <a:spLocks noChangeArrowheads="1"/>
          </p:cNvSpPr>
          <p:nvPr userDrawn="1"/>
        </p:nvSpPr>
        <p:spPr bwMode="auto">
          <a:xfrm>
            <a:off x="2411760" y="260728"/>
            <a:ext cx="6615321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900" b="1" dirty="0" smtClean="0">
                <a:solidFill>
                  <a:schemeClr val="bg1"/>
                </a:solidFill>
              </a:rPr>
              <a:t>CENTRO NACIONAL DE PESQUISA E CONSERVAÇÃO</a:t>
            </a:r>
            <a:endParaRPr lang="pt-BR" sz="1900" b="1" baseline="0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pt-BR" sz="1900" b="1" baseline="0" dirty="0" smtClean="0">
                <a:solidFill>
                  <a:schemeClr val="bg1"/>
                </a:solidFill>
              </a:rPr>
              <a:t>DE CAVERNAS - CECAV/ICMBIO</a:t>
            </a:r>
          </a:p>
        </p:txBody>
      </p:sp>
      <p:sp>
        <p:nvSpPr>
          <p:cNvPr id="7" name="Retângulo 3"/>
          <p:cNvSpPr>
            <a:spLocks noChangeArrowheads="1"/>
          </p:cNvSpPr>
          <p:nvPr userDrawn="1"/>
        </p:nvSpPr>
        <p:spPr bwMode="auto">
          <a:xfrm>
            <a:off x="467544" y="1263120"/>
            <a:ext cx="67934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pt-BR" dirty="0" smtClean="0">
                <a:latin typeface="Calibri" pitchFamily="34" charset="0"/>
              </a:rPr>
              <a:t>Aplicação </a:t>
            </a:r>
            <a:r>
              <a:rPr lang="pt-BR" dirty="0">
                <a:latin typeface="Calibri" pitchFamily="34" charset="0"/>
              </a:rPr>
              <a:t>do Decreto 6640/2008 e </a:t>
            </a:r>
            <a:r>
              <a:rPr lang="pt-BR" dirty="0" smtClean="0">
                <a:latin typeface="Calibri" pitchFamily="34" charset="0"/>
              </a:rPr>
              <a:t>IN 2/2009/</a:t>
            </a:r>
            <a:r>
              <a:rPr lang="pt-BR" dirty="0">
                <a:latin typeface="Calibri" pitchFamily="34" charset="0"/>
              </a:rPr>
              <a:t>MMA </a:t>
            </a:r>
          </a:p>
        </p:txBody>
      </p:sp>
      <p:sp>
        <p:nvSpPr>
          <p:cNvPr id="9" name="Retângulo 3"/>
          <p:cNvSpPr>
            <a:spLocks noChangeArrowheads="1"/>
          </p:cNvSpPr>
          <p:nvPr userDrawn="1"/>
        </p:nvSpPr>
        <p:spPr bwMode="auto">
          <a:xfrm>
            <a:off x="467544" y="1628800"/>
            <a:ext cx="8280920" cy="633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</a:pPr>
            <a:r>
              <a:rPr lang="pt-BR" sz="1400" dirty="0" smtClean="0">
                <a:latin typeface="Calibri" pitchFamily="34" charset="0"/>
                <a:ea typeface="Calibri"/>
                <a:cs typeface="Times New Roman" pitchFamily="18" charset="0"/>
              </a:rPr>
              <a:t>Discordâncias na interpretação e implementação, lacunas do conhecimento e dificuldades processuais </a:t>
            </a: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que </a:t>
            </a:r>
            <a:r>
              <a:rPr lang="pt-BR" sz="1400" dirty="0">
                <a:latin typeface="Calibri" pitchFamily="34" charset="0"/>
                <a:cs typeface="Times New Roman" pitchFamily="18" charset="0"/>
              </a:rPr>
              <a:t>afetam e comprometem a aplicação das regras técnicas de </a:t>
            </a: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análise.</a:t>
            </a:r>
            <a:endParaRPr lang="pt-BR" sz="1400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89934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7" y="332656"/>
            <a:ext cx="1189281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30"/>
          <p:cNvSpPr>
            <a:spLocks noChangeArrowheads="1"/>
          </p:cNvSpPr>
          <p:nvPr userDrawn="1"/>
        </p:nvSpPr>
        <p:spPr bwMode="auto">
          <a:xfrm>
            <a:off x="2411760" y="260728"/>
            <a:ext cx="6615321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900" b="1" dirty="0" smtClean="0">
                <a:solidFill>
                  <a:schemeClr val="bg1"/>
                </a:solidFill>
              </a:rPr>
              <a:t>CENTRO NACIONAL DE PESQUISA E CONSERVAÇÃO</a:t>
            </a:r>
            <a:endParaRPr lang="pt-BR" sz="1900" b="1" baseline="0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pt-BR" sz="1900" b="1" baseline="0" dirty="0" smtClean="0">
                <a:solidFill>
                  <a:schemeClr val="bg1"/>
                </a:solidFill>
              </a:rPr>
              <a:t>DE CAVERNAS - CECAV/ICMBIO</a:t>
            </a:r>
          </a:p>
        </p:txBody>
      </p:sp>
      <p:sp>
        <p:nvSpPr>
          <p:cNvPr id="7" name="Retângulo 3"/>
          <p:cNvSpPr>
            <a:spLocks noChangeArrowheads="1"/>
          </p:cNvSpPr>
          <p:nvPr userDrawn="1"/>
        </p:nvSpPr>
        <p:spPr bwMode="auto">
          <a:xfrm>
            <a:off x="467544" y="1263120"/>
            <a:ext cx="67934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pt-BR" dirty="0" smtClean="0">
                <a:latin typeface="Calibri" pitchFamily="34" charset="0"/>
              </a:rPr>
              <a:t>Aplicação </a:t>
            </a:r>
            <a:r>
              <a:rPr lang="pt-BR" dirty="0">
                <a:latin typeface="Calibri" pitchFamily="34" charset="0"/>
              </a:rPr>
              <a:t>do Decreto 6640/2008 e </a:t>
            </a:r>
            <a:r>
              <a:rPr lang="pt-BR" dirty="0" smtClean="0">
                <a:latin typeface="Calibri" pitchFamily="34" charset="0"/>
              </a:rPr>
              <a:t>IN 2/2009/</a:t>
            </a:r>
            <a:r>
              <a:rPr lang="pt-BR" dirty="0">
                <a:latin typeface="Calibri" pitchFamily="34" charset="0"/>
              </a:rPr>
              <a:t>MMA </a:t>
            </a:r>
          </a:p>
        </p:txBody>
      </p:sp>
      <p:sp>
        <p:nvSpPr>
          <p:cNvPr id="9" name="Retângulo 3"/>
          <p:cNvSpPr>
            <a:spLocks noChangeArrowheads="1"/>
          </p:cNvSpPr>
          <p:nvPr userDrawn="1"/>
        </p:nvSpPr>
        <p:spPr bwMode="auto">
          <a:xfrm>
            <a:off x="611560" y="1628800"/>
            <a:ext cx="8280920" cy="9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</a:pPr>
            <a:r>
              <a:rPr lang="pt-BR" b="1" dirty="0" smtClean="0">
                <a:latin typeface="Calibri" pitchFamily="34" charset="0"/>
                <a:ea typeface="Calibri"/>
                <a:cs typeface="Times New Roman" pitchFamily="18" charset="0"/>
              </a:rPr>
              <a:t>Discordâncias na interpretação / implementação.</a:t>
            </a:r>
          </a:p>
          <a:p>
            <a:pPr algn="just">
              <a:lnSpc>
                <a:spcPts val="2200"/>
              </a:lnSpc>
            </a:pPr>
            <a:r>
              <a:rPr lang="pt-BR" dirty="0" smtClean="0">
                <a:latin typeface="Calibri" pitchFamily="34" charset="0"/>
                <a:cs typeface="Times New Roman" pitchFamily="18" charset="0"/>
              </a:rPr>
              <a:t>Casos </a:t>
            </a:r>
            <a:r>
              <a:rPr lang="pt-BR" dirty="0">
                <a:latin typeface="Calibri" pitchFamily="34" charset="0"/>
                <a:cs typeface="Times New Roman" pitchFamily="18" charset="0"/>
              </a:rPr>
              <a:t>de discordâncias na interpretação e implementação da legislação, que afetam e comprometem a aplicação das regras técnicas de análise</a:t>
            </a:r>
          </a:p>
        </p:txBody>
      </p:sp>
      <p:sp>
        <p:nvSpPr>
          <p:cNvPr id="10" name="Retângulo 3"/>
          <p:cNvSpPr>
            <a:spLocks noChangeArrowheads="1"/>
          </p:cNvSpPr>
          <p:nvPr userDrawn="1"/>
        </p:nvSpPr>
        <p:spPr bwMode="auto">
          <a:xfrm>
            <a:off x="1008424" y="2649612"/>
            <a:ext cx="78840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77800" lvl="1" indent="-177800" algn="just">
              <a:lnSpc>
                <a:spcPts val="2400"/>
              </a:lnSpc>
              <a:buClr>
                <a:srgbClr val="FF0000"/>
              </a:buClr>
              <a:buFont typeface="Wingdings" pitchFamily="2" charset="2"/>
              <a:buChar char="§"/>
            </a:pPr>
            <a:r>
              <a:rPr lang="pt-BR" dirty="0">
                <a:latin typeface="Calibri"/>
                <a:ea typeface="Times New Roman"/>
                <a:cs typeface="Calibri"/>
              </a:rPr>
              <a:t>Estudo espeleológico</a:t>
            </a:r>
            <a:r>
              <a:rPr lang="pt-BR" dirty="0" smtClean="0">
                <a:latin typeface="Calibri" pitchFamily="34" charset="0"/>
                <a:ea typeface="Times New Roman"/>
                <a:cs typeface="Times New Roman" pitchFamily="18" charset="0"/>
              </a:rPr>
              <a:t>:</a:t>
            </a:r>
            <a:r>
              <a:rPr lang="pt-BR" dirty="0" smtClean="0">
                <a:latin typeface="Calibri" pitchFamily="34" charset="0"/>
                <a:cs typeface="Times New Roman" pitchFamily="18" charset="0"/>
              </a:rPr>
              <a:t> A m</a:t>
            </a:r>
            <a:r>
              <a:rPr lang="pt-BR" dirty="0" smtClean="0">
                <a:latin typeface="Calibri"/>
                <a:ea typeface="Times New Roman"/>
                <a:cs typeface="Calibri"/>
              </a:rPr>
              <a:t>etodologia </a:t>
            </a:r>
            <a:r>
              <a:rPr lang="pt-BR" dirty="0">
                <a:latin typeface="Calibri"/>
                <a:ea typeface="Times New Roman"/>
                <a:cs typeface="Calibri"/>
              </a:rPr>
              <a:t>de classificação não é clara e objetiva o suficiente para ser facilmente </a:t>
            </a:r>
            <a:r>
              <a:rPr lang="pt-BR" dirty="0" smtClean="0">
                <a:latin typeface="Calibri"/>
                <a:ea typeface="Times New Roman"/>
                <a:cs typeface="Calibri"/>
              </a:rPr>
              <a:t>aplicável.</a:t>
            </a:r>
          </a:p>
        </p:txBody>
      </p:sp>
    </p:spTree>
    <p:extLst>
      <p:ext uri="{BB962C8B-B14F-4D97-AF65-F5344CB8AC3E}">
        <p14:creationId xmlns:p14="http://schemas.microsoft.com/office/powerpoint/2010/main" val="319264328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7" y="332656"/>
            <a:ext cx="1189281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30"/>
          <p:cNvSpPr>
            <a:spLocks noChangeArrowheads="1"/>
          </p:cNvSpPr>
          <p:nvPr userDrawn="1"/>
        </p:nvSpPr>
        <p:spPr bwMode="auto">
          <a:xfrm>
            <a:off x="2411760" y="260728"/>
            <a:ext cx="6615321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900" b="1" dirty="0" smtClean="0">
                <a:solidFill>
                  <a:schemeClr val="bg1"/>
                </a:solidFill>
              </a:rPr>
              <a:t>CENTRO NACIONAL DE PESQUISA E CONSERVAÇÃO</a:t>
            </a:r>
            <a:endParaRPr lang="pt-BR" sz="1900" b="1" baseline="0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pt-BR" sz="1900" b="1" baseline="0" dirty="0" smtClean="0">
                <a:solidFill>
                  <a:schemeClr val="bg1"/>
                </a:solidFill>
              </a:rPr>
              <a:t>DE CAVERNAS - CECAV/ICMBIO</a:t>
            </a:r>
          </a:p>
        </p:txBody>
      </p:sp>
      <p:sp>
        <p:nvSpPr>
          <p:cNvPr id="7" name="Retângulo 3"/>
          <p:cNvSpPr>
            <a:spLocks noChangeArrowheads="1"/>
          </p:cNvSpPr>
          <p:nvPr userDrawn="1"/>
        </p:nvSpPr>
        <p:spPr bwMode="auto">
          <a:xfrm>
            <a:off x="467544" y="1263120"/>
            <a:ext cx="67934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pt-BR" dirty="0" smtClean="0">
                <a:latin typeface="Calibri" pitchFamily="34" charset="0"/>
              </a:rPr>
              <a:t>Aplicação </a:t>
            </a:r>
            <a:r>
              <a:rPr lang="pt-BR" dirty="0">
                <a:latin typeface="Calibri" pitchFamily="34" charset="0"/>
              </a:rPr>
              <a:t>do Decreto 6640/2008 e </a:t>
            </a:r>
            <a:r>
              <a:rPr lang="pt-BR" dirty="0" smtClean="0">
                <a:latin typeface="Calibri" pitchFamily="34" charset="0"/>
              </a:rPr>
              <a:t>IN 2/2009/</a:t>
            </a:r>
            <a:r>
              <a:rPr lang="pt-BR" dirty="0">
                <a:latin typeface="Calibri" pitchFamily="34" charset="0"/>
              </a:rPr>
              <a:t>MMA </a:t>
            </a:r>
          </a:p>
        </p:txBody>
      </p:sp>
    </p:spTree>
    <p:extLst>
      <p:ext uri="{BB962C8B-B14F-4D97-AF65-F5344CB8AC3E}">
        <p14:creationId xmlns:p14="http://schemas.microsoft.com/office/powerpoint/2010/main" val="58652598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7" y="332656"/>
            <a:ext cx="1189281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30"/>
          <p:cNvSpPr>
            <a:spLocks noChangeArrowheads="1"/>
          </p:cNvSpPr>
          <p:nvPr userDrawn="1"/>
        </p:nvSpPr>
        <p:spPr bwMode="auto">
          <a:xfrm>
            <a:off x="2411760" y="260728"/>
            <a:ext cx="6615321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900" b="1" dirty="0" smtClean="0">
                <a:solidFill>
                  <a:schemeClr val="bg1"/>
                </a:solidFill>
              </a:rPr>
              <a:t>CENTRO NACIONAL DE PESQUISA E CONSERVAÇÃO</a:t>
            </a:r>
            <a:endParaRPr lang="pt-BR" sz="1900" b="1" baseline="0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pt-BR" sz="1900" b="1" baseline="0" dirty="0" smtClean="0">
                <a:solidFill>
                  <a:schemeClr val="bg1"/>
                </a:solidFill>
              </a:rPr>
              <a:t>DE CAVERNAS - CECAV/ICMBIO</a:t>
            </a:r>
          </a:p>
        </p:txBody>
      </p:sp>
      <p:sp>
        <p:nvSpPr>
          <p:cNvPr id="7" name="Retângulo 3"/>
          <p:cNvSpPr>
            <a:spLocks noChangeArrowheads="1"/>
          </p:cNvSpPr>
          <p:nvPr userDrawn="1"/>
        </p:nvSpPr>
        <p:spPr bwMode="auto">
          <a:xfrm>
            <a:off x="467544" y="1263120"/>
            <a:ext cx="67934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pt-BR" dirty="0" smtClean="0">
                <a:latin typeface="Calibri" pitchFamily="34" charset="0"/>
              </a:rPr>
              <a:t>Aplicação </a:t>
            </a:r>
            <a:r>
              <a:rPr lang="pt-BR" dirty="0">
                <a:latin typeface="Calibri" pitchFamily="34" charset="0"/>
              </a:rPr>
              <a:t>do Decreto 6640/2008 e </a:t>
            </a:r>
            <a:r>
              <a:rPr lang="pt-BR" dirty="0" smtClean="0">
                <a:latin typeface="Calibri" pitchFamily="34" charset="0"/>
              </a:rPr>
              <a:t>IN 2/2009/</a:t>
            </a:r>
            <a:r>
              <a:rPr lang="pt-BR" dirty="0">
                <a:latin typeface="Calibri" pitchFamily="34" charset="0"/>
              </a:rPr>
              <a:t>MMA </a:t>
            </a:r>
          </a:p>
        </p:txBody>
      </p:sp>
      <p:sp>
        <p:nvSpPr>
          <p:cNvPr id="10" name="Retângulo 3"/>
          <p:cNvSpPr>
            <a:spLocks noChangeArrowheads="1"/>
          </p:cNvSpPr>
          <p:nvPr userDrawn="1"/>
        </p:nvSpPr>
        <p:spPr bwMode="auto">
          <a:xfrm>
            <a:off x="611560" y="1632000"/>
            <a:ext cx="828092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pt-BR" b="1" dirty="0">
                <a:latin typeface="Calibri" pitchFamily="34" charset="0"/>
                <a:ea typeface="Calibri"/>
                <a:cs typeface="Times New Roman" pitchFamily="18" charset="0"/>
              </a:rPr>
              <a:t>Quanto ao rito do Licenciamento </a:t>
            </a:r>
            <a:r>
              <a:rPr lang="pt-BR" b="1" dirty="0" smtClean="0">
                <a:latin typeface="Calibri" pitchFamily="34" charset="0"/>
                <a:ea typeface="Calibri"/>
                <a:cs typeface="Times New Roman" pitchFamily="18" charset="0"/>
              </a:rPr>
              <a:t>ambiental.</a:t>
            </a:r>
          </a:p>
          <a:p>
            <a:pPr algn="just">
              <a:lnSpc>
                <a:spcPts val="2400"/>
              </a:lnSpc>
            </a:pPr>
            <a:r>
              <a:rPr lang="pt-BR" dirty="0" smtClean="0">
                <a:latin typeface="Calibri" pitchFamily="34" charset="0"/>
                <a:cs typeface="Times New Roman" pitchFamily="18" charset="0"/>
              </a:rPr>
              <a:t>Casos relacionados a aplicação das regras existentes que dificultam a rito processual do licenciamento ambiental.</a:t>
            </a:r>
            <a:endParaRPr lang="pt-BR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1001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RGB_Acabamentos_Bolinhas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ângulo 30"/>
          <p:cNvSpPr>
            <a:spLocks noChangeArrowheads="1"/>
          </p:cNvSpPr>
          <p:nvPr userDrawn="1"/>
        </p:nvSpPr>
        <p:spPr bwMode="auto">
          <a:xfrm>
            <a:off x="1979712" y="188640"/>
            <a:ext cx="6069547" cy="76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ts val="2800"/>
              </a:lnSpc>
            </a:pPr>
            <a:r>
              <a:rPr lang="pt-BR" sz="2000" b="1" u="sng" kern="1200" dirty="0" smtClean="0">
                <a:solidFill>
                  <a:schemeClr val="bg1"/>
                </a:solidFill>
                <a:effectLst/>
                <a:latin typeface="Arial" charset="0"/>
                <a:ea typeface="+mn-ea"/>
                <a:cs typeface="Arial" charset="0"/>
              </a:rPr>
              <a:t>RESUMO DA ANALISE DOS ESTUDOS - N4 E N5</a:t>
            </a:r>
            <a:endParaRPr lang="pt-BR" sz="2000" b="1" baseline="0" dirty="0" smtClean="0">
              <a:solidFill>
                <a:schemeClr val="bg1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dirty="0" smtClean="0">
                <a:latin typeface="+mj-lt"/>
                <a:cs typeface="Times New Roman" pitchFamily="18" charset="0"/>
              </a:rPr>
              <a:t>Encaminhamentos</a:t>
            </a:r>
            <a:r>
              <a:rPr lang="pt-BR" sz="1600" b="1" baseline="0" dirty="0" smtClean="0">
                <a:latin typeface="+mj-lt"/>
                <a:cs typeface="Times New Roman" pitchFamily="18" charset="0"/>
              </a:rPr>
              <a:t> Parecer 663/2012/PFE/ICMBIO</a:t>
            </a:r>
            <a:endParaRPr lang="pt-BR" sz="1600" b="1" dirty="0">
              <a:solidFill>
                <a:srgbClr val="003300"/>
              </a:solidFill>
              <a:latin typeface="+mj-lt"/>
            </a:endParaRPr>
          </a:p>
        </p:txBody>
      </p:sp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305821" y="116632"/>
            <a:ext cx="704609" cy="1174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995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4937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7318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5602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0037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372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1242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0352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3325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810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F5202-062B-46C6-A177-436872241826}" type="datetimeFigureOut">
              <a:rPr lang="pt-BR" smtClean="0"/>
              <a:pPr/>
              <a:t>07/06/2016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7F2CE2-FED8-469D-9559-E258B9AB58D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657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bertura P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ecav\Pictures\Banner_Cav_Jocy_Fina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7188"/>
            <a:ext cx="1292225" cy="523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30"/>
          <p:cNvSpPr>
            <a:spLocks noChangeArrowheads="1"/>
          </p:cNvSpPr>
          <p:nvPr userDrawn="1"/>
        </p:nvSpPr>
        <p:spPr bwMode="auto">
          <a:xfrm>
            <a:off x="0" y="692150"/>
            <a:ext cx="361950" cy="360363"/>
          </a:xfrm>
          <a:prstGeom prst="ellipse">
            <a:avLst/>
          </a:prstGeom>
          <a:solidFill>
            <a:srgbClr val="367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2" name="Oval 31"/>
          <p:cNvSpPr>
            <a:spLocks noChangeArrowheads="1"/>
          </p:cNvSpPr>
          <p:nvPr userDrawn="1"/>
        </p:nvSpPr>
        <p:spPr bwMode="auto">
          <a:xfrm>
            <a:off x="-4763" y="-22225"/>
            <a:ext cx="361951" cy="360363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4" name="Oval 35"/>
          <p:cNvSpPr>
            <a:spLocks noChangeArrowheads="1"/>
          </p:cNvSpPr>
          <p:nvPr userDrawn="1"/>
        </p:nvSpPr>
        <p:spPr bwMode="auto">
          <a:xfrm>
            <a:off x="139700" y="311150"/>
            <a:ext cx="361950" cy="360363"/>
          </a:xfrm>
          <a:prstGeom prst="ellipse">
            <a:avLst/>
          </a:prstGeom>
          <a:solidFill>
            <a:srgbClr val="367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5" name="Oval 28"/>
          <p:cNvSpPr>
            <a:spLocks noChangeArrowheads="1"/>
          </p:cNvSpPr>
          <p:nvPr userDrawn="1"/>
        </p:nvSpPr>
        <p:spPr bwMode="auto">
          <a:xfrm>
            <a:off x="0" y="476250"/>
            <a:ext cx="179388" cy="215900"/>
          </a:xfrm>
          <a:prstGeom prst="ellipse">
            <a:avLst/>
          </a:prstGeom>
          <a:solidFill>
            <a:srgbClr val="004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9" name="Oval 28"/>
          <p:cNvSpPr>
            <a:spLocks noChangeArrowheads="1"/>
          </p:cNvSpPr>
          <p:nvPr userDrawn="1"/>
        </p:nvSpPr>
        <p:spPr bwMode="auto">
          <a:xfrm>
            <a:off x="250825" y="981075"/>
            <a:ext cx="361950" cy="360363"/>
          </a:xfrm>
          <a:prstGeom prst="ellipse">
            <a:avLst/>
          </a:prstGeom>
          <a:solidFill>
            <a:srgbClr val="004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0" name="Oval 29"/>
          <p:cNvSpPr>
            <a:spLocks noChangeArrowheads="1"/>
          </p:cNvSpPr>
          <p:nvPr userDrawn="1"/>
        </p:nvSpPr>
        <p:spPr bwMode="auto">
          <a:xfrm>
            <a:off x="250825" y="1412875"/>
            <a:ext cx="431800" cy="431800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3" name="Oval 32"/>
          <p:cNvSpPr>
            <a:spLocks noChangeArrowheads="1"/>
          </p:cNvSpPr>
          <p:nvPr userDrawn="1"/>
        </p:nvSpPr>
        <p:spPr bwMode="auto">
          <a:xfrm>
            <a:off x="0" y="1125538"/>
            <a:ext cx="361950" cy="360362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8" name="Retângulo 30"/>
          <p:cNvSpPr>
            <a:spLocks noChangeArrowheads="1"/>
          </p:cNvSpPr>
          <p:nvPr userDrawn="1"/>
        </p:nvSpPr>
        <p:spPr bwMode="auto">
          <a:xfrm>
            <a:off x="2747634" y="188640"/>
            <a:ext cx="6069547" cy="76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ts val="2800"/>
              </a:lnSpc>
            </a:pPr>
            <a:r>
              <a:rPr lang="pt-BR" sz="2000" b="1" u="sng" kern="1200" dirty="0" smtClean="0">
                <a:solidFill>
                  <a:schemeClr val="bg1"/>
                </a:solidFill>
                <a:effectLst/>
                <a:latin typeface="Arial" charset="0"/>
                <a:ea typeface="+mn-ea"/>
                <a:cs typeface="Arial" charset="0"/>
              </a:rPr>
              <a:t>RESUMO DA ANALISE DOS ESTUDOS - N4 E N5</a:t>
            </a:r>
            <a:endParaRPr lang="pt-BR" sz="2000" b="1" baseline="0" dirty="0" smtClean="0">
              <a:solidFill>
                <a:schemeClr val="bg1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dirty="0" smtClean="0">
                <a:latin typeface="+mj-lt"/>
                <a:cs typeface="Times New Roman" pitchFamily="18" charset="0"/>
              </a:rPr>
              <a:t>Encaminhamentos</a:t>
            </a:r>
            <a:r>
              <a:rPr lang="pt-BR" sz="1600" b="1" baseline="0" dirty="0" smtClean="0">
                <a:latin typeface="+mj-lt"/>
                <a:cs typeface="Times New Roman" pitchFamily="18" charset="0"/>
              </a:rPr>
              <a:t> Parecer 663/2012/PFE/ICMBIO</a:t>
            </a:r>
            <a:endParaRPr lang="pt-BR" sz="1600" b="1" dirty="0">
              <a:solidFill>
                <a:srgbClr val="003300"/>
              </a:solidFill>
              <a:latin typeface="+mj-lt"/>
            </a:endParaRPr>
          </a:p>
        </p:txBody>
      </p:sp>
      <p:pic>
        <p:nvPicPr>
          <p:cNvPr id="19" name="Imagem 6" descr="AssinaturasGovernoICMBio2011_HORIZONTAL_COLOR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4" b="-10297"/>
          <a:stretch>
            <a:fillRect/>
          </a:stretch>
        </p:blipFill>
        <p:spPr bwMode="auto">
          <a:xfrm>
            <a:off x="8070843" y="6110367"/>
            <a:ext cx="1152128" cy="74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771997" y="166420"/>
            <a:ext cx="813931" cy="135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 userDrawn="1"/>
        </p:nvSpPr>
        <p:spPr>
          <a:xfrm>
            <a:off x="683568" y="72033"/>
            <a:ext cx="990788" cy="1534387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384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F5202-062B-46C6-A177-436872241826}" type="datetimeFigureOut">
              <a:rPr lang="pt-BR" smtClean="0"/>
              <a:pPr/>
              <a:t>07/06/2016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7F2CE2-FED8-469D-9559-E258B9AB58D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389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F5202-062B-46C6-A177-436872241826}" type="datetimeFigureOut">
              <a:rPr lang="pt-BR" smtClean="0"/>
              <a:pPr/>
              <a:t>07/06/2016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7F2CE2-FED8-469D-9559-E258B9AB58D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086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F5202-062B-46C6-A177-436872241826}" type="datetimeFigureOut">
              <a:rPr lang="pt-BR" smtClean="0"/>
              <a:pPr/>
              <a:t>07/06/2016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7F2CE2-FED8-469D-9559-E258B9AB58D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274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F5202-062B-46C6-A177-436872241826}" type="datetimeFigureOut">
              <a:rPr lang="pt-BR" smtClean="0"/>
              <a:pPr/>
              <a:t>07/06/2016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7F2CE2-FED8-469D-9559-E258B9AB58D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130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F5202-062B-46C6-A177-436872241826}" type="datetimeFigureOut">
              <a:rPr lang="pt-BR" smtClean="0"/>
              <a:pPr/>
              <a:t>07/06/2016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7F2CE2-FED8-469D-9559-E258B9AB58D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801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F5202-062B-46C6-A177-436872241826}" type="datetimeFigureOut">
              <a:rPr lang="pt-BR" smtClean="0"/>
              <a:pPr/>
              <a:t>07/06/2016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7F2CE2-FED8-469D-9559-E258B9AB58D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802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F5202-062B-46C6-A177-436872241826}" type="datetimeFigureOut">
              <a:rPr lang="pt-BR" smtClean="0"/>
              <a:pPr/>
              <a:t>07/06/2016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7F2CE2-FED8-469D-9559-E258B9AB58D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075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F5202-062B-46C6-A177-436872241826}" type="datetimeFigureOut">
              <a:rPr lang="pt-BR" smtClean="0"/>
              <a:pPr/>
              <a:t>07/06/2016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7F2CE2-FED8-469D-9559-E258B9AB58D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155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F5202-062B-46C6-A177-436872241826}" type="datetimeFigureOut">
              <a:rPr lang="pt-BR" smtClean="0"/>
              <a:pPr/>
              <a:t>07/06/2016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7F2CE2-FED8-469D-9559-E258B9AB58D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107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F5202-062B-46C6-A177-436872241826}" type="datetimeFigureOut">
              <a:rPr lang="pt-BR" smtClean="0"/>
              <a:pPr/>
              <a:t>07/06/2016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7F2CE2-FED8-469D-9559-E258B9AB58D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659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Abertura P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ecav\Pictures\Banner_Cav_Jocy_Fina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7188"/>
            <a:ext cx="1292225" cy="523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30"/>
          <p:cNvSpPr>
            <a:spLocks noChangeArrowheads="1"/>
          </p:cNvSpPr>
          <p:nvPr userDrawn="1"/>
        </p:nvSpPr>
        <p:spPr bwMode="auto">
          <a:xfrm>
            <a:off x="0" y="692150"/>
            <a:ext cx="361950" cy="360363"/>
          </a:xfrm>
          <a:prstGeom prst="ellipse">
            <a:avLst/>
          </a:prstGeom>
          <a:solidFill>
            <a:srgbClr val="367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2" name="Oval 31"/>
          <p:cNvSpPr>
            <a:spLocks noChangeArrowheads="1"/>
          </p:cNvSpPr>
          <p:nvPr userDrawn="1"/>
        </p:nvSpPr>
        <p:spPr bwMode="auto">
          <a:xfrm>
            <a:off x="-4763" y="-22225"/>
            <a:ext cx="361951" cy="360363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4" name="Oval 35"/>
          <p:cNvSpPr>
            <a:spLocks noChangeArrowheads="1"/>
          </p:cNvSpPr>
          <p:nvPr userDrawn="1"/>
        </p:nvSpPr>
        <p:spPr bwMode="auto">
          <a:xfrm>
            <a:off x="139700" y="311150"/>
            <a:ext cx="361950" cy="360363"/>
          </a:xfrm>
          <a:prstGeom prst="ellipse">
            <a:avLst/>
          </a:prstGeom>
          <a:solidFill>
            <a:srgbClr val="367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5" name="Oval 28"/>
          <p:cNvSpPr>
            <a:spLocks noChangeArrowheads="1"/>
          </p:cNvSpPr>
          <p:nvPr userDrawn="1"/>
        </p:nvSpPr>
        <p:spPr bwMode="auto">
          <a:xfrm>
            <a:off x="0" y="476250"/>
            <a:ext cx="179388" cy="215900"/>
          </a:xfrm>
          <a:prstGeom prst="ellipse">
            <a:avLst/>
          </a:prstGeom>
          <a:solidFill>
            <a:srgbClr val="004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9" name="Oval 28"/>
          <p:cNvSpPr>
            <a:spLocks noChangeArrowheads="1"/>
          </p:cNvSpPr>
          <p:nvPr userDrawn="1"/>
        </p:nvSpPr>
        <p:spPr bwMode="auto">
          <a:xfrm>
            <a:off x="250825" y="981075"/>
            <a:ext cx="361950" cy="360363"/>
          </a:xfrm>
          <a:prstGeom prst="ellipse">
            <a:avLst/>
          </a:prstGeom>
          <a:solidFill>
            <a:srgbClr val="004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0" name="Oval 29"/>
          <p:cNvSpPr>
            <a:spLocks noChangeArrowheads="1"/>
          </p:cNvSpPr>
          <p:nvPr userDrawn="1"/>
        </p:nvSpPr>
        <p:spPr bwMode="auto">
          <a:xfrm>
            <a:off x="250825" y="1412875"/>
            <a:ext cx="431800" cy="431800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3" name="Oval 32"/>
          <p:cNvSpPr>
            <a:spLocks noChangeArrowheads="1"/>
          </p:cNvSpPr>
          <p:nvPr userDrawn="1"/>
        </p:nvSpPr>
        <p:spPr bwMode="auto">
          <a:xfrm>
            <a:off x="0" y="1125538"/>
            <a:ext cx="361950" cy="360362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18" name="Retângulo 30"/>
          <p:cNvSpPr>
            <a:spLocks noChangeArrowheads="1"/>
          </p:cNvSpPr>
          <p:nvPr userDrawn="1"/>
        </p:nvSpPr>
        <p:spPr bwMode="auto">
          <a:xfrm>
            <a:off x="2747634" y="188640"/>
            <a:ext cx="6069547" cy="76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ts val="2800"/>
              </a:lnSpc>
            </a:pPr>
            <a:r>
              <a:rPr lang="pt-BR" sz="2000" b="1" u="sng" kern="1200" dirty="0" smtClean="0">
                <a:solidFill>
                  <a:schemeClr val="bg1"/>
                </a:solidFill>
                <a:effectLst/>
                <a:latin typeface="Arial" charset="0"/>
                <a:ea typeface="+mn-ea"/>
                <a:cs typeface="Arial" charset="0"/>
              </a:rPr>
              <a:t>RESUMO DA ANALISE DOS ESTUDOS - N4 E N5</a:t>
            </a:r>
            <a:endParaRPr lang="pt-BR" sz="2000" b="1" baseline="0" dirty="0" smtClean="0">
              <a:solidFill>
                <a:schemeClr val="bg1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dirty="0" smtClean="0">
                <a:latin typeface="+mj-lt"/>
                <a:cs typeface="Times New Roman" pitchFamily="18" charset="0"/>
              </a:rPr>
              <a:t>Encaminhamentos</a:t>
            </a:r>
            <a:r>
              <a:rPr lang="pt-BR" sz="1600" b="1" baseline="0" dirty="0" smtClean="0">
                <a:latin typeface="+mj-lt"/>
                <a:cs typeface="Times New Roman" pitchFamily="18" charset="0"/>
              </a:rPr>
              <a:t> Parecer 663/2012/PFE/ICMBIO</a:t>
            </a:r>
            <a:endParaRPr lang="pt-BR" sz="1600" b="1" dirty="0">
              <a:solidFill>
                <a:srgbClr val="003300"/>
              </a:solidFill>
              <a:latin typeface="+mj-lt"/>
            </a:endParaRPr>
          </a:p>
        </p:txBody>
      </p:sp>
      <p:pic>
        <p:nvPicPr>
          <p:cNvPr id="19" name="Imagem 6" descr="AssinaturasGovernoICMBio2011_HORIZONTAL_COLOR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4" b="-10297"/>
          <a:stretch>
            <a:fillRect/>
          </a:stretch>
        </p:blipFill>
        <p:spPr bwMode="auto">
          <a:xfrm>
            <a:off x="8070843" y="6110367"/>
            <a:ext cx="1152128" cy="74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771997" y="166420"/>
            <a:ext cx="813931" cy="135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 userDrawn="1"/>
        </p:nvSpPr>
        <p:spPr>
          <a:xfrm>
            <a:off x="683568" y="72033"/>
            <a:ext cx="990788" cy="1534387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216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m branco">
    <p:bg>
      <p:bgPr>
        <a:gradFill>
          <a:gsLst>
            <a:gs pos="30000">
              <a:schemeClr val="bg1"/>
            </a:gs>
            <a:gs pos="90000">
              <a:srgbClr val="FFEBA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958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30"/>
          <p:cNvSpPr>
            <a:spLocks noChangeArrowheads="1"/>
          </p:cNvSpPr>
          <p:nvPr userDrawn="1"/>
        </p:nvSpPr>
        <p:spPr bwMode="auto">
          <a:xfrm>
            <a:off x="3530600" y="125413"/>
            <a:ext cx="5362575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ts val="2200"/>
              </a:lnSpc>
              <a:defRPr/>
            </a:pPr>
            <a:r>
              <a:rPr lang="pt-BR" b="1" spc="100" dirty="0">
                <a:solidFill>
                  <a:srgbClr val="FFFFFF"/>
                </a:solidFill>
              </a:rPr>
              <a:t>CADASTRO NACIONAL DE INFORMAÇÕES</a:t>
            </a:r>
          </a:p>
          <a:p>
            <a:pPr algn="ctr">
              <a:lnSpc>
                <a:spcPts val="2200"/>
              </a:lnSpc>
              <a:defRPr/>
            </a:pPr>
            <a:r>
              <a:rPr lang="pt-BR" b="1" spc="100" dirty="0">
                <a:solidFill>
                  <a:srgbClr val="FFFFFF"/>
                </a:solidFill>
              </a:rPr>
              <a:t>ESPELEOLÓGICAS</a:t>
            </a:r>
          </a:p>
          <a:p>
            <a:pPr algn="ctr">
              <a:lnSpc>
                <a:spcPts val="2200"/>
              </a:lnSpc>
              <a:defRPr/>
            </a:pPr>
            <a:r>
              <a:rPr lang="pt-BR" sz="1400" b="1" spc="100" dirty="0">
                <a:solidFill>
                  <a:srgbClr val="000000"/>
                </a:solidFill>
                <a:latin typeface="Arial"/>
                <a:cs typeface="Times New Roman" pitchFamily="18" charset="0"/>
              </a:rPr>
              <a:t>Resolução CONAMA Nº 347/2004</a:t>
            </a:r>
            <a:endParaRPr lang="pt-BR" sz="1400" b="1" spc="100" dirty="0">
              <a:solidFill>
                <a:srgbClr val="003300"/>
              </a:solidFill>
              <a:latin typeface="Arial"/>
            </a:endParaRPr>
          </a:p>
        </p:txBody>
      </p:sp>
      <p:pic>
        <p:nvPicPr>
          <p:cNvPr id="3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4967288" y="6273800"/>
            <a:ext cx="303212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4" descr="RGB_Acabamentos_Bolinhas1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6" descr="AssinaturasGovernoICMBio2011_HORIZONTAL_COLOR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6308725"/>
            <a:ext cx="35512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Objeto 6"/>
          <p:cNvGraphicFramePr>
            <a:graphicFrameLocks noChangeAspect="1"/>
          </p:cNvGraphicFramePr>
          <p:nvPr userDrawn="1"/>
        </p:nvGraphicFramePr>
        <p:xfrm>
          <a:off x="290513" y="134938"/>
          <a:ext cx="287496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3" name="CorelDRAW" r:id="rId6" imgW="3281400" imgH="1050840" progId="">
                  <p:embed/>
                </p:oleObj>
              </mc:Choice>
              <mc:Fallback>
                <p:oleObj name="CorelDRAW" r:id="rId6" imgW="3281400" imgH="10508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513" y="134938"/>
                        <a:ext cx="2874962" cy="92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220245"/>
      </p:ext>
    </p:extLst>
  </p:cSld>
  <p:clrMapOvr>
    <a:masterClrMapping/>
  </p:clrMapOvr>
  <p:transition spd="slow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30"/>
          <p:cNvSpPr>
            <a:spLocks noChangeArrowheads="1"/>
          </p:cNvSpPr>
          <p:nvPr userDrawn="1"/>
        </p:nvSpPr>
        <p:spPr bwMode="auto">
          <a:xfrm>
            <a:off x="3530600" y="125413"/>
            <a:ext cx="5362575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ts val="2200"/>
              </a:lnSpc>
              <a:defRPr/>
            </a:pPr>
            <a:r>
              <a:rPr lang="pt-BR" b="1" spc="100" dirty="0">
                <a:solidFill>
                  <a:srgbClr val="FFFFFF"/>
                </a:solidFill>
              </a:rPr>
              <a:t>CADASTRO NACIONAL DEINFORMAÇÕES</a:t>
            </a:r>
          </a:p>
          <a:p>
            <a:pPr algn="ctr">
              <a:lnSpc>
                <a:spcPts val="2200"/>
              </a:lnSpc>
              <a:defRPr/>
            </a:pPr>
            <a:r>
              <a:rPr lang="pt-BR" b="1" spc="100" dirty="0">
                <a:solidFill>
                  <a:srgbClr val="FFFFFF"/>
                </a:solidFill>
              </a:rPr>
              <a:t>ESPELEOLÓGICAS</a:t>
            </a:r>
          </a:p>
          <a:p>
            <a:pPr algn="ctr">
              <a:lnSpc>
                <a:spcPts val="2200"/>
              </a:lnSpc>
              <a:defRPr/>
            </a:pPr>
            <a:r>
              <a:rPr lang="pt-BR" sz="1400" b="1" spc="100" dirty="0">
                <a:solidFill>
                  <a:srgbClr val="000000"/>
                </a:solidFill>
                <a:latin typeface="Arial"/>
                <a:cs typeface="Times New Roman" pitchFamily="18" charset="0"/>
              </a:rPr>
              <a:t>Resolução CONAMA 347/2004</a:t>
            </a:r>
            <a:endParaRPr lang="pt-BR" sz="1400" b="1" spc="100" dirty="0">
              <a:solidFill>
                <a:srgbClr val="003300"/>
              </a:solidFill>
              <a:latin typeface="Arial"/>
            </a:endParaRPr>
          </a:p>
        </p:txBody>
      </p:sp>
      <p:pic>
        <p:nvPicPr>
          <p:cNvPr id="3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4967288" y="6273800"/>
            <a:ext cx="303212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4" descr="RGB_Acabamentos_Bolinhas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6" descr="AssinaturasGovernoICMBio2011_HORIZONTAL_C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6308725"/>
            <a:ext cx="35512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1004021"/>
      </p:ext>
    </p:extLst>
  </p:cSld>
  <p:clrMapOvr>
    <a:masterClrMapping/>
  </p:clrMapOvr>
  <p:transition spd="slow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2" descr="RGB_Acabamentos_Bolinhas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30"/>
          <p:cNvSpPr>
            <a:spLocks noChangeArrowheads="1"/>
          </p:cNvSpPr>
          <p:nvPr userDrawn="1"/>
        </p:nvSpPr>
        <p:spPr bwMode="auto">
          <a:xfrm>
            <a:off x="2401888" y="188913"/>
            <a:ext cx="5757862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ts val="2800"/>
              </a:lnSpc>
              <a:defRPr/>
            </a:pPr>
            <a:r>
              <a:rPr lang="pt-BR" altLang="pt-BR" sz="2000" b="1" smtClean="0">
                <a:solidFill>
                  <a:srgbClr val="FFFFFF"/>
                </a:solidFill>
              </a:rPr>
              <a:t>Criação de Unidades de Conservação Federal</a:t>
            </a:r>
          </a:p>
          <a:p>
            <a:pPr algn="ctr">
              <a:lnSpc>
                <a:spcPts val="2800"/>
              </a:lnSpc>
              <a:defRPr/>
            </a:pPr>
            <a:r>
              <a:rPr lang="pt-BR" altLang="pt-BR" sz="1700" b="1" smtClean="0">
                <a:solidFill>
                  <a:srgbClr val="000000"/>
                </a:solidFill>
              </a:rPr>
              <a:t>32º Congresso Brasileiro de Espeleologia</a:t>
            </a:r>
            <a:endParaRPr lang="pt-BR" altLang="pt-BR" sz="1700" smtClean="0">
              <a:solidFill>
                <a:srgbClr val="000000"/>
              </a:solidFill>
            </a:endParaRPr>
          </a:p>
        </p:txBody>
      </p:sp>
      <p:pic>
        <p:nvPicPr>
          <p:cNvPr id="4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306388" y="115888"/>
            <a:ext cx="703262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5554227"/>
      </p:ext>
    </p:extLst>
  </p:cSld>
  <p:clrMapOvr>
    <a:masterClrMapping/>
  </p:clrMapOvr>
  <p:transition spd="slow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2" descr="RGB_Acabamentos_Bolinhas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30"/>
          <p:cNvSpPr>
            <a:spLocks noChangeArrowheads="1"/>
          </p:cNvSpPr>
          <p:nvPr userDrawn="1"/>
        </p:nvSpPr>
        <p:spPr bwMode="auto">
          <a:xfrm>
            <a:off x="1979613" y="188913"/>
            <a:ext cx="6069012" cy="76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ts val="2800"/>
              </a:lnSpc>
              <a:defRPr/>
            </a:pPr>
            <a:r>
              <a:rPr lang="pt-BR" altLang="pt-BR" sz="2000" b="1" u="sng" smtClean="0">
                <a:solidFill>
                  <a:srgbClr val="FFFFFF"/>
                </a:solidFill>
              </a:rPr>
              <a:t>RESUMO DA ANALISE DOS ESTUDOS - N4 E N5</a:t>
            </a:r>
            <a:endParaRPr lang="pt-BR" altLang="pt-BR" sz="2000" b="1" smtClean="0">
              <a:solidFill>
                <a:srgbClr val="FFFFFF"/>
              </a:solidFill>
            </a:endParaRPr>
          </a:p>
          <a:p>
            <a:pPr algn="ctr">
              <a:lnSpc>
                <a:spcPts val="2800"/>
              </a:lnSpc>
              <a:defRPr/>
            </a:pPr>
            <a:r>
              <a:rPr lang="pt-BR" altLang="pt-BR" sz="1600" b="1" smtClean="0">
                <a:solidFill>
                  <a:srgbClr val="000000"/>
                </a:solidFill>
                <a:cs typeface="Times New Roman" panose="02020603050405020304" pitchFamily="18" charset="0"/>
              </a:rPr>
              <a:t>Encaminhamentos Parecer 663/2012/PFE/ICMBIO</a:t>
            </a:r>
            <a:endParaRPr lang="pt-BR" altLang="pt-BR" sz="1600" b="1" smtClean="0">
              <a:solidFill>
                <a:srgbClr val="003300"/>
              </a:solidFill>
            </a:endParaRPr>
          </a:p>
        </p:txBody>
      </p:sp>
      <p:pic>
        <p:nvPicPr>
          <p:cNvPr id="4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306388" y="115888"/>
            <a:ext cx="703262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707220"/>
      </p:ext>
    </p:extLst>
  </p:cSld>
  <p:clrMapOvr>
    <a:masterClrMapping/>
  </p:clrMapOvr>
  <p:transition spd="slow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bertura P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ecav\Pictures\Banner_Cav_Jocy_Fina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7188"/>
            <a:ext cx="1292225" cy="523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30"/>
          <p:cNvSpPr>
            <a:spLocks noChangeArrowheads="1"/>
          </p:cNvSpPr>
          <p:nvPr userDrawn="1"/>
        </p:nvSpPr>
        <p:spPr bwMode="auto">
          <a:xfrm>
            <a:off x="0" y="692150"/>
            <a:ext cx="361950" cy="360363"/>
          </a:xfrm>
          <a:prstGeom prst="ellipse">
            <a:avLst/>
          </a:prstGeom>
          <a:solidFill>
            <a:srgbClr val="367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4" name="Oval 31"/>
          <p:cNvSpPr>
            <a:spLocks noChangeArrowheads="1"/>
          </p:cNvSpPr>
          <p:nvPr userDrawn="1"/>
        </p:nvSpPr>
        <p:spPr bwMode="auto">
          <a:xfrm>
            <a:off x="-4763" y="-22225"/>
            <a:ext cx="361951" cy="360363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5" name="Oval 35"/>
          <p:cNvSpPr>
            <a:spLocks noChangeArrowheads="1"/>
          </p:cNvSpPr>
          <p:nvPr userDrawn="1"/>
        </p:nvSpPr>
        <p:spPr bwMode="auto">
          <a:xfrm>
            <a:off x="139700" y="311150"/>
            <a:ext cx="361950" cy="360363"/>
          </a:xfrm>
          <a:prstGeom prst="ellipse">
            <a:avLst/>
          </a:prstGeom>
          <a:solidFill>
            <a:srgbClr val="367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6" name="Oval 28"/>
          <p:cNvSpPr>
            <a:spLocks noChangeArrowheads="1"/>
          </p:cNvSpPr>
          <p:nvPr userDrawn="1"/>
        </p:nvSpPr>
        <p:spPr bwMode="auto">
          <a:xfrm>
            <a:off x="0" y="476250"/>
            <a:ext cx="179388" cy="215900"/>
          </a:xfrm>
          <a:prstGeom prst="ellipse">
            <a:avLst/>
          </a:prstGeom>
          <a:solidFill>
            <a:srgbClr val="004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7" name="Oval 28"/>
          <p:cNvSpPr>
            <a:spLocks noChangeArrowheads="1"/>
          </p:cNvSpPr>
          <p:nvPr userDrawn="1"/>
        </p:nvSpPr>
        <p:spPr bwMode="auto">
          <a:xfrm>
            <a:off x="250825" y="981075"/>
            <a:ext cx="361950" cy="360363"/>
          </a:xfrm>
          <a:prstGeom prst="ellipse">
            <a:avLst/>
          </a:prstGeom>
          <a:solidFill>
            <a:srgbClr val="004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8" name="Oval 29"/>
          <p:cNvSpPr>
            <a:spLocks noChangeArrowheads="1"/>
          </p:cNvSpPr>
          <p:nvPr userDrawn="1"/>
        </p:nvSpPr>
        <p:spPr bwMode="auto">
          <a:xfrm>
            <a:off x="250825" y="1412875"/>
            <a:ext cx="431800" cy="431800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9" name="Oval 32"/>
          <p:cNvSpPr>
            <a:spLocks noChangeArrowheads="1"/>
          </p:cNvSpPr>
          <p:nvPr userDrawn="1"/>
        </p:nvSpPr>
        <p:spPr bwMode="auto">
          <a:xfrm>
            <a:off x="0" y="1125538"/>
            <a:ext cx="361950" cy="360362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10" name="Retângulo 30"/>
          <p:cNvSpPr>
            <a:spLocks noChangeArrowheads="1"/>
          </p:cNvSpPr>
          <p:nvPr userDrawn="1"/>
        </p:nvSpPr>
        <p:spPr bwMode="auto">
          <a:xfrm>
            <a:off x="2747963" y="188913"/>
            <a:ext cx="6069012" cy="76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ts val="2800"/>
              </a:lnSpc>
              <a:defRPr/>
            </a:pPr>
            <a:r>
              <a:rPr lang="pt-BR" altLang="pt-BR" sz="2000" b="1" u="sng" smtClean="0">
                <a:solidFill>
                  <a:srgbClr val="FFFFFF"/>
                </a:solidFill>
              </a:rPr>
              <a:t>RESUMO DA ANALISE DOS ESTUDOS - N4 E N5</a:t>
            </a:r>
            <a:endParaRPr lang="pt-BR" altLang="pt-BR" sz="2000" b="1" smtClean="0">
              <a:solidFill>
                <a:srgbClr val="FFFFFF"/>
              </a:solidFill>
            </a:endParaRPr>
          </a:p>
          <a:p>
            <a:pPr algn="ctr">
              <a:lnSpc>
                <a:spcPts val="2800"/>
              </a:lnSpc>
              <a:defRPr/>
            </a:pPr>
            <a:r>
              <a:rPr lang="pt-BR" altLang="pt-BR" sz="1600" b="1" smtClean="0">
                <a:solidFill>
                  <a:srgbClr val="000000"/>
                </a:solidFill>
                <a:cs typeface="Times New Roman" panose="02020603050405020304" pitchFamily="18" charset="0"/>
              </a:rPr>
              <a:t>Encaminhamentos Parecer 663/2012/PFE/ICMBIO</a:t>
            </a:r>
            <a:endParaRPr lang="pt-BR" altLang="pt-BR" sz="1600" b="1" smtClean="0">
              <a:solidFill>
                <a:srgbClr val="003300"/>
              </a:solidFill>
            </a:endParaRPr>
          </a:p>
        </p:txBody>
      </p:sp>
      <p:pic>
        <p:nvPicPr>
          <p:cNvPr id="11" name="Imagem 6" descr="AssinaturasGovernoICMBio2011_HORIZONTAL_COLOR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4" b="-10297"/>
          <a:stretch>
            <a:fillRect/>
          </a:stretch>
        </p:blipFill>
        <p:spPr bwMode="auto">
          <a:xfrm>
            <a:off x="8070850" y="6110288"/>
            <a:ext cx="115252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771525" y="166688"/>
            <a:ext cx="814388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tângulo 12"/>
          <p:cNvSpPr/>
          <p:nvPr userDrawn="1"/>
        </p:nvSpPr>
        <p:spPr>
          <a:xfrm>
            <a:off x="684213" y="71438"/>
            <a:ext cx="990600" cy="1535112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468727"/>
      </p:ext>
    </p:extLst>
  </p:cSld>
  <p:clrMapOvr>
    <a:masterClrMapping/>
  </p:clrMapOvr>
  <p:transition spd="slow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Abertura P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ecav\Pictures\Banner_Cav_Jocy_Fina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7188"/>
            <a:ext cx="1292225" cy="523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30"/>
          <p:cNvSpPr>
            <a:spLocks noChangeArrowheads="1"/>
          </p:cNvSpPr>
          <p:nvPr userDrawn="1"/>
        </p:nvSpPr>
        <p:spPr bwMode="auto">
          <a:xfrm>
            <a:off x="0" y="692150"/>
            <a:ext cx="361950" cy="360363"/>
          </a:xfrm>
          <a:prstGeom prst="ellipse">
            <a:avLst/>
          </a:prstGeom>
          <a:solidFill>
            <a:srgbClr val="367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4" name="Oval 31"/>
          <p:cNvSpPr>
            <a:spLocks noChangeArrowheads="1"/>
          </p:cNvSpPr>
          <p:nvPr userDrawn="1"/>
        </p:nvSpPr>
        <p:spPr bwMode="auto">
          <a:xfrm>
            <a:off x="-4763" y="-22225"/>
            <a:ext cx="361951" cy="360363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5" name="Oval 35"/>
          <p:cNvSpPr>
            <a:spLocks noChangeArrowheads="1"/>
          </p:cNvSpPr>
          <p:nvPr userDrawn="1"/>
        </p:nvSpPr>
        <p:spPr bwMode="auto">
          <a:xfrm>
            <a:off x="139700" y="311150"/>
            <a:ext cx="361950" cy="360363"/>
          </a:xfrm>
          <a:prstGeom prst="ellipse">
            <a:avLst/>
          </a:prstGeom>
          <a:solidFill>
            <a:srgbClr val="367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6" name="Oval 28"/>
          <p:cNvSpPr>
            <a:spLocks noChangeArrowheads="1"/>
          </p:cNvSpPr>
          <p:nvPr userDrawn="1"/>
        </p:nvSpPr>
        <p:spPr bwMode="auto">
          <a:xfrm>
            <a:off x="0" y="476250"/>
            <a:ext cx="179388" cy="215900"/>
          </a:xfrm>
          <a:prstGeom prst="ellipse">
            <a:avLst/>
          </a:prstGeom>
          <a:solidFill>
            <a:srgbClr val="004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7" name="Oval 28"/>
          <p:cNvSpPr>
            <a:spLocks noChangeArrowheads="1"/>
          </p:cNvSpPr>
          <p:nvPr userDrawn="1"/>
        </p:nvSpPr>
        <p:spPr bwMode="auto">
          <a:xfrm>
            <a:off x="250825" y="981075"/>
            <a:ext cx="361950" cy="360363"/>
          </a:xfrm>
          <a:prstGeom prst="ellipse">
            <a:avLst/>
          </a:prstGeom>
          <a:solidFill>
            <a:srgbClr val="004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8" name="Oval 29"/>
          <p:cNvSpPr>
            <a:spLocks noChangeArrowheads="1"/>
          </p:cNvSpPr>
          <p:nvPr userDrawn="1"/>
        </p:nvSpPr>
        <p:spPr bwMode="auto">
          <a:xfrm>
            <a:off x="250825" y="1412875"/>
            <a:ext cx="431800" cy="431800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9" name="Oval 32"/>
          <p:cNvSpPr>
            <a:spLocks noChangeArrowheads="1"/>
          </p:cNvSpPr>
          <p:nvPr userDrawn="1"/>
        </p:nvSpPr>
        <p:spPr bwMode="auto">
          <a:xfrm>
            <a:off x="0" y="1125538"/>
            <a:ext cx="361950" cy="360362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10" name="Retângulo 30"/>
          <p:cNvSpPr>
            <a:spLocks noChangeArrowheads="1"/>
          </p:cNvSpPr>
          <p:nvPr userDrawn="1"/>
        </p:nvSpPr>
        <p:spPr bwMode="auto">
          <a:xfrm>
            <a:off x="2747963" y="188913"/>
            <a:ext cx="6069012" cy="76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ts val="2800"/>
              </a:lnSpc>
              <a:defRPr/>
            </a:pPr>
            <a:r>
              <a:rPr lang="pt-BR" altLang="pt-BR" sz="2000" b="1" u="sng" smtClean="0">
                <a:solidFill>
                  <a:srgbClr val="FFFFFF"/>
                </a:solidFill>
              </a:rPr>
              <a:t>RESUMO DA ANALISE DOS ESTUDOS - N4 E N5</a:t>
            </a:r>
            <a:endParaRPr lang="pt-BR" altLang="pt-BR" sz="2000" b="1" smtClean="0">
              <a:solidFill>
                <a:srgbClr val="FFFFFF"/>
              </a:solidFill>
            </a:endParaRPr>
          </a:p>
          <a:p>
            <a:pPr algn="ctr">
              <a:lnSpc>
                <a:spcPts val="2800"/>
              </a:lnSpc>
              <a:defRPr/>
            </a:pPr>
            <a:r>
              <a:rPr lang="pt-BR" altLang="pt-BR" sz="1600" b="1" smtClean="0">
                <a:solidFill>
                  <a:srgbClr val="000000"/>
                </a:solidFill>
                <a:cs typeface="Times New Roman" panose="02020603050405020304" pitchFamily="18" charset="0"/>
              </a:rPr>
              <a:t>Encaminhamentos Parecer 663/2012/PFE/ICMBIO</a:t>
            </a:r>
            <a:endParaRPr lang="pt-BR" altLang="pt-BR" sz="1600" b="1" smtClean="0">
              <a:solidFill>
                <a:srgbClr val="003300"/>
              </a:solidFill>
            </a:endParaRPr>
          </a:p>
        </p:txBody>
      </p:sp>
      <p:pic>
        <p:nvPicPr>
          <p:cNvPr id="11" name="Imagem 6" descr="AssinaturasGovernoICMBio2011_HORIZONTAL_COLOR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4" b="-10297"/>
          <a:stretch>
            <a:fillRect/>
          </a:stretch>
        </p:blipFill>
        <p:spPr bwMode="auto">
          <a:xfrm>
            <a:off x="8070850" y="6110288"/>
            <a:ext cx="115252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771525" y="166688"/>
            <a:ext cx="814388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tângulo 12"/>
          <p:cNvSpPr/>
          <p:nvPr userDrawn="1"/>
        </p:nvSpPr>
        <p:spPr>
          <a:xfrm>
            <a:off x="684213" y="71438"/>
            <a:ext cx="990600" cy="1535112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158535"/>
      </p:ext>
    </p:extLst>
  </p:cSld>
  <p:clrMapOvr>
    <a:masterClrMapping/>
  </p:clrMapOvr>
  <p:transition spd="slow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30"/>
          <p:cNvSpPr>
            <a:spLocks noChangeArrowheads="1"/>
          </p:cNvSpPr>
          <p:nvPr userDrawn="1"/>
        </p:nvSpPr>
        <p:spPr bwMode="auto">
          <a:xfrm>
            <a:off x="2771775" y="146050"/>
            <a:ext cx="625475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  <a:defRPr/>
            </a:pPr>
            <a:r>
              <a:rPr lang="pt-BR" altLang="pt-BR" b="1" smtClean="0">
                <a:solidFill>
                  <a:srgbClr val="FFFFFF"/>
                </a:solidFill>
              </a:rPr>
              <a:t>Inventário Anual do Patrimônio Espeleológico Nacional</a:t>
            </a:r>
          </a:p>
          <a:p>
            <a:pPr algn="ctr">
              <a:lnSpc>
                <a:spcPts val="2200"/>
              </a:lnSpc>
              <a:defRPr/>
            </a:pPr>
            <a:r>
              <a:rPr lang="pt-BR" altLang="pt-BR" sz="1600" b="1" smtClean="0">
                <a:solidFill>
                  <a:srgbClr val="003300"/>
                </a:solidFill>
              </a:rPr>
              <a:t>Rotina de procedimentos associados à coleta de</a:t>
            </a:r>
          </a:p>
          <a:p>
            <a:pPr algn="ctr">
              <a:lnSpc>
                <a:spcPts val="2200"/>
              </a:lnSpc>
              <a:defRPr/>
            </a:pPr>
            <a:r>
              <a:rPr lang="pt-BR" altLang="pt-BR" sz="1600" b="1" smtClean="0">
                <a:solidFill>
                  <a:srgbClr val="003300"/>
                </a:solidFill>
              </a:rPr>
              <a:t>dados relativos à localização de cavidades</a:t>
            </a:r>
          </a:p>
        </p:txBody>
      </p:sp>
      <p:pic>
        <p:nvPicPr>
          <p:cNvPr id="3" name="Picture 13" descr="C:\Documentos CECAV\Cecav Sede\Jocy\Site CECAV\Final\Jocy\Selo Cecav\selo_CECAV(4)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" t="2168" r="2313" b="2785"/>
          <a:stretch>
            <a:fillRect/>
          </a:stretch>
        </p:blipFill>
        <p:spPr bwMode="auto">
          <a:xfrm rot="20460000">
            <a:off x="220663" y="355600"/>
            <a:ext cx="2481262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4" descr="RGB_Acabamentos_Bolinhas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9727411"/>
      </p:ext>
    </p:extLst>
  </p:cSld>
  <p:clrMapOvr>
    <a:masterClrMapping/>
  </p:clrMapOvr>
  <p:transition spd="slow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>
            <a:spLocks noChangeArrowheads="1"/>
          </p:cNvSpPr>
          <p:nvPr userDrawn="1"/>
        </p:nvSpPr>
        <p:spPr bwMode="auto">
          <a:xfrm>
            <a:off x="3779838" y="333375"/>
            <a:ext cx="4378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2800" b="1" i="1" smtClean="0">
                <a:solidFill>
                  <a:srgbClr val="000000"/>
                </a:solidFill>
                <a:latin typeface="Calibri" panose="020F0502020204030204" pitchFamily="34" charset="0"/>
              </a:rPr>
              <a:t>Workshop Técnico Cientifico</a:t>
            </a:r>
            <a:endParaRPr lang="pt-BR" altLang="pt-BR" sz="28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Picture 13" descr="C:\Documentos CECAV\Cecav Sede\Jocy\Site CECAV\Final\Jocy\Selo Cecav\selo_CECAV(4)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" t="2168" r="2313" b="2785"/>
          <a:stretch>
            <a:fillRect/>
          </a:stretch>
        </p:blipFill>
        <p:spPr bwMode="auto">
          <a:xfrm rot="20460000">
            <a:off x="220663" y="355600"/>
            <a:ext cx="2481262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4" descr="RGB_Acabamentos_Bolinhas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7233930"/>
      </p:ext>
    </p:extLst>
  </p:cSld>
  <p:clrMapOvr>
    <a:masterClrMapping/>
  </p:clrMapOvr>
  <p:transition spd="slow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30"/>
          <p:cNvSpPr>
            <a:spLocks noChangeArrowheads="1"/>
          </p:cNvSpPr>
          <p:nvPr userDrawn="1"/>
        </p:nvSpPr>
        <p:spPr bwMode="auto">
          <a:xfrm>
            <a:off x="2671763" y="307975"/>
            <a:ext cx="6221412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  <a:defRPr/>
            </a:pPr>
            <a:r>
              <a:rPr lang="pt-BR" altLang="pt-BR" sz="2000" b="1" smtClean="0">
                <a:solidFill>
                  <a:srgbClr val="FFFFFF"/>
                </a:solidFill>
              </a:rPr>
              <a:t>COMITÊ TÉCNICO CONSULTIVO – IN 2/2009/MMA</a:t>
            </a:r>
          </a:p>
          <a:p>
            <a:pPr algn="ctr">
              <a:lnSpc>
                <a:spcPts val="2200"/>
              </a:lnSpc>
              <a:defRPr/>
            </a:pPr>
            <a:r>
              <a:rPr lang="pt-BR" altLang="pt-BR" sz="1600" b="1" smtClean="0">
                <a:solidFill>
                  <a:srgbClr val="000000"/>
                </a:solidFill>
                <a:cs typeface="Times New Roman" panose="02020603050405020304" pitchFamily="18" charset="0"/>
              </a:rPr>
              <a:t>Demandas relacionadas à aplicação da I.N. Nº 2/2009</a:t>
            </a:r>
            <a:endParaRPr lang="pt-BR" altLang="pt-BR" sz="1600" b="1" smtClean="0">
              <a:solidFill>
                <a:srgbClr val="003300"/>
              </a:solidFill>
            </a:endParaRPr>
          </a:p>
        </p:txBody>
      </p:sp>
      <p:pic>
        <p:nvPicPr>
          <p:cNvPr id="3" name="Imagem 6" descr="AssinaturasGovernoICMBio2011_HORIZONTAL_COL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4" b="-10297"/>
          <a:stretch>
            <a:fillRect/>
          </a:stretch>
        </p:blipFill>
        <p:spPr bwMode="auto">
          <a:xfrm>
            <a:off x="1042988" y="261938"/>
            <a:ext cx="115252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C:\Documentos CECAV\Cecav Sede\Jocy\Site CECAV\Final\Jocy\Selo Cecav\selo_CECAV(AP1)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0000">
            <a:off x="7656513" y="5695950"/>
            <a:ext cx="137795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m 3" descr="RGB_Acabamentos_Bolinhas1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1976570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30"/>
          <p:cNvSpPr>
            <a:spLocks noChangeArrowheads="1"/>
          </p:cNvSpPr>
          <p:nvPr userDrawn="1"/>
        </p:nvSpPr>
        <p:spPr bwMode="auto">
          <a:xfrm>
            <a:off x="2771775" y="146050"/>
            <a:ext cx="625475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ts val="2200"/>
              </a:lnSpc>
            </a:pPr>
            <a:r>
              <a:rPr lang="pt-BR" b="1" dirty="0">
                <a:solidFill>
                  <a:schemeClr val="bg1"/>
                </a:solidFill>
              </a:rPr>
              <a:t>Inventário Anual do Patrimônio Espeleológico Nacional</a:t>
            </a:r>
          </a:p>
          <a:p>
            <a:pPr algn="ctr">
              <a:lnSpc>
                <a:spcPts val="2200"/>
              </a:lnSpc>
            </a:pPr>
            <a:r>
              <a:rPr lang="pt-BR" sz="1600" b="1" dirty="0">
                <a:solidFill>
                  <a:srgbClr val="003300"/>
                </a:solidFill>
              </a:rPr>
              <a:t>Rotina de procedimentos associados à coleta de</a:t>
            </a:r>
          </a:p>
          <a:p>
            <a:pPr algn="ctr">
              <a:lnSpc>
                <a:spcPts val="2200"/>
              </a:lnSpc>
            </a:pPr>
            <a:r>
              <a:rPr lang="pt-BR" sz="1600" b="1" dirty="0">
                <a:solidFill>
                  <a:srgbClr val="003300"/>
                </a:solidFill>
              </a:rPr>
              <a:t>dados relativos à localização de cavidades</a:t>
            </a:r>
          </a:p>
        </p:txBody>
      </p:sp>
      <p:pic>
        <p:nvPicPr>
          <p:cNvPr id="3" name="Picture 13" descr="C:\Documentos CECAV\Cecav Sede\Jocy\Site CECAV\Final\Jocy\Selo Cecav\selo_CECAV(4)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" t="2168" r="2313" b="2785"/>
          <a:stretch>
            <a:fillRect/>
          </a:stretch>
        </p:blipFill>
        <p:spPr bwMode="auto">
          <a:xfrm rot="-1140000">
            <a:off x="220663" y="355600"/>
            <a:ext cx="2481262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3" descr="RGB_Acabamentos_Bolinhas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988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E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30"/>
          <p:cNvSpPr>
            <a:spLocks noChangeArrowheads="1"/>
          </p:cNvSpPr>
          <p:nvPr userDrawn="1"/>
        </p:nvSpPr>
        <p:spPr bwMode="auto">
          <a:xfrm>
            <a:off x="2957513" y="307975"/>
            <a:ext cx="5649912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  <a:defRPr/>
            </a:pPr>
            <a:r>
              <a:rPr lang="pt-BR" altLang="pt-BR" sz="2000" b="1" smtClean="0">
                <a:solidFill>
                  <a:srgbClr val="FFFFFF"/>
                </a:solidFill>
              </a:rPr>
              <a:t>6º ENCONTRO MINEIRO DE ESPELEOLOGIA</a:t>
            </a:r>
          </a:p>
          <a:p>
            <a:pPr algn="ctr">
              <a:lnSpc>
                <a:spcPts val="2200"/>
              </a:lnSpc>
              <a:defRPr/>
            </a:pPr>
            <a:r>
              <a:rPr lang="pt-BR" altLang="pt-BR" sz="1600" b="1" smtClean="0">
                <a:solidFill>
                  <a:srgbClr val="000000"/>
                </a:solidFill>
                <a:cs typeface="Times New Roman" panose="02020603050405020304" pitchFamily="18" charset="0"/>
              </a:rPr>
              <a:t>Aspectos relacionados à aplicação da I.N. Nº 2/2009</a:t>
            </a:r>
            <a:endParaRPr lang="pt-BR" altLang="pt-BR" sz="1600" b="1" smtClean="0">
              <a:solidFill>
                <a:srgbClr val="003300"/>
              </a:solidFill>
            </a:endParaRPr>
          </a:p>
        </p:txBody>
      </p:sp>
      <p:pic>
        <p:nvPicPr>
          <p:cNvPr id="3" name="Imagem 6" descr="AssinaturasGovernoICMBio2011_HORIZONTAL_COL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4" b="-10297"/>
          <a:stretch>
            <a:fillRect/>
          </a:stretch>
        </p:blipFill>
        <p:spPr bwMode="auto">
          <a:xfrm>
            <a:off x="1042988" y="261938"/>
            <a:ext cx="115252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C:\Documentos CECAV\Cecav Sede\Jocy\Site CECAV\Final\Jocy\Selo Cecav\selo_CECAV(AP1)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0000">
            <a:off x="7656513" y="5695950"/>
            <a:ext cx="137795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m 3" descr="RGB_Acabamentos_Bolinhas1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6042858"/>
      </p:ext>
    </p:extLst>
  </p:cSld>
  <p:clrMapOvr>
    <a:masterClrMapping/>
  </p:clrMapOvr>
  <p:transition spd="slow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MESP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30"/>
          <p:cNvSpPr>
            <a:spLocks noChangeArrowheads="1"/>
          </p:cNvSpPr>
          <p:nvPr userDrawn="1"/>
        </p:nvSpPr>
        <p:spPr bwMode="auto">
          <a:xfrm>
            <a:off x="2957513" y="307975"/>
            <a:ext cx="5649912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  <a:defRPr/>
            </a:pPr>
            <a:r>
              <a:rPr lang="pt-BR" altLang="pt-BR" sz="2000" b="1" smtClean="0">
                <a:solidFill>
                  <a:srgbClr val="FFFFFF"/>
                </a:solidFill>
              </a:rPr>
              <a:t>6º ENCONTRO MINEIRO DE ESPELEOLOGIA</a:t>
            </a:r>
          </a:p>
          <a:p>
            <a:pPr algn="ctr">
              <a:lnSpc>
                <a:spcPts val="2200"/>
              </a:lnSpc>
              <a:defRPr/>
            </a:pPr>
            <a:r>
              <a:rPr lang="pt-BR" altLang="pt-BR" sz="1600" b="1" smtClean="0">
                <a:solidFill>
                  <a:srgbClr val="000000"/>
                </a:solidFill>
                <a:cs typeface="Times New Roman" panose="02020603050405020304" pitchFamily="18" charset="0"/>
              </a:rPr>
              <a:t>Aspectos relacionados à aplicação da I.N. Nº 2/2009</a:t>
            </a:r>
            <a:endParaRPr lang="pt-BR" altLang="pt-BR" sz="1600" b="1" smtClean="0">
              <a:solidFill>
                <a:srgbClr val="003300"/>
              </a:solidFill>
            </a:endParaRPr>
          </a:p>
        </p:txBody>
      </p:sp>
      <p:pic>
        <p:nvPicPr>
          <p:cNvPr id="3" name="Imagem 6" descr="AssinaturasGovernoICMBio2011_HORIZONTAL_COL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4" b="-10297"/>
          <a:stretch>
            <a:fillRect/>
          </a:stretch>
        </p:blipFill>
        <p:spPr bwMode="auto">
          <a:xfrm>
            <a:off x="1042988" y="261938"/>
            <a:ext cx="115252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3" descr="RGB_Acabamentos_Bolinhas1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5469488"/>
      </p:ext>
    </p:extLst>
  </p:cSld>
  <p:clrMapOvr>
    <a:masterClrMapping/>
  </p:clrMapOvr>
  <p:transition spd="slow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MESP_P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30"/>
          <p:cNvSpPr>
            <a:spLocks noChangeArrowheads="1"/>
          </p:cNvSpPr>
          <p:nvPr userDrawn="1"/>
        </p:nvSpPr>
        <p:spPr bwMode="auto">
          <a:xfrm>
            <a:off x="2957513" y="307975"/>
            <a:ext cx="5649912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  <a:defRPr/>
            </a:pPr>
            <a:r>
              <a:rPr lang="pt-BR" altLang="pt-BR" sz="2000" b="1" smtClean="0">
                <a:solidFill>
                  <a:srgbClr val="FFFFFF"/>
                </a:solidFill>
              </a:rPr>
              <a:t>6º ENCONTRO MINEIRO DE ESPELEOLOGIA</a:t>
            </a:r>
          </a:p>
          <a:p>
            <a:pPr algn="ctr">
              <a:lnSpc>
                <a:spcPts val="2200"/>
              </a:lnSpc>
              <a:defRPr/>
            </a:pPr>
            <a:r>
              <a:rPr lang="pt-BR" altLang="pt-BR" sz="1600" b="1" smtClean="0">
                <a:solidFill>
                  <a:srgbClr val="000000"/>
                </a:solidFill>
                <a:cs typeface="Times New Roman" panose="02020603050405020304" pitchFamily="18" charset="0"/>
              </a:rPr>
              <a:t>PAN Cavernas do São Francisco</a:t>
            </a:r>
            <a:endParaRPr lang="pt-BR" altLang="pt-BR" sz="1600" b="1" smtClean="0">
              <a:solidFill>
                <a:srgbClr val="003300"/>
              </a:solidFill>
            </a:endParaRPr>
          </a:p>
        </p:txBody>
      </p:sp>
      <p:pic>
        <p:nvPicPr>
          <p:cNvPr id="3" name="Imagem 6" descr="AssinaturasGovernoICMBio2011_HORIZONTAL_COL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4" b="-10297"/>
          <a:stretch>
            <a:fillRect/>
          </a:stretch>
        </p:blipFill>
        <p:spPr bwMode="auto">
          <a:xfrm>
            <a:off x="1042988" y="261938"/>
            <a:ext cx="115252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C:\Documentos CECAV\Cecav Sede\Jocy\Site CECAV\Final\Jocy\Selo Cecav\selo_CECAV(AP1)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0000">
            <a:off x="7656513" y="5695950"/>
            <a:ext cx="137795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m 3" descr="RGB_Acabamentos_Bolinhas1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1798129"/>
      </p:ext>
    </p:extLst>
  </p:cSld>
  <p:clrMapOvr>
    <a:masterClrMapping/>
  </p:clrMapOvr>
  <p:transition spd="slow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MESP_PAN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30"/>
          <p:cNvSpPr>
            <a:spLocks noChangeArrowheads="1"/>
          </p:cNvSpPr>
          <p:nvPr userDrawn="1"/>
        </p:nvSpPr>
        <p:spPr bwMode="auto">
          <a:xfrm>
            <a:off x="2957513" y="307975"/>
            <a:ext cx="5649912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  <a:defRPr/>
            </a:pPr>
            <a:r>
              <a:rPr lang="pt-BR" altLang="pt-BR" sz="2000" b="1" smtClean="0">
                <a:solidFill>
                  <a:srgbClr val="FFFFFF"/>
                </a:solidFill>
              </a:rPr>
              <a:t>6º ENCONTRO MINEIRO DE ESPELEOLOGIA</a:t>
            </a:r>
          </a:p>
          <a:p>
            <a:pPr algn="ctr">
              <a:lnSpc>
                <a:spcPts val="2200"/>
              </a:lnSpc>
              <a:defRPr/>
            </a:pPr>
            <a:r>
              <a:rPr lang="pt-BR" altLang="pt-BR" sz="1600" b="1" smtClean="0">
                <a:solidFill>
                  <a:srgbClr val="000000"/>
                </a:solidFill>
                <a:cs typeface="Times New Roman" panose="02020603050405020304" pitchFamily="18" charset="0"/>
              </a:rPr>
              <a:t>PAN Cavernas do São Francisco</a:t>
            </a:r>
            <a:endParaRPr lang="pt-BR" altLang="pt-BR" sz="1600" b="1" smtClean="0">
              <a:solidFill>
                <a:srgbClr val="003300"/>
              </a:solidFill>
            </a:endParaRPr>
          </a:p>
        </p:txBody>
      </p:sp>
      <p:pic>
        <p:nvPicPr>
          <p:cNvPr id="3" name="Imagem 6" descr="AssinaturasGovernoICMBio2011_HORIZONTAL_COL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4" b="-10297"/>
          <a:stretch>
            <a:fillRect/>
          </a:stretch>
        </p:blipFill>
        <p:spPr bwMode="auto">
          <a:xfrm>
            <a:off x="1042988" y="261938"/>
            <a:ext cx="115252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3" descr="RGB_Acabamentos_Bolinhas1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5167133"/>
      </p:ext>
    </p:extLst>
  </p:cSld>
  <p:clrMapOvr>
    <a:masterClrMapping/>
  </p:clrMapOvr>
  <p:transition spd="slow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Abertura P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ecav\Pictures\Banner_Cav_Jocy_Fina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7188"/>
            <a:ext cx="1292225" cy="523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13" y="1306513"/>
            <a:ext cx="7723187" cy="540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6" descr="AssinaturasGovernoICMBio2011_HORIZONTAL_C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6308725"/>
            <a:ext cx="3887787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3" descr="C:\Documentos CECAV\Cecav Sede\Jocy\Site CECAV\Final\Jocy\Selo Cecav\selo_CECAV(4)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" t="2168" r="2313" b="2785"/>
          <a:stretch>
            <a:fillRect/>
          </a:stretch>
        </p:blipFill>
        <p:spPr bwMode="auto">
          <a:xfrm rot="1140000">
            <a:off x="6405563" y="328613"/>
            <a:ext cx="2481262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30"/>
          <p:cNvSpPr>
            <a:spLocks noChangeArrowheads="1"/>
          </p:cNvSpPr>
          <p:nvPr userDrawn="1"/>
        </p:nvSpPr>
        <p:spPr bwMode="auto">
          <a:xfrm>
            <a:off x="0" y="692150"/>
            <a:ext cx="361950" cy="360363"/>
          </a:xfrm>
          <a:prstGeom prst="ellipse">
            <a:avLst/>
          </a:prstGeom>
          <a:solidFill>
            <a:srgbClr val="367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7" name="Oval 31"/>
          <p:cNvSpPr>
            <a:spLocks noChangeArrowheads="1"/>
          </p:cNvSpPr>
          <p:nvPr userDrawn="1"/>
        </p:nvSpPr>
        <p:spPr bwMode="auto">
          <a:xfrm>
            <a:off x="-4763" y="-22225"/>
            <a:ext cx="361951" cy="360363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8" name="Oval 35"/>
          <p:cNvSpPr>
            <a:spLocks noChangeArrowheads="1"/>
          </p:cNvSpPr>
          <p:nvPr userDrawn="1"/>
        </p:nvSpPr>
        <p:spPr bwMode="auto">
          <a:xfrm>
            <a:off x="139700" y="311150"/>
            <a:ext cx="361950" cy="360363"/>
          </a:xfrm>
          <a:prstGeom prst="ellipse">
            <a:avLst/>
          </a:prstGeom>
          <a:solidFill>
            <a:srgbClr val="367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9" name="Oval 28"/>
          <p:cNvSpPr>
            <a:spLocks noChangeArrowheads="1"/>
          </p:cNvSpPr>
          <p:nvPr userDrawn="1"/>
        </p:nvSpPr>
        <p:spPr bwMode="auto">
          <a:xfrm>
            <a:off x="0" y="476250"/>
            <a:ext cx="179388" cy="215900"/>
          </a:xfrm>
          <a:prstGeom prst="ellipse">
            <a:avLst/>
          </a:prstGeom>
          <a:solidFill>
            <a:srgbClr val="004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10" name="Oval 28"/>
          <p:cNvSpPr>
            <a:spLocks noChangeArrowheads="1"/>
          </p:cNvSpPr>
          <p:nvPr userDrawn="1"/>
        </p:nvSpPr>
        <p:spPr bwMode="auto">
          <a:xfrm>
            <a:off x="250825" y="981075"/>
            <a:ext cx="361950" cy="360363"/>
          </a:xfrm>
          <a:prstGeom prst="ellipse">
            <a:avLst/>
          </a:prstGeom>
          <a:solidFill>
            <a:srgbClr val="004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11" name="Oval 29"/>
          <p:cNvSpPr>
            <a:spLocks noChangeArrowheads="1"/>
          </p:cNvSpPr>
          <p:nvPr userDrawn="1"/>
        </p:nvSpPr>
        <p:spPr bwMode="auto">
          <a:xfrm>
            <a:off x="250825" y="1412875"/>
            <a:ext cx="431800" cy="431800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12" name="Oval 32"/>
          <p:cNvSpPr>
            <a:spLocks noChangeArrowheads="1"/>
          </p:cNvSpPr>
          <p:nvPr userDrawn="1"/>
        </p:nvSpPr>
        <p:spPr bwMode="auto">
          <a:xfrm>
            <a:off x="0" y="1125538"/>
            <a:ext cx="361950" cy="360362"/>
          </a:xfrm>
          <a:prstGeom prst="ellipse">
            <a:avLst/>
          </a:prstGeom>
          <a:solidFill>
            <a:srgbClr val="9FC4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454716"/>
      </p:ext>
    </p:extLst>
  </p:cSld>
  <p:clrMapOvr>
    <a:masterClrMapping/>
  </p:clrMapOvr>
  <p:transition spd="slow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64510111"/>
      </p:ext>
    </p:extLst>
  </p:cSld>
  <p:clrMapOvr>
    <a:masterClrMapping/>
  </p:clrMapOvr>
  <p:transition spd="slow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3122586"/>
      </p:ext>
    </p:extLst>
  </p:cSld>
  <p:clrMapOvr>
    <a:masterClrMapping/>
  </p:clrMapOvr>
  <p:transition spd="slow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6787676"/>
      </p:ext>
    </p:extLst>
  </p:cSld>
  <p:clrMapOvr>
    <a:masterClrMapping/>
  </p:clrMapOvr>
  <p:transition spd="slow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96098"/>
      </p:ext>
    </p:extLst>
  </p:cSld>
  <p:clrMapOvr>
    <a:masterClrMapping/>
  </p:clrMapOvr>
  <p:transition spd="slow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705581620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>
            <a:spLocks noChangeArrowheads="1"/>
          </p:cNvSpPr>
          <p:nvPr userDrawn="1"/>
        </p:nvSpPr>
        <p:spPr bwMode="auto">
          <a:xfrm>
            <a:off x="3779912" y="332656"/>
            <a:ext cx="43781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pt-BR" sz="2800" b="1" i="1" dirty="0" smtClean="0">
                <a:latin typeface="Calibri" pitchFamily="34" charset="0"/>
              </a:rPr>
              <a:t>Workshop Técnico Cientifico</a:t>
            </a:r>
            <a:endParaRPr lang="pt-BR" sz="2800" dirty="0">
              <a:latin typeface="Calibri" pitchFamily="34" charset="0"/>
            </a:endParaRPr>
          </a:p>
        </p:txBody>
      </p:sp>
      <p:pic>
        <p:nvPicPr>
          <p:cNvPr id="4" name="Picture 13" descr="C:\Documentos CECAV\Cecav Sede\Jocy\Site CECAV\Final\Jocy\Selo Cecav\selo_CECAV(4)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" t="2168" r="2313" b="2785"/>
          <a:stretch>
            <a:fillRect/>
          </a:stretch>
        </p:blipFill>
        <p:spPr bwMode="auto">
          <a:xfrm rot="-1140000">
            <a:off x="220663" y="355600"/>
            <a:ext cx="2481262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3" descr="RGB_Acabamentos_Bolinhas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566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BR" noProof="0" smtClean="0"/>
              <a:t>Clique no ícone para adicionar uma imagem</a:t>
            </a:r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981170336"/>
      </p:ext>
    </p:extLst>
  </p:cSld>
  <p:clrMapOvr>
    <a:masterClrMapping/>
  </p:clrMapOvr>
  <p:transition spd="slow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5047290"/>
      </p:ext>
    </p:extLst>
  </p:cSld>
  <p:clrMapOvr>
    <a:masterClrMapping/>
  </p:clrMapOvr>
  <p:transition spd="slow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6369153"/>
      </p:ext>
    </p:extLst>
  </p:cSld>
  <p:clrMapOvr>
    <a:masterClrMapping/>
  </p:clrMapOvr>
  <p:transition spd="slow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5810609"/>
      </p:ext>
    </p:extLst>
  </p:cSld>
  <p:clrMapOvr>
    <a:masterClrMapping/>
  </p:clrMapOvr>
  <p:transition spd="slow"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63B98BA-A8CF-478E-A408-7885B2F573BC}" type="datetimeFigureOut">
              <a:rPr lang="pt-BR">
                <a:solidFill>
                  <a:srgbClr val="000000"/>
                </a:solidFill>
              </a:rPr>
              <a:pPr>
                <a:defRPr/>
              </a:pPr>
              <a:t>07/06/2016</a:t>
            </a:fld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A436C01-0694-4189-9599-1E9D76A1D25B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115358"/>
      </p:ext>
    </p:extLst>
  </p:cSld>
  <p:clrMapOvr>
    <a:masterClrMapping/>
  </p:clrMapOvr>
  <p:transition spd="slow"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CE7C23A-D574-4346-B299-D7798262A5FD}" type="datetimeFigureOut">
              <a:rPr lang="pt-BR">
                <a:solidFill>
                  <a:srgbClr val="000000"/>
                </a:solidFill>
              </a:rPr>
              <a:pPr>
                <a:defRPr/>
              </a:pPr>
              <a:t>07/06/2016</a:t>
            </a:fld>
            <a:endParaRPr lang="pt-BR" dirty="0">
              <a:solidFill>
                <a:srgbClr val="000000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9F30E1D-CD9C-435A-954E-894B3DBB7CCD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677249"/>
      </p:ext>
    </p:extLst>
  </p:cSld>
  <p:clrMapOvr>
    <a:masterClrMapping/>
  </p:clrMapOvr>
  <p:transition spd="slow"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-Cav_Cor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 userDrawn="1"/>
        </p:nvSpPr>
        <p:spPr>
          <a:xfrm>
            <a:off x="10001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graphicFrame>
        <p:nvGraphicFramePr>
          <p:cNvPr id="3" name="Object 13"/>
          <p:cNvGraphicFramePr>
            <a:graphicFrameLocks noChangeAspect="1"/>
          </p:cNvGraphicFramePr>
          <p:nvPr userDrawn="1"/>
        </p:nvGraphicFramePr>
        <p:xfrm>
          <a:off x="107950" y="5857875"/>
          <a:ext cx="820738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7" name="CorelDRAW" r:id="rId3" imgW="2330640" imgH="2431440" progId="">
                  <p:embed/>
                </p:oleObj>
              </mc:Choice>
              <mc:Fallback>
                <p:oleObj name="CorelDRAW" r:id="rId3" imgW="2330640" imgH="24314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5857875"/>
                        <a:ext cx="820738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tângulo de cantos arredondados 3"/>
          <p:cNvSpPr/>
          <p:nvPr userDrawn="1"/>
        </p:nvSpPr>
        <p:spPr>
          <a:xfrm>
            <a:off x="1143000" y="285750"/>
            <a:ext cx="7786688" cy="6357938"/>
          </a:xfrm>
          <a:prstGeom prst="round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>
              <a:solidFill>
                <a:srgbClr val="FFFFFF"/>
              </a:solidFill>
            </a:endParaRPr>
          </a:p>
        </p:txBody>
      </p:sp>
      <p:sp>
        <p:nvSpPr>
          <p:cNvPr id="5" name="Retângulo 4"/>
          <p:cNvSpPr/>
          <p:nvPr userDrawn="1"/>
        </p:nvSpPr>
        <p:spPr>
          <a:xfrm>
            <a:off x="1012825" y="0"/>
            <a:ext cx="11303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6" name="Conector reto 5"/>
          <p:cNvCxnSpPr/>
          <p:nvPr userDrawn="1"/>
        </p:nvCxnSpPr>
        <p:spPr>
          <a:xfrm rot="10800000">
            <a:off x="1038225" y="6642100"/>
            <a:ext cx="1143000" cy="1588"/>
          </a:xfrm>
          <a:prstGeom prst="line">
            <a:avLst/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ângulo 6"/>
          <p:cNvSpPr/>
          <p:nvPr userDrawn="1"/>
        </p:nvSpPr>
        <p:spPr>
          <a:xfrm>
            <a:off x="2411413" y="0"/>
            <a:ext cx="5616575" cy="404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u="sng" dirty="0">
              <a:solidFill>
                <a:srgbClr val="FFFFFF"/>
              </a:solidFill>
            </a:endParaRPr>
          </a:p>
        </p:txBody>
      </p:sp>
      <p:sp>
        <p:nvSpPr>
          <p:cNvPr id="8" name="Retângulo 7"/>
          <p:cNvSpPr/>
          <p:nvPr userDrawn="1"/>
        </p:nvSpPr>
        <p:spPr bwMode="invGray">
          <a:xfrm rot="10800000">
            <a:off x="1000125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Elipse 8"/>
          <p:cNvSpPr/>
          <p:nvPr/>
        </p:nvSpPr>
        <p:spPr>
          <a:xfrm>
            <a:off x="617538" y="2714625"/>
            <a:ext cx="211137" cy="209550"/>
          </a:xfrm>
          <a:prstGeom prst="ellipse">
            <a:avLst/>
          </a:prstGeom>
          <a:solidFill>
            <a:srgbClr val="568131"/>
          </a:soli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10" name="Picture 16" descr="D:\Documentos CECAV\CECAV 2009\Cecav BsB\IN Decreto\FINAL\Apresentação\Apoio\logomarca3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71438"/>
            <a:ext cx="1106488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Conector reto 10"/>
          <p:cNvCxnSpPr/>
          <p:nvPr userDrawn="1"/>
        </p:nvCxnSpPr>
        <p:spPr>
          <a:xfrm rot="10800000">
            <a:off x="1006475" y="284163"/>
            <a:ext cx="1143000" cy="1587"/>
          </a:xfrm>
          <a:prstGeom prst="line">
            <a:avLst/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tângulo 11"/>
          <p:cNvSpPr>
            <a:spLocks noChangeArrowheads="1"/>
          </p:cNvSpPr>
          <p:nvPr userDrawn="1"/>
        </p:nvSpPr>
        <p:spPr bwMode="auto">
          <a:xfrm>
            <a:off x="2476500" y="128588"/>
            <a:ext cx="5635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1600" b="1" smtClean="0">
                <a:solidFill>
                  <a:srgbClr val="000000"/>
                </a:solidFill>
                <a:latin typeface="Gill Sans MT" panose="020B0502020104020203" pitchFamily="34" charset="0"/>
              </a:rPr>
              <a:t>Centro Nacional de Pesquisa e Conservação de Cavernas</a:t>
            </a:r>
            <a:endParaRPr lang="pt-BR" altLang="pt-BR" sz="1600" smtClean="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60616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333375"/>
            <a:ext cx="118903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0"/>
          <p:cNvSpPr>
            <a:spLocks noChangeArrowheads="1"/>
          </p:cNvSpPr>
          <p:nvPr userDrawn="1"/>
        </p:nvSpPr>
        <p:spPr bwMode="auto">
          <a:xfrm>
            <a:off x="2411413" y="260350"/>
            <a:ext cx="66151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CENTRO NACIONAL DE PESQUISA E CONSERVAÇÃO</a:t>
            </a:r>
          </a:p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DE CAVERNAS - CECAV/ICMBIO</a:t>
            </a:r>
          </a:p>
        </p:txBody>
      </p:sp>
    </p:spTree>
    <p:extLst>
      <p:ext uri="{BB962C8B-B14F-4D97-AF65-F5344CB8AC3E}">
        <p14:creationId xmlns:p14="http://schemas.microsoft.com/office/powerpoint/2010/main" val="3568639023"/>
      </p:ext>
    </p:extLst>
  </p:cSld>
  <p:clrMapOvr>
    <a:masterClrMapping/>
  </p:clrMapOvr>
  <p:transition spd="slow">
    <p:wipe dir="r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333375"/>
            <a:ext cx="118903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0"/>
          <p:cNvSpPr>
            <a:spLocks noChangeArrowheads="1"/>
          </p:cNvSpPr>
          <p:nvPr userDrawn="1"/>
        </p:nvSpPr>
        <p:spPr bwMode="auto">
          <a:xfrm>
            <a:off x="2411413" y="260350"/>
            <a:ext cx="66151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CENTRO NACIONAL DE PESQUISA E CONSERVAÇÃO</a:t>
            </a:r>
          </a:p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DE CAVERNAS - CECAV/ICMBIO</a:t>
            </a:r>
          </a:p>
        </p:txBody>
      </p:sp>
      <p:sp>
        <p:nvSpPr>
          <p:cNvPr id="5" name="Retângulo 3"/>
          <p:cNvSpPr>
            <a:spLocks noChangeArrowheads="1"/>
          </p:cNvSpPr>
          <p:nvPr userDrawn="1"/>
        </p:nvSpPr>
        <p:spPr bwMode="auto">
          <a:xfrm>
            <a:off x="468313" y="1268413"/>
            <a:ext cx="2519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ts val="2400"/>
              </a:lnSpc>
              <a:defRPr/>
            </a:pPr>
            <a:r>
              <a:rPr lang="pt-BR" altLang="pt-BR" smtClean="0">
                <a:solidFill>
                  <a:srgbClr val="000000"/>
                </a:solidFill>
                <a:latin typeface="Calibri" panose="020F0502020204030204" pitchFamily="34" charset="0"/>
              </a:rPr>
              <a:t>Legislação espeleológica</a:t>
            </a:r>
          </a:p>
        </p:txBody>
      </p:sp>
    </p:spTree>
    <p:extLst>
      <p:ext uri="{BB962C8B-B14F-4D97-AF65-F5344CB8AC3E}">
        <p14:creationId xmlns:p14="http://schemas.microsoft.com/office/powerpoint/2010/main" val="3479081401"/>
      </p:ext>
    </p:extLst>
  </p:cSld>
  <p:clrMapOvr>
    <a:masterClrMapping/>
  </p:clrMapOvr>
  <p:transition spd="slow">
    <p:wipe dir="r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333375"/>
            <a:ext cx="118903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0"/>
          <p:cNvSpPr>
            <a:spLocks noChangeArrowheads="1"/>
          </p:cNvSpPr>
          <p:nvPr userDrawn="1"/>
        </p:nvSpPr>
        <p:spPr bwMode="auto">
          <a:xfrm>
            <a:off x="2411413" y="260350"/>
            <a:ext cx="66151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CENTRO NACIONAL DE PESQUISA E CONSERVAÇÃO</a:t>
            </a:r>
          </a:p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DE CAVERNAS - CECAV/ICMBIO</a:t>
            </a:r>
          </a:p>
        </p:txBody>
      </p:sp>
      <p:sp>
        <p:nvSpPr>
          <p:cNvPr id="5" name="Retângulo 3"/>
          <p:cNvSpPr>
            <a:spLocks noChangeArrowheads="1"/>
          </p:cNvSpPr>
          <p:nvPr userDrawn="1"/>
        </p:nvSpPr>
        <p:spPr bwMode="auto">
          <a:xfrm>
            <a:off x="468313" y="1268413"/>
            <a:ext cx="8207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ts val="2400"/>
              </a:lnSpc>
              <a:defRPr/>
            </a:pPr>
            <a:r>
              <a:rPr lang="pt-BR" altLang="pt-BR" smtClean="0">
                <a:solidFill>
                  <a:srgbClr val="000000"/>
                </a:solidFill>
                <a:latin typeface="Calibri" panose="020F0502020204030204" pitchFamily="34" charset="0"/>
              </a:rPr>
              <a:t>A participação do Instituto Chico Mendes no licenciamento Ambiental, no que tange o patrimônio espeleológico, somente ocorre em três momentos:</a:t>
            </a:r>
          </a:p>
        </p:txBody>
      </p:sp>
    </p:spTree>
    <p:extLst>
      <p:ext uri="{BB962C8B-B14F-4D97-AF65-F5344CB8AC3E}">
        <p14:creationId xmlns:p14="http://schemas.microsoft.com/office/powerpoint/2010/main" val="538062022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30"/>
          <p:cNvSpPr>
            <a:spLocks noChangeArrowheads="1"/>
          </p:cNvSpPr>
          <p:nvPr userDrawn="1"/>
        </p:nvSpPr>
        <p:spPr bwMode="auto">
          <a:xfrm>
            <a:off x="2672315" y="307604"/>
            <a:ext cx="6220165" cy="6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ts val="2200"/>
              </a:lnSpc>
            </a:pPr>
            <a:r>
              <a:rPr lang="pt-BR" sz="2000" b="1" dirty="0" smtClean="0">
                <a:solidFill>
                  <a:schemeClr val="bg1"/>
                </a:solidFill>
              </a:rPr>
              <a:t>COMITÊ TÉCNICO</a:t>
            </a:r>
            <a:r>
              <a:rPr lang="pt-BR" sz="2000" b="1" baseline="0" dirty="0" smtClean="0">
                <a:solidFill>
                  <a:schemeClr val="bg1"/>
                </a:solidFill>
              </a:rPr>
              <a:t> CONSULTIVO – IN 2/2009/MMA</a:t>
            </a:r>
          </a:p>
          <a:p>
            <a:pPr marL="0" marR="0" indent="0" algn="ctr" defTabSz="914400" rtl="0" eaLnBrk="1" fontAlgn="base" latinLnBrk="0" hangingPunct="1">
              <a:lnSpc>
                <a:spcPts val="2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dirty="0" smtClean="0">
                <a:latin typeface="+mj-lt"/>
                <a:cs typeface="Times New Roman" pitchFamily="18" charset="0"/>
              </a:rPr>
              <a:t>Demandas relacionadas à aplicação da I.N. Nº 2/2009</a:t>
            </a:r>
            <a:endParaRPr lang="pt-BR" sz="1600" b="1" dirty="0">
              <a:solidFill>
                <a:srgbClr val="003300"/>
              </a:solidFill>
              <a:latin typeface="+mj-lt"/>
            </a:endParaRPr>
          </a:p>
        </p:txBody>
      </p:sp>
      <p:pic>
        <p:nvPicPr>
          <p:cNvPr id="5" name="Imagem 6" descr="AssinaturasGovernoICMBio2011_HORIZONTAL_COL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4" b="-10297"/>
          <a:stretch>
            <a:fillRect/>
          </a:stretch>
        </p:blipFill>
        <p:spPr bwMode="auto">
          <a:xfrm>
            <a:off x="1043608" y="262082"/>
            <a:ext cx="1152128" cy="74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Documentos CECAV\Cecav Sede\Jocy\Site CECAV\Final\Jocy\Selo Cecav\selo_CECAV(AP1)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40000">
            <a:off x="7656725" y="5696598"/>
            <a:ext cx="1377617" cy="97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504" y="184573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3" descr="RGB_Acabamentos_Bolinhas1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75"/>
            <a:ext cx="1425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727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333375"/>
            <a:ext cx="118903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0"/>
          <p:cNvSpPr>
            <a:spLocks noChangeArrowheads="1"/>
          </p:cNvSpPr>
          <p:nvPr userDrawn="1"/>
        </p:nvSpPr>
        <p:spPr bwMode="auto">
          <a:xfrm>
            <a:off x="2411413" y="260350"/>
            <a:ext cx="66151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CENTRO NACIONAL DE PESQUISA E CONSERVAÇÃO</a:t>
            </a:r>
          </a:p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DE CAVERNAS - CECAV/ICMBIO</a:t>
            </a:r>
          </a:p>
        </p:txBody>
      </p:sp>
      <p:sp>
        <p:nvSpPr>
          <p:cNvPr id="5" name="Rectangle 1"/>
          <p:cNvSpPr>
            <a:spLocks noChangeArrowheads="1"/>
          </p:cNvSpPr>
          <p:nvPr userDrawn="1"/>
        </p:nvSpPr>
        <p:spPr bwMode="auto">
          <a:xfrm>
            <a:off x="468313" y="1717675"/>
            <a:ext cx="7056437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ts val="2100"/>
              </a:lnSpc>
              <a:defRPr/>
            </a:pPr>
            <a:r>
              <a:rPr lang="pt-BR" altLang="pt-BR" sz="1400" smtClean="0">
                <a:solidFill>
                  <a:srgbClr val="000000"/>
                </a:solidFill>
                <a:latin typeface="Calibri" panose="020F0502020204030204" pitchFamily="34" charset="0"/>
              </a:rPr>
              <a:t>Art. 4</a:t>
            </a:r>
            <a:r>
              <a:rPr lang="pt-BR" altLang="pt-BR" sz="1400" u="sng" baseline="30000" smtClean="0">
                <a:solidFill>
                  <a:srgbClr val="000000"/>
                </a:solidFill>
                <a:latin typeface="Calibri" panose="020F0502020204030204" pitchFamily="34" charset="0"/>
              </a:rPr>
              <a:t>o</a:t>
            </a:r>
            <a:r>
              <a:rPr lang="pt-BR" altLang="pt-BR" sz="1400" smtClean="0">
                <a:solidFill>
                  <a:srgbClr val="000000"/>
                </a:solidFill>
                <a:latin typeface="Calibri" panose="020F0502020204030204" pitchFamily="34" charset="0"/>
              </a:rPr>
              <a:t> - Os Componentes do Programa Nacional da Conservação do Patrimônio.</a:t>
            </a:r>
          </a:p>
        </p:txBody>
      </p:sp>
      <p:sp>
        <p:nvSpPr>
          <p:cNvPr id="6" name="Retângulo 5"/>
          <p:cNvSpPr>
            <a:spLocks noChangeArrowheads="1"/>
          </p:cNvSpPr>
          <p:nvPr userDrawn="1"/>
        </p:nvSpPr>
        <p:spPr bwMode="auto">
          <a:xfrm>
            <a:off x="468313" y="1489075"/>
            <a:ext cx="81708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1400" i="1" smtClean="0">
                <a:solidFill>
                  <a:srgbClr val="000000"/>
                </a:solidFill>
                <a:latin typeface="Calibri" panose="020F0502020204030204" pitchFamily="34" charset="0"/>
              </a:rPr>
              <a:t>Programa Nacional de Conservação do Patrimônio Espeleológico (Portaria MMA  n° 358/2009)</a:t>
            </a:r>
          </a:p>
        </p:txBody>
      </p:sp>
      <p:sp>
        <p:nvSpPr>
          <p:cNvPr id="7" name="Retângulo 6"/>
          <p:cNvSpPr>
            <a:spLocks noChangeArrowheads="1"/>
          </p:cNvSpPr>
          <p:nvPr userDrawn="1"/>
        </p:nvSpPr>
        <p:spPr bwMode="auto">
          <a:xfrm>
            <a:off x="468313" y="1243013"/>
            <a:ext cx="27352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1400" smtClean="0">
                <a:solidFill>
                  <a:srgbClr val="000000"/>
                </a:solidFill>
                <a:latin typeface="Calibri" panose="020F0502020204030204" pitchFamily="34" charset="0"/>
              </a:rPr>
              <a:t>Projetos e atividades</a:t>
            </a:r>
          </a:p>
        </p:txBody>
      </p:sp>
    </p:spTree>
    <p:extLst>
      <p:ext uri="{BB962C8B-B14F-4D97-AF65-F5344CB8AC3E}">
        <p14:creationId xmlns:p14="http://schemas.microsoft.com/office/powerpoint/2010/main" val="752905244"/>
      </p:ext>
    </p:extLst>
  </p:cSld>
  <p:clrMapOvr>
    <a:masterClrMapping/>
  </p:clrMapOvr>
  <p:transition spd="slow">
    <p:wipe dir="r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333375"/>
            <a:ext cx="118903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0"/>
          <p:cNvSpPr>
            <a:spLocks noChangeArrowheads="1"/>
          </p:cNvSpPr>
          <p:nvPr userDrawn="1"/>
        </p:nvSpPr>
        <p:spPr bwMode="auto">
          <a:xfrm>
            <a:off x="2411413" y="260350"/>
            <a:ext cx="66151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CENTRO NACIONAL DE PESQUISA E CONSERVAÇÃO</a:t>
            </a:r>
          </a:p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DE CAVERNAS - CECAV/ICMBIO</a:t>
            </a:r>
          </a:p>
        </p:txBody>
      </p:sp>
      <p:sp>
        <p:nvSpPr>
          <p:cNvPr id="5" name="Rectangle 1"/>
          <p:cNvSpPr>
            <a:spLocks noChangeArrowheads="1"/>
          </p:cNvSpPr>
          <p:nvPr userDrawn="1"/>
        </p:nvSpPr>
        <p:spPr bwMode="auto">
          <a:xfrm>
            <a:off x="468313" y="1717675"/>
            <a:ext cx="7056437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ts val="2100"/>
              </a:lnSpc>
              <a:defRPr/>
            </a:pPr>
            <a:r>
              <a:rPr lang="pt-BR" altLang="pt-BR" sz="1400" smtClean="0">
                <a:solidFill>
                  <a:srgbClr val="000000"/>
                </a:solidFill>
                <a:latin typeface="Calibri" panose="020F0502020204030204" pitchFamily="34" charset="0"/>
              </a:rPr>
              <a:t>Art. 4</a:t>
            </a:r>
            <a:r>
              <a:rPr lang="pt-BR" altLang="pt-BR" sz="1400" u="sng" baseline="30000" smtClean="0">
                <a:solidFill>
                  <a:srgbClr val="000000"/>
                </a:solidFill>
                <a:latin typeface="Calibri" panose="020F0502020204030204" pitchFamily="34" charset="0"/>
              </a:rPr>
              <a:t>o</a:t>
            </a:r>
            <a:r>
              <a:rPr lang="pt-BR" altLang="pt-BR" sz="1400" smtClean="0">
                <a:solidFill>
                  <a:srgbClr val="000000"/>
                </a:solidFill>
                <a:latin typeface="Calibri" panose="020F0502020204030204" pitchFamily="34" charset="0"/>
              </a:rPr>
              <a:t> - Os Componentes do Programa Nacional da Conservação do Patrimônio.</a:t>
            </a:r>
          </a:p>
        </p:txBody>
      </p:sp>
      <p:sp>
        <p:nvSpPr>
          <p:cNvPr id="6" name="Retângulo 5"/>
          <p:cNvSpPr>
            <a:spLocks noChangeArrowheads="1"/>
          </p:cNvSpPr>
          <p:nvPr userDrawn="1"/>
        </p:nvSpPr>
        <p:spPr bwMode="auto">
          <a:xfrm>
            <a:off x="468313" y="1489075"/>
            <a:ext cx="81708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1400" i="1" smtClean="0">
                <a:solidFill>
                  <a:srgbClr val="000000"/>
                </a:solidFill>
                <a:latin typeface="Calibri" panose="020F0502020204030204" pitchFamily="34" charset="0"/>
              </a:rPr>
              <a:t>Programa Nacional de Conservação do Patrimônio Espeleológico (Portaria MMA  n° 358/2009)</a:t>
            </a:r>
          </a:p>
        </p:txBody>
      </p:sp>
      <p:sp>
        <p:nvSpPr>
          <p:cNvPr id="7" name="Retângulo 6"/>
          <p:cNvSpPr>
            <a:spLocks noChangeArrowheads="1"/>
          </p:cNvSpPr>
          <p:nvPr userDrawn="1"/>
        </p:nvSpPr>
        <p:spPr bwMode="auto">
          <a:xfrm>
            <a:off x="468313" y="1243013"/>
            <a:ext cx="27352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1400" smtClean="0">
                <a:solidFill>
                  <a:srgbClr val="000000"/>
                </a:solidFill>
                <a:latin typeface="Calibri" panose="020F0502020204030204" pitchFamily="34" charset="0"/>
              </a:rPr>
              <a:t>Projetos e atividades</a:t>
            </a:r>
          </a:p>
        </p:txBody>
      </p:sp>
      <p:sp>
        <p:nvSpPr>
          <p:cNvPr id="8" name="Retângulo 7"/>
          <p:cNvSpPr/>
          <p:nvPr userDrawn="1"/>
        </p:nvSpPr>
        <p:spPr>
          <a:xfrm>
            <a:off x="251520" y="2128393"/>
            <a:ext cx="8693759" cy="459376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 contourW="25400">
            <a:bevelT w="114300" prst="artDeco"/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455752"/>
      </p:ext>
    </p:extLst>
  </p:cSld>
  <p:clrMapOvr>
    <a:masterClrMapping/>
  </p:clrMapOvr>
  <p:transition spd="slow">
    <p:wipe dir="r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333375"/>
            <a:ext cx="118903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0"/>
          <p:cNvSpPr>
            <a:spLocks noChangeArrowheads="1"/>
          </p:cNvSpPr>
          <p:nvPr userDrawn="1"/>
        </p:nvSpPr>
        <p:spPr bwMode="auto">
          <a:xfrm>
            <a:off x="2411413" y="260350"/>
            <a:ext cx="66151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CENTRO NACIONAL DE PESQUISA E CONSERVAÇÃO</a:t>
            </a:r>
          </a:p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DE CAVERNAS - CECAV/ICMBIO</a:t>
            </a:r>
          </a:p>
        </p:txBody>
      </p:sp>
      <p:sp>
        <p:nvSpPr>
          <p:cNvPr id="5" name="Rectangle 1"/>
          <p:cNvSpPr>
            <a:spLocks noChangeArrowheads="1"/>
          </p:cNvSpPr>
          <p:nvPr userDrawn="1"/>
        </p:nvSpPr>
        <p:spPr bwMode="auto">
          <a:xfrm>
            <a:off x="468313" y="1717675"/>
            <a:ext cx="7056437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ts val="2100"/>
              </a:lnSpc>
              <a:defRPr/>
            </a:pPr>
            <a:r>
              <a:rPr lang="pt-BR" altLang="pt-BR" sz="1400" smtClean="0">
                <a:solidFill>
                  <a:srgbClr val="000000"/>
                </a:solidFill>
                <a:latin typeface="Calibri" panose="020F0502020204030204" pitchFamily="34" charset="0"/>
              </a:rPr>
              <a:t>Art. 4</a:t>
            </a:r>
            <a:r>
              <a:rPr lang="pt-BR" altLang="pt-BR" sz="1400" u="sng" baseline="30000" smtClean="0">
                <a:solidFill>
                  <a:srgbClr val="000000"/>
                </a:solidFill>
                <a:latin typeface="Calibri" panose="020F0502020204030204" pitchFamily="34" charset="0"/>
              </a:rPr>
              <a:t>o</a:t>
            </a:r>
            <a:r>
              <a:rPr lang="pt-BR" altLang="pt-BR" sz="1400" smtClean="0">
                <a:solidFill>
                  <a:srgbClr val="000000"/>
                </a:solidFill>
                <a:latin typeface="Calibri" panose="020F0502020204030204" pitchFamily="34" charset="0"/>
              </a:rPr>
              <a:t> - Os Componentes do Programa Nacional da Conservação do Patrimônio.</a:t>
            </a:r>
          </a:p>
        </p:txBody>
      </p:sp>
      <p:sp>
        <p:nvSpPr>
          <p:cNvPr id="6" name="Retângulo 5"/>
          <p:cNvSpPr>
            <a:spLocks noChangeArrowheads="1"/>
          </p:cNvSpPr>
          <p:nvPr userDrawn="1"/>
        </p:nvSpPr>
        <p:spPr bwMode="auto">
          <a:xfrm>
            <a:off x="468313" y="1489075"/>
            <a:ext cx="81708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1400" i="1" smtClean="0">
                <a:solidFill>
                  <a:srgbClr val="000000"/>
                </a:solidFill>
                <a:latin typeface="Calibri" panose="020F0502020204030204" pitchFamily="34" charset="0"/>
              </a:rPr>
              <a:t>Programa Nacional de Conservação do Patrimônio Espeleológico (Portaria MMA  n° 358/2009)</a:t>
            </a:r>
          </a:p>
        </p:txBody>
      </p:sp>
      <p:sp>
        <p:nvSpPr>
          <p:cNvPr id="7" name="Retângulo 6"/>
          <p:cNvSpPr>
            <a:spLocks noChangeArrowheads="1"/>
          </p:cNvSpPr>
          <p:nvPr userDrawn="1"/>
        </p:nvSpPr>
        <p:spPr bwMode="auto">
          <a:xfrm>
            <a:off x="468313" y="1243013"/>
            <a:ext cx="27352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1400" smtClean="0">
                <a:solidFill>
                  <a:srgbClr val="000000"/>
                </a:solidFill>
                <a:latin typeface="Calibri" panose="020F0502020204030204" pitchFamily="34" charset="0"/>
              </a:rPr>
              <a:t>Projetos e atividades</a:t>
            </a:r>
          </a:p>
        </p:txBody>
      </p:sp>
      <p:sp>
        <p:nvSpPr>
          <p:cNvPr id="8" name="Retângulo 7"/>
          <p:cNvSpPr/>
          <p:nvPr userDrawn="1"/>
        </p:nvSpPr>
        <p:spPr>
          <a:xfrm>
            <a:off x="250825" y="2128838"/>
            <a:ext cx="8694738" cy="45926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82394"/>
      </p:ext>
    </p:extLst>
  </p:cSld>
  <p:clrMapOvr>
    <a:masterClrMapping/>
  </p:clrMapOvr>
  <p:transition spd="slow">
    <p:wipe dir="r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333375"/>
            <a:ext cx="118903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0"/>
          <p:cNvSpPr>
            <a:spLocks noChangeArrowheads="1"/>
          </p:cNvSpPr>
          <p:nvPr userDrawn="1"/>
        </p:nvSpPr>
        <p:spPr bwMode="auto">
          <a:xfrm>
            <a:off x="2411413" y="260350"/>
            <a:ext cx="66151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CENTRO NACIONAL DE PESQUISA E CONSERVAÇÃO</a:t>
            </a:r>
          </a:p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DE CAVERNAS - CECAV/ICMBIO</a:t>
            </a:r>
          </a:p>
        </p:txBody>
      </p:sp>
      <p:sp>
        <p:nvSpPr>
          <p:cNvPr id="5" name="Retângulo 4"/>
          <p:cNvSpPr>
            <a:spLocks noChangeArrowheads="1"/>
          </p:cNvSpPr>
          <p:nvPr userDrawn="1"/>
        </p:nvSpPr>
        <p:spPr bwMode="auto">
          <a:xfrm>
            <a:off x="468313" y="1268413"/>
            <a:ext cx="2560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mtClean="0">
                <a:solidFill>
                  <a:srgbClr val="000000"/>
                </a:solidFill>
                <a:latin typeface="Calibri" panose="020F0502020204030204" pitchFamily="34" charset="0"/>
              </a:rPr>
              <a:t>Licenciamento Ambiental </a:t>
            </a:r>
          </a:p>
        </p:txBody>
      </p:sp>
    </p:spTree>
    <p:extLst>
      <p:ext uri="{BB962C8B-B14F-4D97-AF65-F5344CB8AC3E}">
        <p14:creationId xmlns:p14="http://schemas.microsoft.com/office/powerpoint/2010/main" val="4018725526"/>
      </p:ext>
    </p:extLst>
  </p:cSld>
  <p:clrMapOvr>
    <a:masterClrMapping/>
  </p:clrMapOvr>
  <p:transition spd="slow">
    <p:wipe dir="r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333375"/>
            <a:ext cx="118903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0"/>
          <p:cNvSpPr>
            <a:spLocks noChangeArrowheads="1"/>
          </p:cNvSpPr>
          <p:nvPr userDrawn="1"/>
        </p:nvSpPr>
        <p:spPr bwMode="auto">
          <a:xfrm>
            <a:off x="2411413" y="260350"/>
            <a:ext cx="66151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CENTRO NACIONAL DE PESQUISA E CONSERVAÇÃO</a:t>
            </a:r>
          </a:p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DE CAVERNAS - CECAV/ICMBIO</a:t>
            </a:r>
          </a:p>
        </p:txBody>
      </p:sp>
      <p:sp>
        <p:nvSpPr>
          <p:cNvPr id="5" name="Retângulo 3"/>
          <p:cNvSpPr>
            <a:spLocks noChangeArrowheads="1"/>
          </p:cNvSpPr>
          <p:nvPr userDrawn="1"/>
        </p:nvSpPr>
        <p:spPr bwMode="auto">
          <a:xfrm>
            <a:off x="468313" y="1268413"/>
            <a:ext cx="8207375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ts val="2000"/>
              </a:lnSpc>
              <a:defRPr/>
            </a:pPr>
            <a:r>
              <a:rPr lang="pt-BR" altLang="pt-BR" sz="1400" smtClean="0">
                <a:solidFill>
                  <a:srgbClr val="000000"/>
                </a:solidFill>
                <a:latin typeface="Calibri" panose="020F0502020204030204" pitchFamily="34" charset="0"/>
              </a:rPr>
              <a:t>A participação do Instituto Chico Mendes no licenciamento Ambiental, no que se refere ao patrimônio espeleológico, somente ocorre em </a:t>
            </a:r>
            <a:r>
              <a:rPr lang="pt-BR" altLang="pt-BR" sz="1400" b="1" smtClean="0">
                <a:solidFill>
                  <a:srgbClr val="000000"/>
                </a:solidFill>
                <a:latin typeface="Calibri" panose="020F0502020204030204" pitchFamily="34" charset="0"/>
              </a:rPr>
              <a:t>quatro</a:t>
            </a:r>
            <a:r>
              <a:rPr lang="pt-BR" altLang="pt-BR" sz="1400" smtClean="0">
                <a:solidFill>
                  <a:srgbClr val="000000"/>
                </a:solidFill>
                <a:latin typeface="Calibri" panose="020F0502020204030204" pitchFamily="34" charset="0"/>
              </a:rPr>
              <a:t> momentos:</a:t>
            </a:r>
          </a:p>
        </p:txBody>
      </p:sp>
    </p:spTree>
    <p:extLst>
      <p:ext uri="{BB962C8B-B14F-4D97-AF65-F5344CB8AC3E}">
        <p14:creationId xmlns:p14="http://schemas.microsoft.com/office/powerpoint/2010/main" val="59974479"/>
      </p:ext>
    </p:extLst>
  </p:cSld>
  <p:clrMapOvr>
    <a:masterClrMapping/>
  </p:clrMapOvr>
  <p:transition spd="slow">
    <p:wipe dir="r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333375"/>
            <a:ext cx="118903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0"/>
          <p:cNvSpPr>
            <a:spLocks noChangeArrowheads="1"/>
          </p:cNvSpPr>
          <p:nvPr userDrawn="1"/>
        </p:nvSpPr>
        <p:spPr bwMode="auto">
          <a:xfrm>
            <a:off x="2411413" y="260350"/>
            <a:ext cx="66151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CENTRO NACIONAL DE PESQUISA E CONSERVAÇÃO</a:t>
            </a:r>
          </a:p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DE CAVERNAS - CECAV/ICMBIO</a:t>
            </a:r>
          </a:p>
        </p:txBody>
      </p:sp>
      <p:sp>
        <p:nvSpPr>
          <p:cNvPr id="5" name="Retângulo 3"/>
          <p:cNvSpPr>
            <a:spLocks noChangeArrowheads="1"/>
          </p:cNvSpPr>
          <p:nvPr userDrawn="1"/>
        </p:nvSpPr>
        <p:spPr bwMode="auto">
          <a:xfrm>
            <a:off x="468313" y="1263650"/>
            <a:ext cx="6792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ts val="2400"/>
              </a:lnSpc>
              <a:defRPr/>
            </a:pPr>
            <a:r>
              <a:rPr lang="pt-BR" altLang="pt-BR" smtClean="0">
                <a:solidFill>
                  <a:srgbClr val="000000"/>
                </a:solidFill>
                <a:latin typeface="Calibri" panose="020F0502020204030204" pitchFamily="34" charset="0"/>
              </a:rPr>
              <a:t>Aplicação do Decreto 6640/2008 e IN 2/2009/MMA </a:t>
            </a:r>
          </a:p>
        </p:txBody>
      </p:sp>
    </p:spTree>
    <p:extLst>
      <p:ext uri="{BB962C8B-B14F-4D97-AF65-F5344CB8AC3E}">
        <p14:creationId xmlns:p14="http://schemas.microsoft.com/office/powerpoint/2010/main" val="3199797383"/>
      </p:ext>
    </p:extLst>
  </p:cSld>
  <p:clrMapOvr>
    <a:masterClrMapping/>
  </p:clrMapOvr>
  <p:transition spd="slow">
    <p:wipe dir="r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333375"/>
            <a:ext cx="118903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0"/>
          <p:cNvSpPr>
            <a:spLocks noChangeArrowheads="1"/>
          </p:cNvSpPr>
          <p:nvPr userDrawn="1"/>
        </p:nvSpPr>
        <p:spPr bwMode="auto">
          <a:xfrm>
            <a:off x="2411413" y="260350"/>
            <a:ext cx="66151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CENTRO NACIONAL DE PESQUISA E CONSERVAÇÃO</a:t>
            </a:r>
          </a:p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DE CAVERNAS - CECAV/ICMBIO</a:t>
            </a:r>
          </a:p>
        </p:txBody>
      </p:sp>
      <p:sp>
        <p:nvSpPr>
          <p:cNvPr id="5" name="Retângulo 3"/>
          <p:cNvSpPr>
            <a:spLocks noChangeArrowheads="1"/>
          </p:cNvSpPr>
          <p:nvPr userDrawn="1"/>
        </p:nvSpPr>
        <p:spPr bwMode="auto">
          <a:xfrm>
            <a:off x="468313" y="1263650"/>
            <a:ext cx="6792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ts val="2400"/>
              </a:lnSpc>
              <a:defRPr/>
            </a:pPr>
            <a:r>
              <a:rPr lang="pt-BR" altLang="pt-BR" smtClean="0">
                <a:solidFill>
                  <a:srgbClr val="000000"/>
                </a:solidFill>
                <a:latin typeface="Calibri" panose="020F0502020204030204" pitchFamily="34" charset="0"/>
              </a:rPr>
              <a:t>Aplicação do Decreto 6640/2008 e IN 2/2009/MMA </a:t>
            </a:r>
          </a:p>
        </p:txBody>
      </p:sp>
      <p:sp>
        <p:nvSpPr>
          <p:cNvPr id="6" name="Retângulo 3"/>
          <p:cNvSpPr>
            <a:spLocks noChangeArrowheads="1"/>
          </p:cNvSpPr>
          <p:nvPr userDrawn="1"/>
        </p:nvSpPr>
        <p:spPr bwMode="auto">
          <a:xfrm>
            <a:off x="468313" y="1628775"/>
            <a:ext cx="8280400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ts val="2200"/>
              </a:lnSpc>
              <a:defRPr/>
            </a:pPr>
            <a:r>
              <a:rPr lang="pt-BR" altLang="pt-BR" sz="140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Discordâncias na interpretação e implementação, lacunas do conhecimento e dificuldades processuais que afetam e comprometem a aplicação das regras técnicas de análise.</a:t>
            </a:r>
          </a:p>
        </p:txBody>
      </p:sp>
    </p:spTree>
    <p:extLst>
      <p:ext uri="{BB962C8B-B14F-4D97-AF65-F5344CB8AC3E}">
        <p14:creationId xmlns:p14="http://schemas.microsoft.com/office/powerpoint/2010/main" val="1938504"/>
      </p:ext>
    </p:extLst>
  </p:cSld>
  <p:clrMapOvr>
    <a:masterClrMapping/>
  </p:clrMapOvr>
  <p:transition spd="slow">
    <p:wipe dir="r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333375"/>
            <a:ext cx="118903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0"/>
          <p:cNvSpPr>
            <a:spLocks noChangeArrowheads="1"/>
          </p:cNvSpPr>
          <p:nvPr userDrawn="1"/>
        </p:nvSpPr>
        <p:spPr bwMode="auto">
          <a:xfrm>
            <a:off x="2411413" y="260350"/>
            <a:ext cx="66151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CENTRO NACIONAL DE PESQUISA E CONSERVAÇÃO</a:t>
            </a:r>
          </a:p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DE CAVERNAS - CECAV/ICMBIO</a:t>
            </a:r>
          </a:p>
        </p:txBody>
      </p:sp>
      <p:sp>
        <p:nvSpPr>
          <p:cNvPr id="5" name="Retângulo 3"/>
          <p:cNvSpPr>
            <a:spLocks noChangeArrowheads="1"/>
          </p:cNvSpPr>
          <p:nvPr userDrawn="1"/>
        </p:nvSpPr>
        <p:spPr bwMode="auto">
          <a:xfrm>
            <a:off x="468313" y="1263650"/>
            <a:ext cx="6792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ts val="2400"/>
              </a:lnSpc>
              <a:defRPr/>
            </a:pPr>
            <a:r>
              <a:rPr lang="pt-BR" altLang="pt-BR" smtClean="0">
                <a:solidFill>
                  <a:srgbClr val="000000"/>
                </a:solidFill>
                <a:latin typeface="Calibri" panose="020F0502020204030204" pitchFamily="34" charset="0"/>
              </a:rPr>
              <a:t>Aplicação do Decreto 6640/2008 e IN 2/2009/MMA </a:t>
            </a:r>
          </a:p>
        </p:txBody>
      </p:sp>
      <p:sp>
        <p:nvSpPr>
          <p:cNvPr id="6" name="Retângulo 3"/>
          <p:cNvSpPr>
            <a:spLocks noChangeArrowheads="1"/>
          </p:cNvSpPr>
          <p:nvPr userDrawn="1"/>
        </p:nvSpPr>
        <p:spPr bwMode="auto">
          <a:xfrm>
            <a:off x="611188" y="1628775"/>
            <a:ext cx="8281987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ts val="2200"/>
              </a:lnSpc>
              <a:defRPr/>
            </a:pPr>
            <a:r>
              <a:rPr lang="pt-BR" altLang="pt-BR" b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Discordâncias na interpretação / implementação.</a:t>
            </a:r>
          </a:p>
          <a:p>
            <a:pPr algn="just">
              <a:lnSpc>
                <a:spcPts val="2200"/>
              </a:lnSpc>
              <a:defRPr/>
            </a:pPr>
            <a:r>
              <a:rPr lang="pt-BR" altLang="pt-BR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Casos de discordâncias na interpretação e implementação da legislação, que afetam e comprometem a aplicação das regras técnicas de análise</a:t>
            </a:r>
          </a:p>
        </p:txBody>
      </p:sp>
      <p:sp>
        <p:nvSpPr>
          <p:cNvPr id="7" name="Retângulo 3"/>
          <p:cNvSpPr>
            <a:spLocks noChangeArrowheads="1"/>
          </p:cNvSpPr>
          <p:nvPr userDrawn="1"/>
        </p:nvSpPr>
        <p:spPr bwMode="auto">
          <a:xfrm>
            <a:off x="1008063" y="2649538"/>
            <a:ext cx="78851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7800" indent="-177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1" algn="just">
              <a:lnSpc>
                <a:spcPts val="24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pt-BR" altLang="pt-BR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Estudo espeleológico: A metodologia de classificação não é clara e objetiva o suficiente para ser facilmente aplicável.</a:t>
            </a:r>
          </a:p>
        </p:txBody>
      </p:sp>
    </p:spTree>
    <p:extLst>
      <p:ext uri="{BB962C8B-B14F-4D97-AF65-F5344CB8AC3E}">
        <p14:creationId xmlns:p14="http://schemas.microsoft.com/office/powerpoint/2010/main" val="908243135"/>
      </p:ext>
    </p:extLst>
  </p:cSld>
  <p:clrMapOvr>
    <a:masterClrMapping/>
  </p:clrMapOvr>
  <p:transition spd="slow">
    <p:wipe dir="r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333375"/>
            <a:ext cx="118903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0"/>
          <p:cNvSpPr>
            <a:spLocks noChangeArrowheads="1"/>
          </p:cNvSpPr>
          <p:nvPr userDrawn="1"/>
        </p:nvSpPr>
        <p:spPr bwMode="auto">
          <a:xfrm>
            <a:off x="2411413" y="260350"/>
            <a:ext cx="66151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CENTRO NACIONAL DE PESQUISA E CONSERVAÇÃO</a:t>
            </a:r>
          </a:p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DE CAVERNAS - CECAV/ICMBIO</a:t>
            </a:r>
          </a:p>
        </p:txBody>
      </p:sp>
      <p:sp>
        <p:nvSpPr>
          <p:cNvPr id="5" name="Retângulo 3"/>
          <p:cNvSpPr>
            <a:spLocks noChangeArrowheads="1"/>
          </p:cNvSpPr>
          <p:nvPr userDrawn="1"/>
        </p:nvSpPr>
        <p:spPr bwMode="auto">
          <a:xfrm>
            <a:off x="468313" y="1263650"/>
            <a:ext cx="6792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ts val="2400"/>
              </a:lnSpc>
              <a:defRPr/>
            </a:pPr>
            <a:r>
              <a:rPr lang="pt-BR" altLang="pt-BR" smtClean="0">
                <a:solidFill>
                  <a:srgbClr val="000000"/>
                </a:solidFill>
                <a:latin typeface="Calibri" panose="020F0502020204030204" pitchFamily="34" charset="0"/>
              </a:rPr>
              <a:t>Aplicação do Decreto 6640/2008 e IN 2/2009/MMA </a:t>
            </a:r>
          </a:p>
        </p:txBody>
      </p:sp>
    </p:spTree>
    <p:extLst>
      <p:ext uri="{BB962C8B-B14F-4D97-AF65-F5344CB8AC3E}">
        <p14:creationId xmlns:p14="http://schemas.microsoft.com/office/powerpoint/2010/main" val="1062692209"/>
      </p:ext>
    </p:extLst>
  </p:cSld>
  <p:clrMapOvr>
    <a:masterClrMapping/>
  </p:clrMapOvr>
  <p:transition spd="slow">
    <p:wipe dir="r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ocumentos CECAV\CECAV 2009\Cecav BsB\IN Decreto\FINAL\Apresentação\Apoio\logomarca2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1F1A17"/>
              </a:clrFrom>
              <a:clrTo>
                <a:srgbClr val="1F1A1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310" r="11163" b="3394"/>
          <a:stretch>
            <a:fillRect/>
          </a:stretch>
        </p:blipFill>
        <p:spPr bwMode="auto">
          <a:xfrm>
            <a:off x="107950" y="1841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6" descr="C:\Documentos CECAV\Projetos_Cecav\2012\2012\Oficina 3 - PAN\Banner\Grafica\ICMBIO-CORRETA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333375"/>
            <a:ext cx="118903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0"/>
          <p:cNvSpPr>
            <a:spLocks noChangeArrowheads="1"/>
          </p:cNvSpPr>
          <p:nvPr userDrawn="1"/>
        </p:nvSpPr>
        <p:spPr bwMode="auto">
          <a:xfrm>
            <a:off x="2411413" y="260350"/>
            <a:ext cx="66151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CENTRO NACIONAL DE PESQUISA E CONSERVAÇÃO</a:t>
            </a:r>
          </a:p>
          <a:p>
            <a:pPr algn="ctr">
              <a:defRPr/>
            </a:pPr>
            <a:r>
              <a:rPr lang="pt-BR" altLang="pt-BR" sz="1900" b="1" smtClean="0">
                <a:solidFill>
                  <a:srgbClr val="FFFFFF"/>
                </a:solidFill>
              </a:rPr>
              <a:t>DE CAVERNAS - CECAV/ICMBIO</a:t>
            </a:r>
          </a:p>
        </p:txBody>
      </p:sp>
      <p:sp>
        <p:nvSpPr>
          <p:cNvPr id="5" name="Retângulo 3"/>
          <p:cNvSpPr>
            <a:spLocks noChangeArrowheads="1"/>
          </p:cNvSpPr>
          <p:nvPr userDrawn="1"/>
        </p:nvSpPr>
        <p:spPr bwMode="auto">
          <a:xfrm>
            <a:off x="468313" y="1263650"/>
            <a:ext cx="6792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ts val="2400"/>
              </a:lnSpc>
              <a:defRPr/>
            </a:pPr>
            <a:r>
              <a:rPr lang="pt-BR" altLang="pt-BR" smtClean="0">
                <a:solidFill>
                  <a:srgbClr val="000000"/>
                </a:solidFill>
                <a:latin typeface="Calibri" panose="020F0502020204030204" pitchFamily="34" charset="0"/>
              </a:rPr>
              <a:t>Aplicação do Decreto 6640/2008 e IN 2/2009/MMA </a:t>
            </a:r>
          </a:p>
        </p:txBody>
      </p:sp>
      <p:sp>
        <p:nvSpPr>
          <p:cNvPr id="6" name="Retângulo 3"/>
          <p:cNvSpPr>
            <a:spLocks noChangeArrowheads="1"/>
          </p:cNvSpPr>
          <p:nvPr userDrawn="1"/>
        </p:nvSpPr>
        <p:spPr bwMode="auto">
          <a:xfrm>
            <a:off x="611188" y="1631950"/>
            <a:ext cx="82819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ts val="2400"/>
              </a:lnSpc>
              <a:defRPr/>
            </a:pPr>
            <a:r>
              <a:rPr lang="pt-BR" altLang="pt-BR" b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Quanto ao rito do Licenciamento ambiental.</a:t>
            </a:r>
          </a:p>
          <a:p>
            <a:pPr algn="just">
              <a:lnSpc>
                <a:spcPts val="2400"/>
              </a:lnSpc>
              <a:defRPr/>
            </a:pPr>
            <a:r>
              <a:rPr lang="pt-BR" altLang="pt-BR" smtClean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Casos relacionados a aplicação das regras existentes que dificultam a rito processual do licenciamento ambiental.</a:t>
            </a:r>
          </a:p>
        </p:txBody>
      </p:sp>
    </p:spTree>
    <p:extLst>
      <p:ext uri="{BB962C8B-B14F-4D97-AF65-F5344CB8AC3E}">
        <p14:creationId xmlns:p14="http://schemas.microsoft.com/office/powerpoint/2010/main" val="2176605280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26" Type="http://schemas.openxmlformats.org/officeDocument/2006/relationships/slideLayout" Target="../slideLayouts/slideLayout86.xml"/><Relationship Id="rId39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81.xml"/><Relationship Id="rId34" Type="http://schemas.openxmlformats.org/officeDocument/2006/relationships/slideLayout" Target="../slideLayouts/slideLayout94.xml"/><Relationship Id="rId42" Type="http://schemas.openxmlformats.org/officeDocument/2006/relationships/slideLayout" Target="../slideLayouts/slideLayout102.xml"/><Relationship Id="rId47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9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84.xml"/><Relationship Id="rId32" Type="http://schemas.openxmlformats.org/officeDocument/2006/relationships/slideLayout" Target="../slideLayouts/slideLayout92.xml"/><Relationship Id="rId37" Type="http://schemas.openxmlformats.org/officeDocument/2006/relationships/slideLayout" Target="../slideLayouts/slideLayout97.xml"/><Relationship Id="rId40" Type="http://schemas.openxmlformats.org/officeDocument/2006/relationships/slideLayout" Target="../slideLayouts/slideLayout100.xml"/><Relationship Id="rId45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23" Type="http://schemas.openxmlformats.org/officeDocument/2006/relationships/slideLayout" Target="../slideLayouts/slideLayout83.xml"/><Relationship Id="rId28" Type="http://schemas.openxmlformats.org/officeDocument/2006/relationships/slideLayout" Target="../slideLayouts/slideLayout88.xml"/><Relationship Id="rId36" Type="http://schemas.openxmlformats.org/officeDocument/2006/relationships/slideLayout" Target="../slideLayouts/slideLayout96.xml"/><Relationship Id="rId49" Type="http://schemas.openxmlformats.org/officeDocument/2006/relationships/theme" Target="../theme/theme3.xml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31" Type="http://schemas.openxmlformats.org/officeDocument/2006/relationships/slideLayout" Target="../slideLayouts/slideLayout91.xml"/><Relationship Id="rId44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82.xml"/><Relationship Id="rId27" Type="http://schemas.openxmlformats.org/officeDocument/2006/relationships/slideLayout" Target="../slideLayouts/slideLayout87.xml"/><Relationship Id="rId30" Type="http://schemas.openxmlformats.org/officeDocument/2006/relationships/slideLayout" Target="../slideLayouts/slideLayout90.xml"/><Relationship Id="rId35" Type="http://schemas.openxmlformats.org/officeDocument/2006/relationships/slideLayout" Target="../slideLayouts/slideLayout95.xml"/><Relationship Id="rId43" Type="http://schemas.openxmlformats.org/officeDocument/2006/relationships/slideLayout" Target="../slideLayouts/slideLayout103.xml"/><Relationship Id="rId48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5" Type="http://schemas.openxmlformats.org/officeDocument/2006/relationships/slideLayout" Target="../slideLayouts/slideLayout85.xml"/><Relationship Id="rId33" Type="http://schemas.openxmlformats.org/officeDocument/2006/relationships/slideLayout" Target="../slideLayouts/slideLayout93.xml"/><Relationship Id="rId38" Type="http://schemas.openxmlformats.org/officeDocument/2006/relationships/slideLayout" Target="../slideLayouts/slideLayout98.xml"/><Relationship Id="rId46" Type="http://schemas.openxmlformats.org/officeDocument/2006/relationships/slideLayout" Target="../slideLayouts/slideLayout106.xml"/><Relationship Id="rId20" Type="http://schemas.openxmlformats.org/officeDocument/2006/relationships/slideLayout" Target="../slideLayouts/slideLayout80.xml"/><Relationship Id="rId41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8"/>
          <p:cNvSpPr>
            <a:spLocks noChangeArrowheads="1"/>
          </p:cNvSpPr>
          <p:nvPr/>
        </p:nvSpPr>
        <p:spPr bwMode="auto">
          <a:xfrm>
            <a:off x="0" y="0"/>
            <a:ext cx="9144000" cy="115252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2F4412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702" r:id="rId2"/>
    <p:sldLayoutId id="2147483661" r:id="rId3"/>
    <p:sldLayoutId id="2147483698" r:id="rId4"/>
    <p:sldLayoutId id="2147483688" r:id="rId5"/>
    <p:sldLayoutId id="2147483696" r:id="rId6"/>
    <p:sldLayoutId id="2147483697" r:id="rId7"/>
    <p:sldLayoutId id="2147483662" r:id="rId8"/>
    <p:sldLayoutId id="2147483663" r:id="rId9"/>
    <p:sldLayoutId id="2147483689" r:id="rId10"/>
    <p:sldLayoutId id="2147483690" r:id="rId11"/>
    <p:sldLayoutId id="2147483692" r:id="rId12"/>
    <p:sldLayoutId id="2147483694" r:id="rId13"/>
    <p:sldLayoutId id="2147483695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85" r:id="rId24"/>
    <p:sldLayoutId id="2147483691" r:id="rId25"/>
    <p:sldLayoutId id="2147483693" r:id="rId26"/>
    <p:sldLayoutId id="2147483700" r:id="rId27"/>
    <p:sldLayoutId id="2147483720" r:id="rId28"/>
    <p:sldLayoutId id="2147483703" r:id="rId29"/>
    <p:sldLayoutId id="2147483714" r:id="rId30"/>
    <p:sldLayoutId id="2147483722" r:id="rId31"/>
    <p:sldLayoutId id="2147483721" r:id="rId32"/>
    <p:sldLayoutId id="2147483715" r:id="rId33"/>
    <p:sldLayoutId id="2147483708" r:id="rId34"/>
    <p:sldLayoutId id="2147483704" r:id="rId35"/>
    <p:sldLayoutId id="2147483723" r:id="rId36"/>
    <p:sldLayoutId id="2147483705" r:id="rId37"/>
    <p:sldLayoutId id="2147483707" r:id="rId38"/>
    <p:sldLayoutId id="2147483706" r:id="rId39"/>
    <p:sldLayoutId id="2147483709" r:id="rId40"/>
    <p:sldLayoutId id="2147483710" r:id="rId41"/>
    <p:sldLayoutId id="2147483711" r:id="rId42"/>
    <p:sldLayoutId id="2147483712" r:id="rId43"/>
    <p:sldLayoutId id="2147483713" r:id="rId44"/>
    <p:sldLayoutId id="2147483716" r:id="rId45"/>
    <p:sldLayoutId id="2147483717" r:id="rId46"/>
    <p:sldLayoutId id="2147483718" r:id="rId47"/>
    <p:sldLayoutId id="2147483719" r:id="rId48"/>
  </p:sldLayoutIdLst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5848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99" r:id="rId12"/>
  </p:sldLayoutIdLst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8"/>
          <p:cNvSpPr>
            <a:spLocks noChangeArrowheads="1"/>
          </p:cNvSpPr>
          <p:nvPr/>
        </p:nvSpPr>
        <p:spPr bwMode="auto">
          <a:xfrm>
            <a:off x="0" y="0"/>
            <a:ext cx="9144000" cy="115252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2F4412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pt-BR" altLang="pt-BR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928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46" r:id="rId22"/>
    <p:sldLayoutId id="2147483747" r:id="rId23"/>
    <p:sldLayoutId id="2147483748" r:id="rId24"/>
    <p:sldLayoutId id="2147483749" r:id="rId25"/>
    <p:sldLayoutId id="2147483750" r:id="rId26"/>
    <p:sldLayoutId id="2147483751" r:id="rId27"/>
    <p:sldLayoutId id="2147483752" r:id="rId28"/>
    <p:sldLayoutId id="2147483753" r:id="rId29"/>
    <p:sldLayoutId id="2147483754" r:id="rId30"/>
    <p:sldLayoutId id="2147483755" r:id="rId31"/>
    <p:sldLayoutId id="2147483756" r:id="rId32"/>
    <p:sldLayoutId id="2147483757" r:id="rId33"/>
    <p:sldLayoutId id="2147483758" r:id="rId34"/>
    <p:sldLayoutId id="2147483759" r:id="rId35"/>
    <p:sldLayoutId id="2147483760" r:id="rId36"/>
    <p:sldLayoutId id="2147483761" r:id="rId37"/>
    <p:sldLayoutId id="2147483762" r:id="rId38"/>
    <p:sldLayoutId id="2147483763" r:id="rId39"/>
    <p:sldLayoutId id="2147483764" r:id="rId40"/>
    <p:sldLayoutId id="2147483765" r:id="rId41"/>
    <p:sldLayoutId id="2147483766" r:id="rId42"/>
    <p:sldLayoutId id="2147483767" r:id="rId43"/>
    <p:sldLayoutId id="2147483768" r:id="rId44"/>
    <p:sldLayoutId id="2147483769" r:id="rId45"/>
    <p:sldLayoutId id="2147483770" r:id="rId46"/>
    <p:sldLayoutId id="2147483771" r:id="rId47"/>
    <p:sldLayoutId id="2147483772" r:id="rId48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microsoft.com/office/2007/relationships/media" Target="../media/media1.wmv"/><Relationship Id="rId7" Type="http://schemas.openxmlformats.org/officeDocument/2006/relationships/oleObject" Target="../embeddings/oleObject5.bin"/><Relationship Id="rId2" Type="http://schemas.openxmlformats.org/officeDocument/2006/relationships/video" Target="NULL" TargetMode="Externa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17.emf"/><Relationship Id="rId4" Type="http://schemas.openxmlformats.org/officeDocument/2006/relationships/slideLayout" Target="../slideLayouts/slideLayout49.xml"/><Relationship Id="rId9" Type="http://schemas.openxmlformats.org/officeDocument/2006/relationships/oleObject" Target="../embeddings/oleObject6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30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9.emf"/><Relationship Id="rId5" Type="http://schemas.openxmlformats.org/officeDocument/2006/relationships/oleObject" Target="../embeddings/oleObject8.bin"/><Relationship Id="rId10" Type="http://schemas.openxmlformats.org/officeDocument/2006/relationships/image" Target="../media/image31.emf"/><Relationship Id="rId4" Type="http://schemas.openxmlformats.org/officeDocument/2006/relationships/image" Target="../media/image28.emf"/><Relationship Id="rId9" Type="http://schemas.openxmlformats.org/officeDocument/2006/relationships/oleObject" Target="../embeddings/oleObject10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0.xml"/><Relationship Id="rId4" Type="http://schemas.openxmlformats.org/officeDocument/2006/relationships/chart" Target="../charts/char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33.jpeg"/><Relationship Id="rId4" Type="http://schemas.openxmlformats.org/officeDocument/2006/relationships/chart" Target="../charts/char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55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36.emf"/><Relationship Id="rId4" Type="http://schemas.openxmlformats.org/officeDocument/2006/relationships/image" Target="../media/image37.jpeg"/><Relationship Id="rId9" Type="http://schemas.openxmlformats.org/officeDocument/2006/relationships/oleObject" Target="../embeddings/oleObject1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anie 2C_from_swf_to_wmv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4370.9792"/>
                </p14:media>
              </p:ext>
            </p:extLst>
          </p:nvPr>
        </p:nvPicPr>
        <p:blipFill rotWithShape="1">
          <a:blip r:embed="rId6"/>
          <a:srcRect l="1150" t="1572" r="2265" b="5279"/>
          <a:stretch>
            <a:fillRect/>
          </a:stretch>
        </p:blipFill>
        <p:spPr>
          <a:xfrm>
            <a:off x="35904" y="83622"/>
            <a:ext cx="9072192" cy="6690756"/>
          </a:xfrm>
          <a:prstGeom prst="rect">
            <a:avLst/>
          </a:prstGeom>
        </p:spPr>
      </p:pic>
      <p:sp>
        <p:nvSpPr>
          <p:cNvPr id="34" name="CaixaDeTexto 33"/>
          <p:cNvSpPr txBox="1"/>
          <p:nvPr/>
        </p:nvSpPr>
        <p:spPr>
          <a:xfrm>
            <a:off x="5844759" y="6137640"/>
            <a:ext cx="12538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Ministério do</a:t>
            </a:r>
          </a:p>
          <a:p>
            <a:pPr algn="ctr"/>
            <a:r>
              <a:rPr lang="pt-BR" sz="10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Meio Ambiente</a:t>
            </a:r>
            <a:endParaRPr lang="pt-BR" sz="10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5021422"/>
              </p:ext>
            </p:extLst>
          </p:nvPr>
        </p:nvGraphicFramePr>
        <p:xfrm>
          <a:off x="5239120" y="5985352"/>
          <a:ext cx="524572" cy="61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2" name="CorelDRAW" r:id="rId7" imgW="1779450" imgH="2073630" progId="CorelDRAW.Graphic.14">
                  <p:embed/>
                </p:oleObj>
              </mc:Choice>
              <mc:Fallback>
                <p:oleObj name="CorelDRAW" r:id="rId7" imgW="1779450" imgH="2073630" progId="CorelDRAW.Graphic.1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9120" y="5985352"/>
                        <a:ext cx="524572" cy="61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o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0188513"/>
              </p:ext>
            </p:extLst>
          </p:nvPr>
        </p:nvGraphicFramePr>
        <p:xfrm>
          <a:off x="7234609" y="6059252"/>
          <a:ext cx="1513855" cy="4766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3" name="CorelDRAW" r:id="rId9" imgW="5479573" imgH="1726130" progId="CorelDraw.Graphic.17">
                  <p:embed/>
                </p:oleObj>
              </mc:Choice>
              <mc:Fallback>
                <p:oleObj name="CorelDRAW" r:id="rId9" imgW="5479573" imgH="1726130" progId="CorelDraw.Graphic.1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34609" y="6059252"/>
                        <a:ext cx="1513855" cy="4766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899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522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022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522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40248" y="1700808"/>
            <a:ext cx="8352928" cy="2759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ts val="2300"/>
              </a:lnSpc>
              <a:spcAft>
                <a:spcPts val="600"/>
              </a:spcAft>
            </a:pPr>
            <a:r>
              <a:rPr lang="pt-BR" sz="1600" b="1" dirty="0" smtClean="0">
                <a:latin typeface="Calibri" panose="020F0502020204030204" pitchFamily="34" charset="0"/>
                <a:cs typeface="Arial" pitchFamily="34" charset="0"/>
              </a:rPr>
              <a:t>Art</a:t>
            </a:r>
            <a:r>
              <a:rPr lang="pt-BR" sz="1600" b="1" dirty="0">
                <a:latin typeface="Calibri" panose="020F0502020204030204" pitchFamily="34" charset="0"/>
                <a:cs typeface="Arial" pitchFamily="34" charset="0"/>
              </a:rPr>
              <a:t>. </a:t>
            </a:r>
            <a:r>
              <a:rPr lang="pt-BR" sz="1600" b="1" dirty="0" smtClean="0">
                <a:latin typeface="Calibri" panose="020F0502020204030204" pitchFamily="34" charset="0"/>
                <a:cs typeface="Arial" pitchFamily="34" charset="0"/>
              </a:rPr>
              <a:t>4º, </a:t>
            </a:r>
            <a:r>
              <a:rPr lang="pt-BR" sz="1600" b="1" dirty="0">
                <a:latin typeface="Calibri" panose="020F0502020204030204" pitchFamily="34" charset="0"/>
                <a:cs typeface="Arial" pitchFamily="34" charset="0"/>
              </a:rPr>
              <a:t>§ 2º</a:t>
            </a:r>
            <a:r>
              <a:rPr lang="pt-BR" sz="1600" b="1" dirty="0" smtClean="0">
                <a:latin typeface="Calibri" panose="020F0502020204030204" pitchFamily="34" charset="0"/>
                <a:cs typeface="Arial" pitchFamily="34" charset="0"/>
              </a:rPr>
              <a:t>...</a:t>
            </a:r>
            <a:endParaRPr lang="pt-BR" sz="1600" dirty="0">
              <a:latin typeface="Calibri" panose="020F0502020204030204" pitchFamily="34" charset="0"/>
              <a:cs typeface="Arial" pitchFamily="34" charset="0"/>
            </a:endParaRPr>
          </a:p>
          <a:p>
            <a:pPr algn="just">
              <a:lnSpc>
                <a:spcPts val="2300"/>
              </a:lnSpc>
              <a:spcAft>
                <a:spcPts val="600"/>
              </a:spcAft>
            </a:pPr>
            <a:r>
              <a:rPr lang="pt-BR" sz="1600" dirty="0" smtClean="0">
                <a:latin typeface="Calibri" panose="020F0502020204030204" pitchFamily="34" charset="0"/>
                <a:cs typeface="Arial" pitchFamily="34" charset="0"/>
              </a:rPr>
              <a:t>De </a:t>
            </a:r>
            <a:r>
              <a:rPr lang="pt-BR" sz="1600" dirty="0">
                <a:latin typeface="Calibri" panose="020F0502020204030204" pitchFamily="34" charset="0"/>
                <a:cs typeface="Arial" pitchFamily="34" charset="0"/>
              </a:rPr>
              <a:t>forma complementar, as propostas poderão contemplar:</a:t>
            </a:r>
          </a:p>
          <a:p>
            <a:pPr marL="742950" lvl="1" indent="-285750" algn="just">
              <a:lnSpc>
                <a:spcPts val="23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pt-BR" sz="1600" dirty="0" smtClean="0">
                <a:latin typeface="Calibri" panose="020F0502020204030204" pitchFamily="34" charset="0"/>
                <a:cs typeface="Arial" pitchFamily="34" charset="0"/>
              </a:rPr>
              <a:t>Elaboração</a:t>
            </a:r>
            <a:r>
              <a:rPr lang="pt-BR" sz="1600" dirty="0">
                <a:latin typeface="Calibri" panose="020F0502020204030204" pitchFamily="34" charset="0"/>
                <a:cs typeface="Arial" pitchFamily="34" charset="0"/>
              </a:rPr>
              <a:t>, revisão ou implantação de plano de manejo em unidades de conservação que protejam o patrimônio espeleológico;</a:t>
            </a:r>
          </a:p>
          <a:p>
            <a:pPr marL="742950" lvl="1" indent="-285750" algn="just">
              <a:lnSpc>
                <a:spcPts val="23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pt-BR" sz="1600" dirty="0" smtClean="0">
                <a:latin typeface="Calibri" panose="020F0502020204030204" pitchFamily="34" charset="0"/>
                <a:cs typeface="Arial" pitchFamily="34" charset="0"/>
              </a:rPr>
              <a:t>Desenvolvimento </a:t>
            </a:r>
            <a:r>
              <a:rPr lang="pt-BR" sz="1600" dirty="0">
                <a:latin typeface="Calibri" panose="020F0502020204030204" pitchFamily="34" charset="0"/>
                <a:cs typeface="Arial" pitchFamily="34" charset="0"/>
              </a:rPr>
              <a:t>de pesquisas necessárias à conservação e uso sustentável do patrimônio espeleológico brasileiro e dos ecossistemas associados;</a:t>
            </a:r>
          </a:p>
          <a:p>
            <a:pPr marL="742950" lvl="1" indent="-285750" algn="just">
              <a:lnSpc>
                <a:spcPts val="23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pt-BR" sz="1600" dirty="0" smtClean="0">
                <a:latin typeface="Calibri" panose="020F0502020204030204" pitchFamily="34" charset="0"/>
                <a:cs typeface="Arial" pitchFamily="34" charset="0"/>
              </a:rPr>
              <a:t>Aquisição </a:t>
            </a:r>
            <a:r>
              <a:rPr lang="pt-BR" sz="1600" dirty="0">
                <a:latin typeface="Calibri" panose="020F0502020204030204" pitchFamily="34" charset="0"/>
                <a:cs typeface="Arial" pitchFamily="34" charset="0"/>
              </a:rPr>
              <a:t>de bens e serviços necessários à implantação, gestão, monitoramento e proteção do patrimônio espeleológico</a:t>
            </a:r>
            <a:r>
              <a:rPr lang="pt-BR" sz="1600" dirty="0" smtClean="0">
                <a:latin typeface="Calibri" panose="020F0502020204030204" pitchFamily="34" charset="0"/>
                <a:cs typeface="Arial" pitchFamily="34" charset="0"/>
              </a:rPr>
              <a:t>.</a:t>
            </a:r>
            <a:endParaRPr lang="pt-BR" sz="1600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40248" y="4597435"/>
            <a:ext cx="8352928" cy="144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ts val="2300"/>
              </a:lnSpc>
              <a:spcAft>
                <a:spcPts val="600"/>
              </a:spcAft>
            </a:pPr>
            <a:r>
              <a:rPr lang="pt-BR" sz="1600" b="1" dirty="0" smtClean="0">
                <a:latin typeface="Calibri" panose="020F0502020204030204" pitchFamily="34" charset="0"/>
                <a:cs typeface="Arial" pitchFamily="34" charset="0"/>
              </a:rPr>
              <a:t>Art</a:t>
            </a:r>
            <a:r>
              <a:rPr lang="pt-BR" sz="1600" b="1" dirty="0">
                <a:latin typeface="Calibri" panose="020F0502020204030204" pitchFamily="34" charset="0"/>
                <a:cs typeface="Arial" pitchFamily="34" charset="0"/>
              </a:rPr>
              <a:t>. </a:t>
            </a:r>
            <a:r>
              <a:rPr lang="pt-BR" sz="1600" b="1" dirty="0" smtClean="0">
                <a:latin typeface="Calibri" panose="020F0502020204030204" pitchFamily="34" charset="0"/>
                <a:cs typeface="Arial" pitchFamily="34" charset="0"/>
              </a:rPr>
              <a:t>4º, </a:t>
            </a:r>
            <a:r>
              <a:rPr lang="pt-BR" sz="1600" b="1" dirty="0">
                <a:latin typeface="Calibri" panose="020F0502020204030204" pitchFamily="34" charset="0"/>
                <a:cs typeface="Arial" pitchFamily="34" charset="0"/>
              </a:rPr>
              <a:t>§ </a:t>
            </a:r>
            <a:r>
              <a:rPr lang="pt-BR" sz="1600" b="1" dirty="0" smtClean="0">
                <a:latin typeface="Calibri" panose="020F0502020204030204" pitchFamily="34" charset="0"/>
                <a:cs typeface="Arial" pitchFamily="34" charset="0"/>
              </a:rPr>
              <a:t>4º...</a:t>
            </a:r>
            <a:endParaRPr lang="pt-BR" sz="1600" dirty="0">
              <a:latin typeface="Calibri" panose="020F0502020204030204" pitchFamily="34" charset="0"/>
              <a:cs typeface="Arial" pitchFamily="34" charset="0"/>
            </a:endParaRPr>
          </a:p>
          <a:p>
            <a:pPr algn="just"/>
            <a:r>
              <a:rPr lang="pt-BR" sz="1600" dirty="0" smtClean="0">
                <a:latin typeface="Calibri" panose="020F0502020204030204" pitchFamily="34" charset="0"/>
                <a:cs typeface="Arial" pitchFamily="34" charset="0"/>
              </a:rPr>
              <a:t>As </a:t>
            </a:r>
            <a:r>
              <a:rPr lang="pt-BR" sz="1600" dirty="0">
                <a:latin typeface="Calibri" panose="020F0502020204030204" pitchFamily="34" charset="0"/>
                <a:cs typeface="Arial" pitchFamily="34" charset="0"/>
              </a:rPr>
              <a:t>propostas de compensação espeleológica deverão estabelecer comparação entre as cavernas impactadas e aquelas a serem preservadas em caráter permanente, assim como apresentar o ganho ambiental da proposta para a proteção do patrimônio espeleológico e biodiversidade associada.</a:t>
            </a:r>
          </a:p>
        </p:txBody>
      </p:sp>
      <p:sp>
        <p:nvSpPr>
          <p:cNvPr id="5" name="Retângulo 4"/>
          <p:cNvSpPr/>
          <p:nvPr/>
        </p:nvSpPr>
        <p:spPr>
          <a:xfrm>
            <a:off x="1003845" y="1268760"/>
            <a:ext cx="62151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b="1" dirty="0" smtClean="0">
                <a:latin typeface="Calibri" panose="020F0502020204030204" pitchFamily="34" charset="0"/>
              </a:rPr>
              <a:t>INSTRUÇÃO NORMATIVA </a:t>
            </a:r>
            <a:r>
              <a:rPr lang="pt-BR" sz="1600" b="1" dirty="0" err="1" smtClean="0">
                <a:latin typeface="Calibri" panose="020F0502020204030204" pitchFamily="34" charset="0"/>
              </a:rPr>
              <a:t>ICMBio</a:t>
            </a:r>
            <a:r>
              <a:rPr lang="pt-BR" sz="1600" b="1" dirty="0" smtClean="0">
                <a:latin typeface="Calibri" panose="020F0502020204030204" pitchFamily="34" charset="0"/>
              </a:rPr>
              <a:t> N</a:t>
            </a:r>
            <a:r>
              <a:rPr lang="pt-BR" sz="1600" b="1" baseline="30000" dirty="0" smtClean="0">
                <a:latin typeface="Calibri" panose="020F0502020204030204" pitchFamily="34" charset="0"/>
              </a:rPr>
              <a:t>o</a:t>
            </a:r>
            <a:r>
              <a:rPr lang="pt-BR" sz="1600" b="1" dirty="0" smtClean="0">
                <a:latin typeface="Calibri" panose="020F0502020204030204" pitchFamily="34" charset="0"/>
              </a:rPr>
              <a:t> 30, de 19 de setembro de 2012</a:t>
            </a:r>
            <a:endParaRPr lang="pt-B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44334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40248" y="1698980"/>
            <a:ext cx="8352928" cy="379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1900"/>
              </a:lnSpc>
              <a:spcAft>
                <a:spcPts val="600"/>
              </a:spcAft>
            </a:pP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A 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execução de compensação espeleológica </a:t>
            </a: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obedece 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às seguintes etapas:</a:t>
            </a:r>
          </a:p>
          <a:p>
            <a:pPr indent="-285750">
              <a:lnSpc>
                <a:spcPts val="19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Abertura 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de processo </a:t>
            </a: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na Diretoria de Conservação e Monitoramento da Biodiversidade – DIBIO/</a:t>
            </a:r>
            <a:r>
              <a:rPr lang="pt-BR" sz="1500" dirty="0" err="1" smtClean="0">
                <a:latin typeface="Calibri" panose="020F0502020204030204" pitchFamily="34" charset="0"/>
                <a:cs typeface="Arial" pitchFamily="34" charset="0"/>
              </a:rPr>
              <a:t>ICMBio</a:t>
            </a: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 e 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encaminhamento ao CECAV;</a:t>
            </a:r>
          </a:p>
          <a:p>
            <a:pPr indent="-285750">
              <a:lnSpc>
                <a:spcPts val="19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Análise 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técnica e avaliação do CECAV quanto à proposta de compensação espeleológica apresentada pelo </a:t>
            </a: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empreendedor;</a:t>
            </a:r>
            <a:endParaRPr lang="pt-BR" sz="1500" dirty="0">
              <a:latin typeface="Calibri" panose="020F0502020204030204" pitchFamily="34" charset="0"/>
              <a:cs typeface="Arial" pitchFamily="34" charset="0"/>
            </a:endParaRPr>
          </a:p>
          <a:p>
            <a:pPr indent="-285750">
              <a:lnSpc>
                <a:spcPts val="19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Manifestação 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do Instituto Chico </a:t>
            </a: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Mendes;</a:t>
            </a:r>
          </a:p>
          <a:p>
            <a:pPr marL="457200" lvl="2" indent="-285750">
              <a:lnSpc>
                <a:spcPts val="19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Aceitar 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a proposta integralmente;</a:t>
            </a:r>
          </a:p>
          <a:p>
            <a:pPr marL="457200" lvl="2" indent="-285750">
              <a:lnSpc>
                <a:spcPts val="19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Aceitar 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a proposta parcialmente e apresentar complementações;</a:t>
            </a:r>
          </a:p>
          <a:p>
            <a:pPr marL="457200" lvl="2" indent="-285750">
              <a:lnSpc>
                <a:spcPts val="19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Rejeitar 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integralmente a proposta e apresentar contraproposta</a:t>
            </a:r>
          </a:p>
          <a:p>
            <a:pPr indent="-285750">
              <a:lnSpc>
                <a:spcPts val="19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Celebração 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de Termo de Compromisso Ambiental – TCA entre o Instituto Chico Mendes e o empreendedor, conforme art. 7º</a:t>
            </a: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;</a:t>
            </a:r>
          </a:p>
          <a:p>
            <a:pPr indent="-285750">
              <a:lnSpc>
                <a:spcPts val="19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Envio 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de cópia do TCA firmado ao órgão licenciador; e</a:t>
            </a:r>
          </a:p>
          <a:p>
            <a:pPr indent="-285750">
              <a:lnSpc>
                <a:spcPts val="19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Assinatura 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de Certidão de Cumprimento Integral de Compensação Ambiental</a:t>
            </a: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.</a:t>
            </a:r>
            <a:endParaRPr lang="pt-BR" sz="1500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003845" y="1268760"/>
            <a:ext cx="62151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b="1" dirty="0" smtClean="0">
                <a:latin typeface="Calibri" panose="020F0502020204030204" pitchFamily="34" charset="0"/>
              </a:rPr>
              <a:t>INSTRUÇÃO NORMATIVA </a:t>
            </a:r>
            <a:r>
              <a:rPr lang="pt-BR" sz="1400" b="1" dirty="0" err="1" smtClean="0">
                <a:latin typeface="Calibri" panose="020F0502020204030204" pitchFamily="34" charset="0"/>
              </a:rPr>
              <a:t>ICMBio</a:t>
            </a:r>
            <a:r>
              <a:rPr lang="pt-BR" sz="1400" b="1" dirty="0" smtClean="0">
                <a:latin typeface="Calibri" panose="020F0502020204030204" pitchFamily="34" charset="0"/>
              </a:rPr>
              <a:t> N</a:t>
            </a:r>
            <a:r>
              <a:rPr lang="pt-BR" sz="1400" b="1" baseline="30000" dirty="0" smtClean="0">
                <a:latin typeface="Calibri" panose="020F0502020204030204" pitchFamily="34" charset="0"/>
              </a:rPr>
              <a:t>o</a:t>
            </a:r>
            <a:r>
              <a:rPr lang="pt-BR" sz="1400" b="1" dirty="0" smtClean="0">
                <a:latin typeface="Calibri" panose="020F0502020204030204" pitchFamily="34" charset="0"/>
              </a:rPr>
              <a:t> 30, de 19 de setembro de 2012</a:t>
            </a:r>
            <a:endParaRPr lang="pt-BR" sz="1400" dirty="0">
              <a:latin typeface="Calibri" panose="020F0502020204030204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40248" y="5805264"/>
            <a:ext cx="8352928" cy="65659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1900"/>
              </a:lnSpc>
              <a:spcAft>
                <a:spcPts val="600"/>
              </a:spcAft>
            </a:pPr>
            <a:r>
              <a:rPr lang="pt-BR" sz="1400" dirty="0" smtClean="0">
                <a:latin typeface="Calibri" panose="020F0502020204030204" pitchFamily="34" charset="0"/>
                <a:cs typeface="Arial" pitchFamily="34" charset="0"/>
              </a:rPr>
              <a:t>As orientações sobre a compensação espeleológica encontram-se disponíveis em:</a:t>
            </a:r>
          </a:p>
          <a:p>
            <a:pPr>
              <a:lnSpc>
                <a:spcPts val="1900"/>
              </a:lnSpc>
              <a:spcAft>
                <a:spcPts val="600"/>
              </a:spcAft>
            </a:pPr>
            <a:r>
              <a:rPr lang="pt-BR" sz="1400" b="1" dirty="0">
                <a:latin typeface="Calibri" panose="020F0502020204030204" pitchFamily="34" charset="0"/>
                <a:cs typeface="Arial" pitchFamily="34" charset="0"/>
              </a:rPr>
              <a:t>http://</a:t>
            </a:r>
            <a:r>
              <a:rPr lang="pt-BR" sz="1400" b="1" dirty="0" smtClean="0">
                <a:latin typeface="Calibri" panose="020F0502020204030204" pitchFamily="34" charset="0"/>
                <a:cs typeface="Arial" pitchFamily="34" charset="0"/>
              </a:rPr>
              <a:t>www.icmbio.gov.br/cecav/orientacoes-e-procedimentos/compensacao-espeleologica.html</a:t>
            </a:r>
          </a:p>
        </p:txBody>
      </p:sp>
    </p:spTree>
    <p:extLst>
      <p:ext uri="{BB962C8B-B14F-4D97-AF65-F5344CB8AC3E}">
        <p14:creationId xmlns:p14="http://schemas.microsoft.com/office/powerpoint/2010/main" val="3980327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 10"/>
          <p:cNvGraphicFramePr/>
          <p:nvPr>
            <p:extLst/>
          </p:nvPr>
        </p:nvGraphicFramePr>
        <p:xfrm>
          <a:off x="107504" y="2060848"/>
          <a:ext cx="8928992" cy="37615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Retângulo 18"/>
          <p:cNvSpPr/>
          <p:nvPr/>
        </p:nvSpPr>
        <p:spPr>
          <a:xfrm>
            <a:off x="251520" y="2128393"/>
            <a:ext cx="8693759" cy="459376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3500000" scaled="1"/>
            <a:tileRect/>
          </a:gradFill>
          <a:ln w="19050">
            <a:noFill/>
          </a:ln>
          <a:effectLst/>
          <a:scene3d>
            <a:camera prst="orthographicFront"/>
            <a:lightRig rig="threePt" dir="t"/>
          </a:scene3d>
          <a:sp3d contourW="25400">
            <a:bevelT w="114300" prst="artDeco"/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881734" y="2404724"/>
            <a:ext cx="6810375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342900" indent="-342900">
              <a:lnSpc>
                <a:spcPts val="2100"/>
              </a:lnSpc>
              <a:spcAft>
                <a:spcPts val="600"/>
              </a:spcAft>
            </a:pPr>
            <a:r>
              <a:rPr lang="pt-BR" sz="1400" b="1" dirty="0" smtClean="0">
                <a:latin typeface="Calibri" pitchFamily="34" charset="0"/>
              </a:rPr>
              <a:t>Conhecimento </a:t>
            </a:r>
            <a:r>
              <a:rPr lang="pt-BR" sz="1400" b="1" dirty="0">
                <a:latin typeface="Calibri" pitchFamily="34" charset="0"/>
              </a:rPr>
              <a:t>do Patrimônio Espeleológico</a:t>
            </a:r>
            <a:r>
              <a:rPr lang="pt-BR" sz="1400" dirty="0">
                <a:latin typeface="Calibri" pitchFamily="34" charset="0"/>
              </a:rPr>
              <a:t>:</a:t>
            </a: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Inventário </a:t>
            </a:r>
            <a:r>
              <a:rPr lang="pt-BR" sz="1400" dirty="0">
                <a:latin typeface="Calibri" pitchFamily="34" charset="0"/>
              </a:rPr>
              <a:t>Anual do Patrimônio Espeleológico Nacional;</a:t>
            </a: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   1.810 cavidades com sua localização validada.</a:t>
            </a:r>
            <a:endParaRPr lang="pt-BR" sz="1400" dirty="0">
              <a:latin typeface="Calibri" pitchFamily="34" charset="0"/>
            </a:endParaRP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Diagnóstico </a:t>
            </a:r>
            <a:r>
              <a:rPr lang="pt-BR" sz="1400" dirty="0">
                <a:latin typeface="Calibri" pitchFamily="34" charset="0"/>
              </a:rPr>
              <a:t>das Unidades Espeleológicas do Brasil;</a:t>
            </a: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  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Diagnóstico 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Espeleológico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Brasileiro.</a:t>
            </a:r>
            <a:endParaRPr lang="pt-BR" sz="1400" dirty="0">
              <a:latin typeface="Calibri" pitchFamily="34" charset="0"/>
            </a:endParaRP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Programa </a:t>
            </a:r>
            <a:r>
              <a:rPr lang="pt-BR" sz="1400" dirty="0">
                <a:latin typeface="Calibri" pitchFamily="34" charset="0"/>
              </a:rPr>
              <a:t>de pesquisa aplicado à conservação e manejo de cavernas. </a:t>
            </a:r>
          </a:p>
        </p:txBody>
      </p:sp>
      <p:cxnSp>
        <p:nvCxnSpPr>
          <p:cNvPr id="4" name="Conector reto 3"/>
          <p:cNvCxnSpPr/>
          <p:nvPr/>
        </p:nvCxnSpPr>
        <p:spPr>
          <a:xfrm>
            <a:off x="661796" y="2739567"/>
            <a:ext cx="3526719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lipse 1"/>
          <p:cNvSpPr/>
          <p:nvPr/>
        </p:nvSpPr>
        <p:spPr>
          <a:xfrm>
            <a:off x="516107" y="2384551"/>
            <a:ext cx="360040" cy="360040"/>
          </a:xfrm>
          <a:prstGeom prst="ellipse">
            <a:avLst/>
          </a:prstGeom>
          <a:gradFill>
            <a:gsLst>
              <a:gs pos="0">
                <a:srgbClr val="FFC000"/>
              </a:gs>
              <a:gs pos="80000">
                <a:srgbClr val="FFCC66"/>
              </a:gs>
              <a:gs pos="100000">
                <a:srgbClr val="FFE2A7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chemeClr val="tx1"/>
                </a:solidFill>
                <a:latin typeface="Calibri" pitchFamily="34" charset="0"/>
              </a:rPr>
              <a:t>1</a:t>
            </a:r>
            <a:endParaRPr lang="pt-BR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57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1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1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11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11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50" fill="hold"/>
                                        <p:tgtEl>
                                          <p:spTgt spid="11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11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572025E-E8B8-4F94-94D0-DC22D7F762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350"/>
                                        <p:tgtEl>
                                          <p:spTgt spid="11">
                                            <p:graphicEl>
                                              <a:dgm id="{2572025E-E8B8-4F94-94D0-DC22D7F762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50"/>
                                        <p:tgtEl>
                                          <p:spTgt spid="11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11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11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4B0666F-2CF1-4C21-A251-46E6EBFF7C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350"/>
                                        <p:tgtEl>
                                          <p:spTgt spid="11">
                                            <p:graphicEl>
                                              <a:dgm id="{E4B0666F-2CF1-4C21-A251-46E6EBFF7C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50"/>
                                        <p:tgtEl>
                                          <p:spTgt spid="11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11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11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284ED54-4761-44DA-8086-D5FD397A1C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350"/>
                                        <p:tgtEl>
                                          <p:spTgt spid="11">
                                            <p:graphicEl>
                                              <a:dgm id="{5284ED54-4761-44DA-8086-D5FD397A1C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11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11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11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7B5BDBA-3C7A-41F1-8C33-F13937A84B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350"/>
                                        <p:tgtEl>
                                          <p:spTgt spid="11">
                                            <p:graphicEl>
                                              <a:dgm id="{87B5BDBA-3C7A-41F1-8C33-F13937A84B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68F94D2-D73D-420A-802B-DFDC9BE4ED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50"/>
                                        <p:tgtEl>
                                          <p:spTgt spid="11">
                                            <p:graphicEl>
                                              <a:dgm id="{B68F94D2-D73D-420A-802B-DFDC9BE4ED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50" fill="hold"/>
                                        <p:tgtEl>
                                          <p:spTgt spid="11">
                                            <p:graphicEl>
                                              <a:dgm id="{B68F94D2-D73D-420A-802B-DFDC9BE4ED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50" fill="hold"/>
                                        <p:tgtEl>
                                          <p:spTgt spid="11">
                                            <p:graphicEl>
                                              <a:dgm id="{B68F94D2-D73D-420A-802B-DFDC9BE4ED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B706799-997B-4F74-B652-58B58A51EA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350"/>
                                        <p:tgtEl>
                                          <p:spTgt spid="11">
                                            <p:graphicEl>
                                              <a:dgm id="{9B706799-997B-4F74-B652-58B58A51EA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1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1EEA275-7601-44B8-906D-177141E690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50"/>
                                        <p:tgtEl>
                                          <p:spTgt spid="11">
                                            <p:graphicEl>
                                              <a:dgm id="{81EEA275-7601-44B8-906D-177141E690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50" fill="hold"/>
                                        <p:tgtEl>
                                          <p:spTgt spid="11">
                                            <p:graphicEl>
                                              <a:dgm id="{81EEA275-7601-44B8-906D-177141E690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11">
                                            <p:graphicEl>
                                              <a:dgm id="{81EEA275-7601-44B8-906D-177141E690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B60B555-15D8-4049-8BD1-F4C6BD724D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50"/>
                                        <p:tgtEl>
                                          <p:spTgt spid="11">
                                            <p:graphicEl>
                                              <a:dgm id="{7B60B555-15D8-4049-8BD1-F4C6BD724D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350"/>
                                        <p:tgtEl>
                                          <p:spTgt spid="11">
                                            <p:graphicEl>
                                              <a:dgm id="{7B60B555-15D8-4049-8BD1-F4C6BD724D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50"/>
                                        <p:tgtEl>
                                          <p:spTgt spid="11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11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" decel="100000"/>
                                        <p:tgtEl>
                                          <p:spTgt spid="11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"/>
                            </p:stCondLst>
                            <p:childTnLst>
                              <p:par>
                                <p:cTn id="74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50"/>
                                        <p:tgtEl>
                                          <p:spTgt spid="11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11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" decel="100000"/>
                                        <p:tgtEl>
                                          <p:spTgt spid="11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11">
                                            <p:graphicEl>
                                              <a:dgm id="{2572025E-E8B8-4F94-94D0-DC22D7F762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/>
                                        <p:tgtEl>
                                          <p:spTgt spid="11">
                                            <p:graphicEl>
                                              <a:dgm id="{2572025E-E8B8-4F94-94D0-DC22D7F762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" decel="100000"/>
                                        <p:tgtEl>
                                          <p:spTgt spid="11">
                                            <p:graphicEl>
                                              <a:dgm id="{2572025E-E8B8-4F94-94D0-DC22D7F762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572025E-E8B8-4F94-94D0-DC22D7F762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572025E-E8B8-4F94-94D0-DC22D7F762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11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50"/>
                                        <p:tgtEl>
                                          <p:spTgt spid="11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" decel="100000"/>
                                        <p:tgtEl>
                                          <p:spTgt spid="11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50"/>
                                        <p:tgtEl>
                                          <p:spTgt spid="11">
                                            <p:graphicEl>
                                              <a:dgm id="{E4B0666F-2CF1-4C21-A251-46E6EBFF7C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50"/>
                                        <p:tgtEl>
                                          <p:spTgt spid="11">
                                            <p:graphicEl>
                                              <a:dgm id="{E4B0666F-2CF1-4C21-A251-46E6EBFF7C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" decel="100000"/>
                                        <p:tgtEl>
                                          <p:spTgt spid="11">
                                            <p:graphicEl>
                                              <a:dgm id="{E4B0666F-2CF1-4C21-A251-46E6EBFF7C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4B0666F-2CF1-4C21-A251-46E6EBFF7C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4B0666F-2CF1-4C21-A251-46E6EBFF7C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"/>
                            </p:stCondLst>
                            <p:childTnLst>
                              <p:par>
                                <p:cTn id="100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11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/>
                                        <p:tgtEl>
                                          <p:spTgt spid="11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" decel="100000"/>
                                        <p:tgtEl>
                                          <p:spTgt spid="11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50"/>
                                        <p:tgtEl>
                                          <p:spTgt spid="11">
                                            <p:graphicEl>
                                              <a:dgm id="{5284ED54-4761-44DA-8086-D5FD397A1C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/>
                                        <p:tgtEl>
                                          <p:spTgt spid="11">
                                            <p:graphicEl>
                                              <a:dgm id="{5284ED54-4761-44DA-8086-D5FD397A1C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" decel="100000"/>
                                        <p:tgtEl>
                                          <p:spTgt spid="11">
                                            <p:graphicEl>
                                              <a:dgm id="{5284ED54-4761-44DA-8086-D5FD397A1C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284ED54-4761-44DA-8086-D5FD397A1C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284ED54-4761-44DA-8086-D5FD397A1C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50"/>
                                        <p:tgtEl>
                                          <p:spTgt spid="11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50"/>
                                        <p:tgtEl>
                                          <p:spTgt spid="11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" decel="100000"/>
                                        <p:tgtEl>
                                          <p:spTgt spid="11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11">
                                            <p:graphicEl>
                                              <a:dgm id="{87B5BDBA-3C7A-41F1-8C33-F13937A84B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250"/>
                                        <p:tgtEl>
                                          <p:spTgt spid="11">
                                            <p:graphicEl>
                                              <a:dgm id="{87B5BDBA-3C7A-41F1-8C33-F13937A84B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" decel="100000"/>
                                        <p:tgtEl>
                                          <p:spTgt spid="11">
                                            <p:graphicEl>
                                              <a:dgm id="{87B5BDBA-3C7A-41F1-8C33-F13937A84B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7B5BDBA-3C7A-41F1-8C33-F13937A84B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7B5BDBA-3C7A-41F1-8C33-F13937A84B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50"/>
                            </p:stCondLst>
                            <p:childTnLst>
                              <p:par>
                                <p:cTn id="126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50"/>
                                        <p:tgtEl>
                                          <p:spTgt spid="11">
                                            <p:graphicEl>
                                              <a:dgm id="{B68F94D2-D73D-420A-802B-DFDC9BE4ED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50"/>
                                        <p:tgtEl>
                                          <p:spTgt spid="11">
                                            <p:graphicEl>
                                              <a:dgm id="{B68F94D2-D73D-420A-802B-DFDC9BE4ED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" decel="100000"/>
                                        <p:tgtEl>
                                          <p:spTgt spid="11">
                                            <p:graphicEl>
                                              <a:dgm id="{B68F94D2-D73D-420A-802B-DFDC9BE4ED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68F94D2-D73D-420A-802B-DFDC9BE4ED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68F94D2-D73D-420A-802B-DFDC9BE4ED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11">
                                            <p:graphicEl>
                                              <a:dgm id="{9B706799-997B-4F74-B652-58B58A51EA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50"/>
                                        <p:tgtEl>
                                          <p:spTgt spid="11">
                                            <p:graphicEl>
                                              <a:dgm id="{9B706799-997B-4F74-B652-58B58A51EA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" decel="100000"/>
                                        <p:tgtEl>
                                          <p:spTgt spid="11">
                                            <p:graphicEl>
                                              <a:dgm id="{9B706799-997B-4F74-B652-58B58A51EA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B706799-997B-4F74-B652-58B58A51EA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B706799-997B-4F74-B652-58B58A51EA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11">
                                            <p:graphicEl>
                                              <a:dgm id="{81EEA275-7601-44B8-906D-177141E690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50"/>
                                        <p:tgtEl>
                                          <p:spTgt spid="11">
                                            <p:graphicEl>
                                              <a:dgm id="{81EEA275-7601-44B8-906D-177141E690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" decel="100000"/>
                                        <p:tgtEl>
                                          <p:spTgt spid="11">
                                            <p:graphicEl>
                                              <a:dgm id="{81EEA275-7601-44B8-906D-177141E690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1EEA275-7601-44B8-906D-177141E690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1EEA275-7601-44B8-906D-177141E690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50"/>
                                        <p:tgtEl>
                                          <p:spTgt spid="11">
                                            <p:graphicEl>
                                              <a:dgm id="{7B60B555-15D8-4049-8BD1-F4C6BD724D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250"/>
                                        <p:tgtEl>
                                          <p:spTgt spid="11">
                                            <p:graphicEl>
                                              <a:dgm id="{7B60B555-15D8-4049-8BD1-F4C6BD724D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" decel="100000"/>
                                        <p:tgtEl>
                                          <p:spTgt spid="11">
                                            <p:graphicEl>
                                              <a:dgm id="{7B60B555-15D8-4049-8BD1-F4C6BD724D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B60B555-15D8-4049-8BD1-F4C6BD724D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B60B555-15D8-4049-8BD1-F4C6BD724D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750"/>
                            </p:stCondLst>
                            <p:childTnLst>
                              <p:par>
                                <p:cTn id="1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50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2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750"/>
                            </p:stCondLst>
                            <p:childTnLst>
                              <p:par>
                                <p:cTn id="16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25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25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5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25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375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25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400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25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4250"/>
                            </p:stCondLst>
                            <p:childTnLst>
                              <p:par>
                                <p:cTn id="1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25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 uiExpand="1">
        <p:bldSub>
          <a:bldDgm bld="one"/>
        </p:bldSub>
      </p:bldGraphic>
      <p:bldGraphic spid="11" grpId="1" uiExpand="1">
        <p:bldSub>
          <a:bldDgm bld="one"/>
        </p:bldSub>
      </p:bldGraphic>
      <p:bldP spid="19" grpId="0" animBg="1"/>
      <p:bldP spid="22" grpId="0" uiExpand="1" build="p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20"/>
          <p:cNvSpPr/>
          <p:nvPr/>
        </p:nvSpPr>
        <p:spPr>
          <a:xfrm>
            <a:off x="18193" y="2276872"/>
            <a:ext cx="9108504" cy="446449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" name="Conector reto 3"/>
          <p:cNvCxnSpPr/>
          <p:nvPr/>
        </p:nvCxnSpPr>
        <p:spPr>
          <a:xfrm>
            <a:off x="0" y="2357438"/>
            <a:ext cx="9144000" cy="158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to 4"/>
          <p:cNvCxnSpPr/>
          <p:nvPr/>
        </p:nvCxnSpPr>
        <p:spPr>
          <a:xfrm>
            <a:off x="0" y="3500438"/>
            <a:ext cx="9144000" cy="158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to 5"/>
          <p:cNvCxnSpPr/>
          <p:nvPr/>
        </p:nvCxnSpPr>
        <p:spPr>
          <a:xfrm>
            <a:off x="0" y="4572000"/>
            <a:ext cx="9144000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to 6"/>
          <p:cNvCxnSpPr/>
          <p:nvPr/>
        </p:nvCxnSpPr>
        <p:spPr>
          <a:xfrm>
            <a:off x="0" y="5715000"/>
            <a:ext cx="9144000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/>
          <p:cNvCxnSpPr/>
          <p:nvPr/>
        </p:nvCxnSpPr>
        <p:spPr>
          <a:xfrm>
            <a:off x="1071564" y="2276872"/>
            <a:ext cx="0" cy="446449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to 8"/>
          <p:cNvCxnSpPr/>
          <p:nvPr/>
        </p:nvCxnSpPr>
        <p:spPr>
          <a:xfrm>
            <a:off x="2427289" y="2276872"/>
            <a:ext cx="0" cy="446449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/>
          <p:cNvCxnSpPr/>
          <p:nvPr/>
        </p:nvCxnSpPr>
        <p:spPr>
          <a:xfrm>
            <a:off x="3857625" y="2276872"/>
            <a:ext cx="0" cy="446449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/>
          <p:cNvCxnSpPr/>
          <p:nvPr/>
        </p:nvCxnSpPr>
        <p:spPr>
          <a:xfrm>
            <a:off x="5286375" y="2276872"/>
            <a:ext cx="0" cy="446449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to 11"/>
          <p:cNvCxnSpPr/>
          <p:nvPr/>
        </p:nvCxnSpPr>
        <p:spPr>
          <a:xfrm>
            <a:off x="6643690" y="2276872"/>
            <a:ext cx="0" cy="446449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/>
          <p:cNvCxnSpPr/>
          <p:nvPr/>
        </p:nvCxnSpPr>
        <p:spPr>
          <a:xfrm>
            <a:off x="8001000" y="2276872"/>
            <a:ext cx="0" cy="446449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to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2299967"/>
              </p:ext>
            </p:extLst>
          </p:nvPr>
        </p:nvGraphicFramePr>
        <p:xfrm>
          <a:off x="1258496" y="3212976"/>
          <a:ext cx="7175867" cy="191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0" name="CorelDRAW" r:id="rId3" imgW="9487628" imgH="2533336" progId="CorelDraw.Graphic.17">
                  <p:embed/>
                </p:oleObj>
              </mc:Choice>
              <mc:Fallback>
                <p:oleObj name="CorelDRAW" r:id="rId3" imgW="9487628" imgH="2533336" progId="CorelDraw.Graphic.1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8496" y="3212976"/>
                        <a:ext cx="7175867" cy="1917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to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490728"/>
              </p:ext>
            </p:extLst>
          </p:nvPr>
        </p:nvGraphicFramePr>
        <p:xfrm>
          <a:off x="1259632" y="3212976"/>
          <a:ext cx="7158590" cy="191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1" name="CorelDRAW" r:id="rId5" imgW="9467220" imgH="2533336" progId="CorelDraw.Graphic.17">
                  <p:embed/>
                </p:oleObj>
              </mc:Choice>
              <mc:Fallback>
                <p:oleObj name="CorelDRAW" r:id="rId5" imgW="9467220" imgH="2533336" progId="CorelDraw.Graphic.1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59632" y="3212976"/>
                        <a:ext cx="7158590" cy="1917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to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917113"/>
              </p:ext>
            </p:extLst>
          </p:nvPr>
        </p:nvGraphicFramePr>
        <p:xfrm>
          <a:off x="679131" y="2827769"/>
          <a:ext cx="849471" cy="29241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2" name="CorelDRAW" r:id="rId7" imgW="1173960" imgH="4033080" progId="CorelDraw.Graphic.17">
                  <p:embed/>
                </p:oleObj>
              </mc:Choice>
              <mc:Fallback>
                <p:oleObj name="CorelDRAW" r:id="rId7" imgW="1173960" imgH="4033080" progId="CorelDraw.Graphic.1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9131" y="2827769"/>
                        <a:ext cx="849471" cy="29241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to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8968862"/>
              </p:ext>
            </p:extLst>
          </p:nvPr>
        </p:nvGraphicFramePr>
        <p:xfrm>
          <a:off x="1642487" y="5272548"/>
          <a:ext cx="6775735" cy="720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3" name="CorelDRAW" r:id="rId9" imgW="9448249" imgH="996472" progId="CorelDraw.Graphic.17">
                  <p:embed/>
                </p:oleObj>
              </mc:Choice>
              <mc:Fallback>
                <p:oleObj name="CorelDRAW" r:id="rId9" imgW="9448249" imgH="996472" progId="CorelDraw.Graphic.1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42487" y="5272548"/>
                        <a:ext cx="6775735" cy="7207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936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ângulo 18"/>
          <p:cNvSpPr/>
          <p:nvPr/>
        </p:nvSpPr>
        <p:spPr>
          <a:xfrm>
            <a:off x="0" y="2276475"/>
            <a:ext cx="9144000" cy="4465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srgbClr val="FFFFFF"/>
              </a:solidFill>
            </a:endParaRP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7128919"/>
              </p:ext>
            </p:extLst>
          </p:nvPr>
        </p:nvGraphicFramePr>
        <p:xfrm>
          <a:off x="467544" y="2492896"/>
          <a:ext cx="8208912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747594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4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4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4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4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4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400"/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400"/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400"/>
                                        <p:tgtEl>
                                          <p:spTgt spid="5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400"/>
                                        <p:tgtEl>
                                          <p:spTgt spid="5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400"/>
                                        <p:tgtEl>
                                          <p:spTgt spid="5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400"/>
                                        <p:tgtEl>
                                          <p:spTgt spid="5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00"/>
                            </p:stCondLst>
                            <p:childTnLst>
                              <p:par>
                                <p:cTn id="4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400"/>
                                        <p:tgtEl>
                                          <p:spTgt spid="5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category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ângulo 18"/>
          <p:cNvSpPr/>
          <p:nvPr/>
        </p:nvSpPr>
        <p:spPr>
          <a:xfrm>
            <a:off x="0" y="2276872"/>
            <a:ext cx="9144000" cy="446449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7922550"/>
              </p:ext>
            </p:extLst>
          </p:nvPr>
        </p:nvGraphicFramePr>
        <p:xfrm>
          <a:off x="971600" y="2420888"/>
          <a:ext cx="7344816" cy="4168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4535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35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350"/>
                                        <p:tgtEl>
                                          <p:spTgt spid="4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350"/>
                                        <p:tgtEl>
                                          <p:spTgt spid="4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350"/>
                                        <p:tgtEl>
                                          <p:spTgt spid="4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Chart bld="categoryEl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ângulo 18"/>
          <p:cNvSpPr/>
          <p:nvPr/>
        </p:nvSpPr>
        <p:spPr>
          <a:xfrm>
            <a:off x="0" y="2276872"/>
            <a:ext cx="9144000" cy="446449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 smtClean="0"/>
          </a:p>
        </p:txBody>
      </p:sp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1220764"/>
              </p:ext>
            </p:extLst>
          </p:nvPr>
        </p:nvGraphicFramePr>
        <p:xfrm>
          <a:off x="180000" y="2348880"/>
          <a:ext cx="8856985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5638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35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35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" dur="35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35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35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350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1" dur="350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350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9" dur="350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50"/>
                            </p:stCondLst>
                            <p:childTnLst>
                              <p:par>
                                <p:cTn id="4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3" dur="350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7" dur="350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50"/>
                            </p:stCondLst>
                            <p:childTnLst>
                              <p:par>
                                <p:cTn id="4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1" dur="350"/>
                                        <p:tgtEl>
                                          <p:spTgt spid="7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00"/>
                            </p:stCondLst>
                            <p:childTnLst>
                              <p:par>
                                <p:cTn id="5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5" dur="350"/>
                                        <p:tgtEl>
                                          <p:spTgt spid="7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50"/>
                            </p:stCondLst>
                            <p:childTnLst>
                              <p:par>
                                <p:cTn id="5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9" dur="350"/>
                                        <p:tgtEl>
                                          <p:spTgt spid="7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350"/>
                                        <p:tgtEl>
                                          <p:spTgt spid="7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7" dur="350"/>
                                        <p:tgtEl>
                                          <p:spTgt spid="7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600"/>
                            </p:stCondLst>
                            <p:childTnLst>
                              <p:par>
                                <p:cTn id="6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1" dur="350"/>
                                        <p:tgtEl>
                                          <p:spTgt spid="7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950"/>
                            </p:stCondLst>
                            <p:childTnLst>
                              <p:par>
                                <p:cTn id="7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5" dur="350"/>
                                        <p:tgtEl>
                                          <p:spTgt spid="7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300"/>
                            </p:stCondLst>
                            <p:childTnLst>
                              <p:par>
                                <p:cTn id="7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9" dur="350"/>
                                        <p:tgtEl>
                                          <p:spTgt spid="7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50"/>
                            </p:stCondLst>
                            <p:childTnLst>
                              <p:par>
                                <p:cTn id="8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3" dur="350"/>
                                        <p:tgtEl>
                                          <p:spTgt spid="7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7" dur="350"/>
                                        <p:tgtEl>
                                          <p:spTgt spid="7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350"/>
                            </p:stCondLst>
                            <p:childTnLst>
                              <p:par>
                                <p:cTn id="8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1" dur="350"/>
                                        <p:tgtEl>
                                          <p:spTgt spid="7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00"/>
                            </p:stCondLst>
                            <p:childTnLst>
                              <p:par>
                                <p:cTn id="9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5" dur="350"/>
                                        <p:tgtEl>
                                          <p:spTgt spid="7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50"/>
                            </p:stCondLst>
                            <p:childTnLst>
                              <p:par>
                                <p:cTn id="9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9" dur="350"/>
                                        <p:tgtEl>
                                          <p:spTgt spid="7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400"/>
                            </p:stCondLst>
                            <p:childTnLst>
                              <p:par>
                                <p:cTn id="10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3" dur="350"/>
                                        <p:tgtEl>
                                          <p:spTgt spid="7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750"/>
                            </p:stCondLst>
                            <p:childTnLst>
                              <p:par>
                                <p:cTn id="10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7" dur="350"/>
                                        <p:tgtEl>
                                          <p:spTgt spid="7">
                                            <p:graphicEl>
                                              <a:chart seriesIdx="-4" categoryIdx="2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100"/>
                            </p:stCondLst>
                            <p:childTnLst>
                              <p:par>
                                <p:cTn id="10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1" dur="350"/>
                                        <p:tgtEl>
                                          <p:spTgt spid="7">
                                            <p:graphicEl>
                                              <a:chart seriesIdx="-4" categoryIdx="2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ângulo 18"/>
          <p:cNvSpPr/>
          <p:nvPr/>
        </p:nvSpPr>
        <p:spPr>
          <a:xfrm>
            <a:off x="0" y="2276872"/>
            <a:ext cx="9144000" cy="446449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3745144"/>
              </p:ext>
            </p:extLst>
          </p:nvPr>
        </p:nvGraphicFramePr>
        <p:xfrm>
          <a:off x="827584" y="2652750"/>
          <a:ext cx="7560840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659633"/>
              </p:ext>
            </p:extLst>
          </p:nvPr>
        </p:nvGraphicFramePr>
        <p:xfrm>
          <a:off x="1043608" y="2636912"/>
          <a:ext cx="7200800" cy="3848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5392086"/>
              </p:ext>
            </p:extLst>
          </p:nvPr>
        </p:nvGraphicFramePr>
        <p:xfrm>
          <a:off x="1583668" y="2697931"/>
          <a:ext cx="6048672" cy="3694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1942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5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35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35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19" dur="25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1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22" dur="25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"/>
                            </p:stCondLst>
                            <p:childTnLst>
                              <p:par>
                                <p:cTn id="25" presetID="21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26" dur="25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5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25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9" dur="25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43" dur="25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1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46" dur="25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1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49" dur="25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"/>
                            </p:stCondLst>
                            <p:childTnLst>
                              <p:par>
                                <p:cTn id="52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Chart bld="category"/>
        </p:bldSub>
      </p:bldGraphic>
      <p:bldGraphic spid="5" grpId="1" uiExpand="1">
        <p:bldSub>
          <a:bldChart bld="category"/>
        </p:bldSub>
      </p:bldGraphic>
      <p:bldGraphic spid="7" grpId="0">
        <p:bldSub>
          <a:bldChart bld="category"/>
        </p:bldSub>
      </p:bldGraphic>
      <p:bldGraphic spid="7" grpId="1" uiExpand="1">
        <p:bldSub>
          <a:bldChart bld="category"/>
        </p:bldSub>
      </p:bldGraphic>
      <p:bldGraphic spid="8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251520" y="2128393"/>
            <a:ext cx="8693759" cy="459376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 contourW="25400">
            <a:bevelT w="114300" prst="artDeco"/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81734" y="2404724"/>
            <a:ext cx="6810375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342900" indent="-342900">
              <a:lnSpc>
                <a:spcPts val="2100"/>
              </a:lnSpc>
              <a:spcAft>
                <a:spcPts val="600"/>
              </a:spcAft>
            </a:pPr>
            <a:r>
              <a:rPr lang="pt-BR" sz="1400" b="1" dirty="0" smtClean="0">
                <a:latin typeface="Calibri" pitchFamily="34" charset="0"/>
              </a:rPr>
              <a:t>Conhecimento </a:t>
            </a:r>
            <a:r>
              <a:rPr lang="pt-BR" sz="1400" b="1" dirty="0">
                <a:latin typeface="Calibri" pitchFamily="34" charset="0"/>
              </a:rPr>
              <a:t>do Patrimônio Espeleológico</a:t>
            </a:r>
            <a:r>
              <a:rPr lang="pt-BR" sz="1400" dirty="0">
                <a:latin typeface="Calibri" pitchFamily="34" charset="0"/>
              </a:rPr>
              <a:t>:</a:t>
            </a: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Inventário </a:t>
            </a:r>
            <a:r>
              <a:rPr lang="pt-BR" sz="1400" dirty="0">
                <a:latin typeface="Calibri" pitchFamily="34" charset="0"/>
              </a:rPr>
              <a:t>Anual do Patrimônio Espeleológico Nacional;</a:t>
            </a: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   1.810 cavidades com sua localização validada.</a:t>
            </a:r>
            <a:endParaRPr lang="pt-BR" sz="1400" dirty="0">
              <a:latin typeface="Calibri" pitchFamily="34" charset="0"/>
            </a:endParaRP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Diagnóstico </a:t>
            </a:r>
            <a:r>
              <a:rPr lang="pt-BR" sz="1400" dirty="0">
                <a:latin typeface="Calibri" pitchFamily="34" charset="0"/>
              </a:rPr>
              <a:t>das Unidades Espeleológicas do Brasil;</a:t>
            </a: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  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Diagnóstico 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Espeleológico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Brasileiro.</a:t>
            </a:r>
            <a:endParaRPr lang="pt-BR" sz="1400" dirty="0">
              <a:latin typeface="Calibri" pitchFamily="34" charset="0"/>
            </a:endParaRP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Programa </a:t>
            </a:r>
            <a:r>
              <a:rPr lang="pt-BR" sz="1400" dirty="0">
                <a:latin typeface="Calibri" pitchFamily="34" charset="0"/>
              </a:rPr>
              <a:t>de pesquisa aplicado à conservação e manejo de cavernas. </a:t>
            </a:r>
          </a:p>
        </p:txBody>
      </p:sp>
      <p:cxnSp>
        <p:nvCxnSpPr>
          <p:cNvPr id="11" name="Conector reto 10"/>
          <p:cNvCxnSpPr/>
          <p:nvPr/>
        </p:nvCxnSpPr>
        <p:spPr>
          <a:xfrm>
            <a:off x="669611" y="2739567"/>
            <a:ext cx="3550164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lipse 11"/>
          <p:cNvSpPr/>
          <p:nvPr/>
        </p:nvSpPr>
        <p:spPr>
          <a:xfrm>
            <a:off x="516107" y="2384551"/>
            <a:ext cx="360040" cy="360040"/>
          </a:xfrm>
          <a:prstGeom prst="ellipse">
            <a:avLst/>
          </a:prstGeom>
          <a:gradFill>
            <a:gsLst>
              <a:gs pos="0">
                <a:srgbClr val="FFC000"/>
              </a:gs>
              <a:gs pos="80000">
                <a:srgbClr val="FFCC66"/>
              </a:gs>
              <a:gs pos="100000">
                <a:srgbClr val="FFE2A7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chemeClr val="tx1"/>
                </a:solidFill>
                <a:latin typeface="Calibri" pitchFamily="34" charset="0"/>
              </a:rPr>
              <a:t>1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881735" y="4293096"/>
            <a:ext cx="7938738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anchor="ctr">
            <a:spAutoFit/>
          </a:bodyPr>
          <a:lstStyle/>
          <a:p>
            <a:pPr marL="342900" indent="-342900">
              <a:lnSpc>
                <a:spcPts val="2100"/>
              </a:lnSpc>
              <a:spcAft>
                <a:spcPts val="600"/>
              </a:spcAft>
            </a:pPr>
            <a:r>
              <a:rPr lang="pt-BR" sz="1400" b="1" dirty="0" smtClean="0">
                <a:latin typeface="Calibri" pitchFamily="34" charset="0"/>
              </a:rPr>
              <a:t>Conservação </a:t>
            </a:r>
            <a:r>
              <a:rPr lang="pt-BR" sz="1400" b="1" dirty="0">
                <a:latin typeface="Calibri" pitchFamily="34" charset="0"/>
              </a:rPr>
              <a:t>do Patrimônio </a:t>
            </a:r>
            <a:r>
              <a:rPr lang="pt-BR" sz="1400" b="1" dirty="0" smtClean="0">
                <a:latin typeface="Calibri" pitchFamily="34" charset="0"/>
              </a:rPr>
              <a:t>Espeleológico</a:t>
            </a:r>
            <a:r>
              <a:rPr lang="pt-BR" sz="1400" dirty="0" smtClean="0">
                <a:latin typeface="Calibri" pitchFamily="34" charset="0"/>
              </a:rPr>
              <a:t>:</a:t>
            </a:r>
            <a:endParaRPr lang="pt-BR" sz="1400" dirty="0">
              <a:latin typeface="Calibri" pitchFamily="34" charset="0"/>
            </a:endParaRPr>
          </a:p>
          <a:p>
            <a:pPr>
              <a:lnSpc>
                <a:spcPts val="1800"/>
              </a:lnSpc>
            </a:pPr>
            <a:r>
              <a:rPr lang="pt-BR" sz="1400" dirty="0" smtClean="0">
                <a:latin typeface="Calibri" pitchFamily="34" charset="0"/>
              </a:rPr>
              <a:t>Criação </a:t>
            </a:r>
            <a:r>
              <a:rPr lang="pt-BR" sz="1400" dirty="0">
                <a:latin typeface="Calibri" pitchFamily="34" charset="0"/>
              </a:rPr>
              <a:t>30 Unidades de Conservação Federais;</a:t>
            </a:r>
          </a:p>
          <a:p>
            <a:pPr>
              <a:lnSpc>
                <a:spcPts val="1800"/>
              </a:lnSpc>
            </a:pPr>
            <a:r>
              <a:rPr lang="pt-BR" sz="1400" dirty="0" smtClean="0">
                <a:latin typeface="Calibri" pitchFamily="34" charset="0"/>
              </a:rPr>
              <a:t>  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Mossoró 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(RN), São </a:t>
            </a:r>
            <a:r>
              <a:rPr lang="pt-BR" sz="1400" dirty="0" err="1">
                <a:solidFill>
                  <a:srgbClr val="FF0000"/>
                </a:solidFill>
                <a:latin typeface="Calibri" pitchFamily="34" charset="0"/>
              </a:rPr>
              <a:t>Desidério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 (BA), Serra do Ramalho (BA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), </a:t>
            </a:r>
            <a:r>
              <a:rPr lang="pt-BR" sz="1400" dirty="0" err="1" smtClean="0">
                <a:solidFill>
                  <a:srgbClr val="FF0000"/>
                </a:solidFill>
                <a:latin typeface="Calibri" pitchFamily="34" charset="0"/>
              </a:rPr>
              <a:t>Paíns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(MG), </a:t>
            </a:r>
            <a:r>
              <a:rPr lang="pt-BR" sz="1400" dirty="0" err="1" smtClean="0">
                <a:solidFill>
                  <a:srgbClr val="FF0000"/>
                </a:solidFill>
                <a:latin typeface="Calibri" pitchFamily="34" charset="0"/>
              </a:rPr>
              <a:t>Luislândia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 (MG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)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e</a:t>
            </a:r>
          </a:p>
          <a:p>
            <a:pPr>
              <a:lnSpc>
                <a:spcPts val="1800"/>
              </a:lnSpc>
            </a:pP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   Itambé 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do Mato Dentro (MG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), Serra da Bocaina (PA).</a:t>
            </a:r>
            <a:endParaRPr lang="pt-BR" sz="1400" dirty="0">
              <a:solidFill>
                <a:srgbClr val="FF0000"/>
              </a:solidFill>
              <a:latin typeface="Calibri" pitchFamily="34" charset="0"/>
            </a:endParaRPr>
          </a:p>
          <a:p>
            <a:pPr>
              <a:lnSpc>
                <a:spcPts val="1800"/>
              </a:lnSpc>
            </a:pPr>
            <a:r>
              <a:rPr lang="pt-BR" sz="1400" dirty="0" smtClean="0">
                <a:latin typeface="Calibri" pitchFamily="34" charset="0"/>
              </a:rPr>
              <a:t>Realização </a:t>
            </a:r>
            <a:r>
              <a:rPr lang="pt-BR" sz="1400" dirty="0">
                <a:latin typeface="Calibri" pitchFamily="34" charset="0"/>
              </a:rPr>
              <a:t>de estudos espeleológicos na elaboração de Planos de Manejo nas </a:t>
            </a:r>
            <a:r>
              <a:rPr lang="pt-BR" sz="1400" dirty="0" smtClean="0">
                <a:latin typeface="Calibri" pitchFamily="34" charset="0"/>
              </a:rPr>
              <a:t>UC Federais</a:t>
            </a:r>
            <a:r>
              <a:rPr lang="pt-BR" sz="1400" dirty="0">
                <a:latin typeface="Calibri" pitchFamily="34" charset="0"/>
              </a:rPr>
              <a:t>.</a:t>
            </a:r>
          </a:p>
          <a:p>
            <a:pPr>
              <a:lnSpc>
                <a:spcPts val="1800"/>
              </a:lnSpc>
            </a:pPr>
            <a:r>
              <a:rPr lang="pt-BR" sz="1400" dirty="0" smtClean="0">
                <a:latin typeface="Calibri" pitchFamily="34" charset="0"/>
              </a:rPr>
              <a:t>  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PARNA 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Amazônia, PARNA Pico da Neblina, PARNA F. Noronha,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PARNA 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Serra das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Confusões, ESEC </a:t>
            </a:r>
            <a:r>
              <a:rPr lang="pt-BR" sz="1400" dirty="0" err="1">
                <a:solidFill>
                  <a:srgbClr val="FF0000"/>
                </a:solidFill>
                <a:latin typeface="Calibri" pitchFamily="34" charset="0"/>
              </a:rPr>
              <a:t>Aiuaba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,</a:t>
            </a:r>
          </a:p>
          <a:p>
            <a:pPr>
              <a:lnSpc>
                <a:spcPts val="1800"/>
              </a:lnSpc>
            </a:pP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   PARNA 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Furna Feia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, PARNA 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São Joaquim (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RS);</a:t>
            </a:r>
          </a:p>
          <a:p>
            <a:pPr>
              <a:lnSpc>
                <a:spcPts val="1800"/>
              </a:lnSpc>
            </a:pP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Projeto Cenários;</a:t>
            </a:r>
            <a:endParaRPr lang="pt-BR" sz="1400" dirty="0">
              <a:solidFill>
                <a:srgbClr val="FF0000"/>
              </a:solidFill>
              <a:latin typeface="Calibri" pitchFamily="34" charset="0"/>
            </a:endParaRPr>
          </a:p>
          <a:p>
            <a:pPr>
              <a:lnSpc>
                <a:spcPts val="1800"/>
              </a:lnSpc>
            </a:pP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Projeto Áreas Prioritárias para Conservação do Patrimônio Espeleológico.</a:t>
            </a:r>
          </a:p>
        </p:txBody>
      </p:sp>
      <p:cxnSp>
        <p:nvCxnSpPr>
          <p:cNvPr id="14" name="Conector reto 13"/>
          <p:cNvCxnSpPr/>
          <p:nvPr/>
        </p:nvCxnSpPr>
        <p:spPr>
          <a:xfrm>
            <a:off x="669611" y="4653135"/>
            <a:ext cx="3406148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lipse 14"/>
          <p:cNvSpPr/>
          <p:nvPr/>
        </p:nvSpPr>
        <p:spPr>
          <a:xfrm>
            <a:off x="516107" y="4298119"/>
            <a:ext cx="360040" cy="360040"/>
          </a:xfrm>
          <a:prstGeom prst="ellipse">
            <a:avLst/>
          </a:prstGeom>
          <a:gradFill>
            <a:gsLst>
              <a:gs pos="0">
                <a:srgbClr val="FFC000"/>
              </a:gs>
              <a:gs pos="80000">
                <a:srgbClr val="FFCC66"/>
              </a:gs>
              <a:gs pos="100000">
                <a:srgbClr val="FFE2A7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 smtClean="0">
                <a:solidFill>
                  <a:schemeClr val="tx1"/>
                </a:solidFill>
                <a:latin typeface="Calibri" pitchFamily="34" charset="0"/>
              </a:rPr>
              <a:t>2</a:t>
            </a:r>
            <a:endParaRPr lang="pt-BR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28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881735" y="2294357"/>
            <a:ext cx="7938738" cy="432426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anchor="ctr">
            <a:spAutoFit/>
          </a:bodyPr>
          <a:lstStyle/>
          <a:p>
            <a:pPr marL="342900" indent="-342900">
              <a:lnSpc>
                <a:spcPts val="1800"/>
              </a:lnSpc>
              <a:spcAft>
                <a:spcPts val="600"/>
              </a:spcAft>
              <a:buFont typeface="Gill Sans MT" pitchFamily="34" charset="0"/>
              <a:buNone/>
            </a:pPr>
            <a:r>
              <a:rPr lang="pt-BR" sz="1400" b="1" dirty="0">
                <a:latin typeface="Calibri" pitchFamily="34" charset="0"/>
              </a:rPr>
              <a:t>Monitoramento,  Avaliação,  Prevenção e Mitigação de Impactos sobre o Patrimônio Espeleológico:</a:t>
            </a: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b="1" dirty="0">
                <a:solidFill>
                  <a:srgbClr val="C00000"/>
                </a:solidFill>
                <a:latin typeface="Calibri" pitchFamily="34" charset="0"/>
              </a:rPr>
              <a:t>	</a:t>
            </a:r>
            <a:r>
              <a:rPr lang="pt-BR" sz="1400" dirty="0">
                <a:latin typeface="Calibri" pitchFamily="34" charset="0"/>
              </a:rPr>
              <a:t>Meta inicial a elaboração de norma para regulamentação do uso do patrimônio espeleológico com base no diagnostico espeleológico brasileiro.</a:t>
            </a: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Revisão da IN 02/09/MMA, IN 30/2012/ICMBIO, Portaria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55/2014;</a:t>
            </a:r>
            <a:endParaRPr lang="pt-BR" sz="1400" dirty="0">
              <a:solidFill>
                <a:srgbClr val="FF0000"/>
              </a:solidFill>
              <a:latin typeface="Calibri" pitchFamily="34" charset="0"/>
            </a:endParaRP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Orientações para realização de Estudos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espeleológicos;</a:t>
            </a:r>
            <a:endParaRPr lang="pt-BR" sz="1400" dirty="0">
              <a:solidFill>
                <a:srgbClr val="FF0000"/>
              </a:solidFill>
              <a:latin typeface="Calibri" pitchFamily="34" charset="0"/>
            </a:endParaRP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Diretrizes para definição de área de Influência sobre o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PE;</a:t>
            </a: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Diretrizes para elaboração de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PME;</a:t>
            </a:r>
          </a:p>
          <a:p>
            <a:pPr marL="342900" indent="-342900">
              <a:lnSpc>
                <a:spcPts val="1800"/>
              </a:lnSpc>
            </a:pPr>
            <a:r>
              <a:rPr lang="pt-BR" sz="1400" dirty="0">
                <a:solidFill>
                  <a:srgbClr val="FF0000"/>
                </a:solidFill>
                <a:latin typeface="Calibri" panose="020F0502020204030204" pitchFamily="34" charset="0"/>
              </a:rPr>
              <a:t>	Mapa vulnerabilidade natural do patrimônio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espeleológico;</a:t>
            </a: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Mapa de potencialidade de ocorrência de cavernas;</a:t>
            </a:r>
          </a:p>
          <a:p>
            <a:pPr marL="342900" indent="-342900">
              <a:lnSpc>
                <a:spcPts val="1800"/>
              </a:lnSpc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Áreas Prioritárias para Conservação do Patrimônio Espeleológico </a:t>
            </a:r>
            <a:r>
              <a:rPr lang="pt-BR" sz="1400" dirty="0">
                <a:latin typeface="Calibri" pitchFamily="34" charset="0"/>
              </a:rPr>
              <a:t>(2017)</a:t>
            </a:r>
          </a:p>
          <a:p>
            <a:pPr marL="342900" indent="-342900">
              <a:lnSpc>
                <a:spcPts val="1800"/>
              </a:lnSpc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Manual de uso e ocupação do solo em áreas cársticas </a:t>
            </a:r>
            <a:r>
              <a:rPr lang="pt-BR" sz="1400" dirty="0">
                <a:latin typeface="Calibri" panose="020F0502020204030204" pitchFamily="34" charset="0"/>
              </a:rPr>
              <a:t>(2018)</a:t>
            </a: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	Diretrizes para elaboração de mapas </a:t>
            </a:r>
            <a:r>
              <a:rPr lang="pt-BR" sz="1400" dirty="0" err="1" smtClean="0">
                <a:solidFill>
                  <a:srgbClr val="FF0000"/>
                </a:solidFill>
                <a:latin typeface="Calibri" pitchFamily="34" charset="0"/>
              </a:rPr>
              <a:t>espeleotopográficos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; </a:t>
            </a:r>
            <a:r>
              <a:rPr lang="pt-BR" sz="1400" dirty="0" smtClean="0">
                <a:latin typeface="Calibri" pitchFamily="34" charset="0"/>
              </a:rPr>
              <a:t>(2017)</a:t>
            </a: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Monitoramento do Patrimônio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Espeleológico (PUC/MG);</a:t>
            </a:r>
            <a:endParaRPr lang="pt-BR" sz="1400" dirty="0">
              <a:solidFill>
                <a:srgbClr val="FF0000"/>
              </a:solidFill>
              <a:latin typeface="Calibri" pitchFamily="34" charset="0"/>
            </a:endParaRP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Monitoramento Microclimático de Grutas Turísticas de Minas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Gerais (PUC/MG, UFMG);</a:t>
            </a:r>
            <a:endParaRPr lang="pt-BR" sz="1400" dirty="0">
              <a:solidFill>
                <a:srgbClr val="FF0000"/>
              </a:solidFill>
              <a:latin typeface="Calibri" pitchFamily="34" charset="0"/>
            </a:endParaRP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</a:t>
            </a:r>
            <a:r>
              <a:rPr lang="pt-BR" sz="1400" dirty="0" err="1">
                <a:solidFill>
                  <a:srgbClr val="FF0000"/>
                </a:solidFill>
                <a:latin typeface="Calibri" pitchFamily="34" charset="0"/>
              </a:rPr>
              <a:t>BatCaves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 do Semiárido (UFPE, UFMG, UFLA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);</a:t>
            </a: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Fauna subterrânea de Minas Gerais</a:t>
            </a:r>
            <a:endParaRPr lang="pt-BR" sz="1400" dirty="0">
              <a:solidFill>
                <a:srgbClr val="FF0000"/>
              </a:solidFill>
              <a:latin typeface="Calibri" pitchFamily="34" charset="0"/>
            </a:endParaRP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Rede de Monitoramento de Águas Subterrâneas (UFMG,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IGAM, CPRM, CDTN);</a:t>
            </a:r>
            <a:endParaRPr lang="pt-BR" sz="1400" dirty="0">
              <a:solidFill>
                <a:srgbClr val="FF0000"/>
              </a:solidFill>
              <a:latin typeface="Calibri" pitchFamily="34" charset="0"/>
            </a:endParaRP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Área de Influência sobre o Patrimônio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Espeleológico.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81734" y="2327166"/>
            <a:ext cx="6810375" cy="13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defTabSz="355600">
              <a:lnSpc>
                <a:spcPts val="1800"/>
              </a:lnSpc>
              <a:spcAft>
                <a:spcPts val="600"/>
              </a:spcAft>
              <a:buFont typeface="Gill Sans MT" pitchFamily="34" charset="0"/>
              <a:buNone/>
              <a:tabLst>
                <a:tab pos="355600" algn="l"/>
              </a:tabLst>
            </a:pPr>
            <a:r>
              <a:rPr lang="pt-BR" sz="1400" b="1" dirty="0">
                <a:latin typeface="Calibri" pitchFamily="34" charset="0"/>
              </a:rPr>
              <a:t>Utilização Sustentável dos Componentes do PE:</a:t>
            </a:r>
          </a:p>
          <a:p>
            <a:pPr defTabSz="355600">
              <a:lnSpc>
                <a:spcPts val="1800"/>
              </a:lnSpc>
              <a:buFont typeface="Gill Sans MT" pitchFamily="34" charset="0"/>
              <a:buNone/>
              <a:tabLst>
                <a:tab pos="355600" algn="l"/>
              </a:tabLst>
            </a:pPr>
            <a:r>
              <a:rPr lang="pt-BR" sz="1400" dirty="0" smtClean="0">
                <a:latin typeface="Calibri" pitchFamily="34" charset="0"/>
              </a:rPr>
              <a:t>Meta </a:t>
            </a:r>
            <a:r>
              <a:rPr lang="pt-BR" sz="1400" dirty="0">
                <a:latin typeface="Calibri" pitchFamily="34" charset="0"/>
              </a:rPr>
              <a:t>inicial a elaboração de um programa de turismo sustentável para as 	cavernas brasileiras, incentivando </a:t>
            </a:r>
            <a:r>
              <a:rPr lang="pt-BR" sz="1400" dirty="0" smtClean="0">
                <a:latin typeface="Calibri" pitchFamily="34" charset="0"/>
              </a:rPr>
              <a:t>a inserção </a:t>
            </a:r>
            <a:r>
              <a:rPr lang="pt-BR" sz="1400" dirty="0">
                <a:latin typeface="Calibri" pitchFamily="34" charset="0"/>
              </a:rPr>
              <a:t>do Brasil no cenário mundial da prática de </a:t>
            </a:r>
            <a:r>
              <a:rPr lang="pt-BR" sz="1400" dirty="0" err="1">
                <a:latin typeface="Calibri" pitchFamily="34" charset="0"/>
              </a:rPr>
              <a:t>espeleomergulho</a:t>
            </a:r>
            <a:r>
              <a:rPr lang="pt-BR" sz="1400" dirty="0">
                <a:latin typeface="Calibri" pitchFamily="34" charset="0"/>
              </a:rPr>
              <a:t>.</a:t>
            </a:r>
          </a:p>
          <a:p>
            <a:pPr defTabSz="355600">
              <a:lnSpc>
                <a:spcPts val="1800"/>
              </a:lnSpc>
              <a:buFont typeface="Gill Sans MT" pitchFamily="34" charset="0"/>
              <a:buNone/>
              <a:tabLst>
                <a:tab pos="355600" algn="l"/>
              </a:tabLst>
            </a:pP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   Criação do Circuito 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Nacional de Mergulho em Caverna do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Brasil.</a:t>
            </a:r>
            <a:endParaRPr lang="pt-BR" sz="1400" dirty="0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11" name="Conector reto 10"/>
          <p:cNvCxnSpPr/>
          <p:nvPr/>
        </p:nvCxnSpPr>
        <p:spPr>
          <a:xfrm>
            <a:off x="669611" y="2638030"/>
            <a:ext cx="3766188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lipse 11"/>
          <p:cNvSpPr/>
          <p:nvPr/>
        </p:nvSpPr>
        <p:spPr>
          <a:xfrm>
            <a:off x="516107" y="2283014"/>
            <a:ext cx="360040" cy="360040"/>
          </a:xfrm>
          <a:prstGeom prst="ellipse">
            <a:avLst/>
          </a:prstGeom>
          <a:gradFill>
            <a:gsLst>
              <a:gs pos="0">
                <a:srgbClr val="FFC000"/>
              </a:gs>
              <a:gs pos="80000">
                <a:srgbClr val="FFCC66"/>
              </a:gs>
              <a:gs pos="100000">
                <a:srgbClr val="FFE2A7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 smtClean="0">
                <a:solidFill>
                  <a:schemeClr val="tx1"/>
                </a:solidFill>
                <a:latin typeface="Calibri" pitchFamily="34" charset="0"/>
              </a:rPr>
              <a:t>3</a:t>
            </a:r>
            <a:endParaRPr lang="pt-BR" sz="1400" dirty="0">
              <a:solidFill>
                <a:schemeClr val="tx1"/>
              </a:solidFill>
            </a:endParaRPr>
          </a:p>
        </p:txBody>
      </p:sp>
      <p:cxnSp>
        <p:nvCxnSpPr>
          <p:cNvPr id="10" name="Conector reto 9"/>
          <p:cNvCxnSpPr/>
          <p:nvPr/>
        </p:nvCxnSpPr>
        <p:spPr>
          <a:xfrm>
            <a:off x="669611" y="2631888"/>
            <a:ext cx="7582612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ipse 12"/>
          <p:cNvSpPr/>
          <p:nvPr/>
        </p:nvSpPr>
        <p:spPr>
          <a:xfrm>
            <a:off x="516107" y="2276872"/>
            <a:ext cx="360040" cy="360040"/>
          </a:xfrm>
          <a:prstGeom prst="ellipse">
            <a:avLst/>
          </a:prstGeom>
          <a:gradFill>
            <a:gsLst>
              <a:gs pos="0">
                <a:srgbClr val="FFC000"/>
              </a:gs>
              <a:gs pos="80000">
                <a:srgbClr val="FFCC66"/>
              </a:gs>
              <a:gs pos="100000">
                <a:srgbClr val="FFE2A7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>
                <a:solidFill>
                  <a:schemeClr val="tx1"/>
                </a:solidFill>
              </a:rPr>
              <a:t>4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251520" y="1556792"/>
            <a:ext cx="8693759" cy="516536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 contourW="25400">
            <a:bevelT w="114300" prst="artDeco"/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7" name="Imagem 16" descr="PAN_vulnera_natural_2506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1687523"/>
            <a:ext cx="3456954" cy="4889339"/>
          </a:xfrm>
          <a:prstGeom prst="rect">
            <a:avLst/>
          </a:prstGeom>
        </p:spPr>
      </p:pic>
      <p:sp>
        <p:nvSpPr>
          <p:cNvPr id="18" name="Título 1"/>
          <p:cNvSpPr txBox="1">
            <a:spLocks/>
          </p:cNvSpPr>
          <p:nvPr/>
        </p:nvSpPr>
        <p:spPr>
          <a:xfrm>
            <a:off x="408095" y="3516382"/>
            <a:ext cx="4163905" cy="5606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pt-BR" sz="1400" dirty="0" smtClean="0">
                <a:latin typeface="Calibri" panose="020F0502020204030204" pitchFamily="34" charset="0"/>
              </a:rPr>
              <a:t>Distribuição das 5.802 cavernas (dado de FEV/14) por classe de vulnerabilidade natural na área de estudo </a:t>
            </a:r>
            <a:endParaRPr lang="pt-BR" sz="1400" b="1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ea typeface="+mj-ea"/>
              <a:cs typeface="Tahoma" pitchFamily="34" charset="0"/>
            </a:endParaRPr>
          </a:p>
        </p:txBody>
      </p:sp>
      <p:graphicFrame>
        <p:nvGraphicFramePr>
          <p:cNvPr id="19" name="Gráfico 18"/>
          <p:cNvGraphicFramePr/>
          <p:nvPr>
            <p:extLst>
              <p:ext uri="{D42A27DB-BD31-4B8C-83A1-F6EECF244321}">
                <p14:modId xmlns:p14="http://schemas.microsoft.com/office/powerpoint/2010/main" val="3471351178"/>
              </p:ext>
            </p:extLst>
          </p:nvPr>
        </p:nvGraphicFramePr>
        <p:xfrm>
          <a:off x="725851" y="4234880"/>
          <a:ext cx="3528392" cy="23373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Tabela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25510"/>
              </p:ext>
            </p:extLst>
          </p:nvPr>
        </p:nvGraphicFramePr>
        <p:xfrm>
          <a:off x="668378" y="1732567"/>
          <a:ext cx="3643338" cy="1683191"/>
        </p:xfrm>
        <a:graphic>
          <a:graphicData uri="http://schemas.openxmlformats.org/drawingml/2006/table">
            <a:tbl>
              <a:tblPr/>
              <a:tblGrid>
                <a:gridCol w="1472774"/>
                <a:gridCol w="1097391"/>
                <a:gridCol w="1073173"/>
              </a:tblGrid>
              <a:tr h="4207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Classes de Vulnerabilidade</a:t>
                      </a:r>
                      <a:endParaRPr lang="pt-BR" sz="1200" dirty="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Número de Cavernas</a:t>
                      </a:r>
                      <a:endParaRPr lang="pt-BR" sz="1200" dirty="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Total (%)</a:t>
                      </a:r>
                      <a:endParaRPr lang="pt-BR" sz="120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Muito Alta</a:t>
                      </a:r>
                      <a:endParaRPr lang="pt-BR" sz="1200" dirty="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1.386</a:t>
                      </a:r>
                      <a:endParaRPr lang="pt-BR" sz="1200" dirty="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24,0</a:t>
                      </a:r>
                      <a:endParaRPr lang="pt-BR" sz="120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Alta</a:t>
                      </a:r>
                      <a:endParaRPr lang="pt-BR" sz="1200" dirty="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3.892</a:t>
                      </a:r>
                      <a:endParaRPr lang="pt-BR" sz="120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67,0</a:t>
                      </a:r>
                      <a:endParaRPr lang="pt-BR" sz="120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Média</a:t>
                      </a:r>
                      <a:endParaRPr lang="pt-BR" sz="120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186</a:t>
                      </a:r>
                      <a:endParaRPr lang="pt-BR" sz="1200" dirty="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3,2</a:t>
                      </a:r>
                      <a:endParaRPr lang="pt-BR" sz="120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Baixa</a:t>
                      </a:r>
                      <a:endParaRPr lang="pt-BR" sz="120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226</a:t>
                      </a:r>
                      <a:endParaRPr lang="pt-BR" sz="120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3,9</a:t>
                      </a:r>
                      <a:endParaRPr lang="pt-BR" sz="120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Muito Baixa</a:t>
                      </a:r>
                      <a:endParaRPr lang="pt-BR" sz="120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112</a:t>
                      </a:r>
                      <a:endParaRPr lang="pt-BR" sz="120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1,9</a:t>
                      </a:r>
                      <a:endParaRPr lang="pt-BR" sz="120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Total</a:t>
                      </a:r>
                      <a:endParaRPr lang="pt-BR" sz="120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5.802</a:t>
                      </a:r>
                      <a:endParaRPr lang="pt-BR" sz="120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pt-BR" sz="1200" dirty="0"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Retângulo 20"/>
          <p:cNvSpPr/>
          <p:nvPr/>
        </p:nvSpPr>
        <p:spPr>
          <a:xfrm>
            <a:off x="251520" y="1556792"/>
            <a:ext cx="8693759" cy="516536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 contourW="25400">
            <a:bevelT w="114300" prst="artDeco"/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2" name="Imagem 21" descr="potencial_cav_pe5_a4_100dp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8240" y="1630587"/>
            <a:ext cx="7240318" cy="496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02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3" dur="2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" dur="2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"/>
                            </p:stCondLst>
                            <p:childTnLst>
                              <p:par>
                                <p:cTn id="42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5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7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9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9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1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9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1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10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1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10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1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10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1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11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1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12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1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13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5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25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25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5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25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25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25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25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25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75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5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25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25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9" grpId="0" uiExpand="1" build="p"/>
      <p:bldP spid="9" grpId="1" uiExpand="1" build="allAtOnce"/>
      <p:bldP spid="12" grpId="0" animBg="1"/>
      <p:bldP spid="12" grpId="1" animBg="1"/>
      <p:bldP spid="13" grpId="0" animBg="1"/>
      <p:bldP spid="16" grpId="0" animBg="1"/>
      <p:bldP spid="16" grpId="1" animBg="1"/>
      <p:bldP spid="18" grpId="0"/>
      <p:bldP spid="18" grpId="1"/>
      <p:bldGraphic spid="19" grpId="0">
        <p:bldAsOne/>
      </p:bldGraphic>
      <p:bldGraphic spid="19" grpId="1">
        <p:bldAsOne/>
      </p:bldGraphic>
      <p:bldP spid="21" grpId="0" animBg="1"/>
      <p:bldP spid="2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296771"/>
            <a:ext cx="3427884" cy="2570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7957455" y="1321950"/>
            <a:ext cx="972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pt-BR" sz="1000" dirty="0" smtClean="0">
                <a:solidFill>
                  <a:schemeClr val="bg1"/>
                </a:solidFill>
              </a:rPr>
              <a:t>Foto: Internet</a:t>
            </a:r>
          </a:p>
        </p:txBody>
      </p:sp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179512" y="1772499"/>
            <a:ext cx="8756476" cy="501675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pt-BR" sz="1600" b="1" dirty="0" smtClean="0">
                <a:latin typeface="Calibri" pitchFamily="34" charset="0"/>
              </a:rPr>
              <a:t>1717 - Primeiros relatos sobre cavernas no Brasil</a:t>
            </a:r>
          </a:p>
          <a:p>
            <a:pPr algn="just">
              <a:defRPr/>
            </a:pPr>
            <a:r>
              <a:rPr lang="pt-BR" sz="1600" dirty="0" smtClean="0">
                <a:latin typeface="Calibri" pitchFamily="34" charset="0"/>
              </a:rPr>
              <a:t>Carta escrita por Francisco de Mendonça Mar para o rei de</a:t>
            </a:r>
          </a:p>
          <a:p>
            <a:pPr algn="just">
              <a:defRPr/>
            </a:pPr>
            <a:r>
              <a:rPr lang="pt-BR" sz="1600" dirty="0" smtClean="0">
                <a:latin typeface="Calibri" pitchFamily="34" charset="0"/>
              </a:rPr>
              <a:t>Portugal Residia há vinte e seis anos na Lapa do</a:t>
            </a:r>
          </a:p>
          <a:p>
            <a:pPr algn="just">
              <a:defRPr/>
            </a:pPr>
            <a:r>
              <a:rPr lang="pt-BR" sz="1600" dirty="0" smtClean="0">
                <a:latin typeface="Calibri" pitchFamily="34" charset="0"/>
              </a:rPr>
              <a:t>Bom Jesus (Gruta  Santuário de Bom Jesus da Lapa – BA).</a:t>
            </a:r>
          </a:p>
          <a:p>
            <a:pPr algn="just">
              <a:defRPr/>
            </a:pPr>
            <a:endParaRPr lang="pt-BR" sz="1600" dirty="0" smtClean="0">
              <a:latin typeface="Calibri" pitchFamily="34" charset="0"/>
            </a:endParaRPr>
          </a:p>
          <a:p>
            <a:pPr algn="just">
              <a:defRPr/>
            </a:pPr>
            <a:r>
              <a:rPr lang="pt-BR" sz="1600" b="1" dirty="0" smtClean="0">
                <a:latin typeface="Calibri" pitchFamily="34" charset="0"/>
              </a:rPr>
              <a:t>1835 e 1844 - Primeiras explorações cientificas</a:t>
            </a:r>
            <a:endParaRPr lang="pt-BR" sz="1600" dirty="0" smtClean="0">
              <a:latin typeface="Calibri" pitchFamily="34" charset="0"/>
            </a:endParaRPr>
          </a:p>
          <a:p>
            <a:pPr algn="just">
              <a:defRPr/>
            </a:pPr>
            <a:r>
              <a:rPr lang="pt-BR" sz="1600" dirty="0" smtClean="0">
                <a:latin typeface="Calibri" pitchFamily="34" charset="0"/>
              </a:rPr>
              <a:t>Peter Wilhelm </a:t>
            </a:r>
            <a:r>
              <a:rPr lang="pt-BR" sz="1600" dirty="0" err="1" smtClean="0">
                <a:latin typeface="Calibri" pitchFamily="34" charset="0"/>
              </a:rPr>
              <a:t>Lund</a:t>
            </a:r>
            <a:r>
              <a:rPr lang="pt-BR" sz="1600" dirty="0" smtClean="0">
                <a:latin typeface="Calibri" pitchFamily="34" charset="0"/>
              </a:rPr>
              <a:t> na região de Lagoa Santa/MG.</a:t>
            </a:r>
          </a:p>
          <a:p>
            <a:pPr algn="just">
              <a:defRPr/>
            </a:pPr>
            <a:endParaRPr lang="pt-BR" sz="1600" dirty="0" smtClean="0">
              <a:latin typeface="Calibri" pitchFamily="34" charset="0"/>
            </a:endParaRPr>
          </a:p>
          <a:p>
            <a:pPr algn="just">
              <a:defRPr/>
            </a:pPr>
            <a:r>
              <a:rPr lang="pt-BR" sz="1600" b="1" dirty="0" smtClean="0">
                <a:latin typeface="Calibri" pitchFamily="34" charset="0"/>
              </a:rPr>
              <a:t>Final do século XIX - primeiro levantamento sistemático</a:t>
            </a:r>
          </a:p>
          <a:p>
            <a:pPr algn="just">
              <a:defRPr/>
            </a:pPr>
            <a:r>
              <a:rPr lang="pt-BR" sz="1600" b="1" dirty="0" smtClean="0">
                <a:latin typeface="Calibri" pitchFamily="34" charset="0"/>
              </a:rPr>
              <a:t>de cavernas </a:t>
            </a:r>
            <a:r>
              <a:rPr lang="pt-BR" sz="1600" dirty="0" smtClean="0">
                <a:latin typeface="Calibri" pitchFamily="34" charset="0"/>
              </a:rPr>
              <a:t>: Richard </a:t>
            </a:r>
            <a:r>
              <a:rPr lang="pt-BR" sz="1600" dirty="0" err="1">
                <a:latin typeface="Calibri" pitchFamily="34" charset="0"/>
              </a:rPr>
              <a:t>Krone</a:t>
            </a:r>
            <a:r>
              <a:rPr lang="pt-BR" sz="1600" dirty="0">
                <a:latin typeface="Calibri" pitchFamily="34" charset="0"/>
              </a:rPr>
              <a:t> </a:t>
            </a:r>
            <a:r>
              <a:rPr lang="pt-BR" sz="1600" dirty="0" smtClean="0">
                <a:latin typeface="Calibri" pitchFamily="34" charset="0"/>
              </a:rPr>
              <a:t>descreve 41 cavidades no vale do rio Ribeira/SP.</a:t>
            </a:r>
          </a:p>
          <a:p>
            <a:pPr algn="just">
              <a:defRPr/>
            </a:pPr>
            <a:endParaRPr lang="pt-BR" sz="1600" dirty="0" smtClean="0">
              <a:solidFill>
                <a:srgbClr val="FFC000"/>
              </a:solidFill>
              <a:latin typeface="Calibri" pitchFamily="34" charset="0"/>
            </a:endParaRPr>
          </a:p>
          <a:p>
            <a:pPr algn="just">
              <a:defRPr/>
            </a:pPr>
            <a:r>
              <a:rPr lang="pt-BR" sz="1600" b="1" dirty="0" smtClean="0">
                <a:latin typeface="Calibri" pitchFamily="34" charset="0"/>
              </a:rPr>
              <a:t>1937 - Primeiro grupo espeleológico das américas</a:t>
            </a:r>
            <a:r>
              <a:rPr lang="pt-BR" sz="1600" dirty="0" smtClean="0">
                <a:latin typeface="Calibri" pitchFamily="34" charset="0"/>
              </a:rPr>
              <a:t>:</a:t>
            </a:r>
          </a:p>
          <a:p>
            <a:pPr algn="just">
              <a:defRPr/>
            </a:pPr>
            <a:r>
              <a:rPr lang="pt-BR" sz="1600" dirty="0" smtClean="0">
                <a:latin typeface="Calibri" pitchFamily="34" charset="0"/>
              </a:rPr>
              <a:t>Sociedade Excursionista Espeleológica (SEE) Fundada na Escola de Minas em Ouro Preto.</a:t>
            </a:r>
          </a:p>
          <a:p>
            <a:pPr algn="just">
              <a:defRPr/>
            </a:pPr>
            <a:endParaRPr lang="pt-BR" sz="1600" dirty="0">
              <a:latin typeface="Calibri" pitchFamily="34" charset="0"/>
            </a:endParaRPr>
          </a:p>
          <a:p>
            <a:pPr algn="just">
              <a:defRPr/>
            </a:pPr>
            <a:r>
              <a:rPr lang="pt-BR" sz="1600" b="1" dirty="0">
                <a:latin typeface="Calibri" pitchFamily="34" charset="0"/>
              </a:rPr>
              <a:t>1964 - </a:t>
            </a:r>
            <a:r>
              <a:rPr lang="pt-BR" sz="1600" b="1" dirty="0" smtClean="0">
                <a:latin typeface="Calibri" pitchFamily="34" charset="0"/>
              </a:rPr>
              <a:t>Primeiro </a:t>
            </a:r>
            <a:r>
              <a:rPr lang="pt-BR" sz="1600" b="1" dirty="0">
                <a:latin typeface="Calibri" pitchFamily="34" charset="0"/>
              </a:rPr>
              <a:t>Congresso Brasileiro de </a:t>
            </a:r>
            <a:r>
              <a:rPr lang="pt-BR" sz="1600" b="1" dirty="0" smtClean="0">
                <a:latin typeface="Calibri" pitchFamily="34" charset="0"/>
              </a:rPr>
              <a:t>Espeleologia</a:t>
            </a:r>
            <a:r>
              <a:rPr lang="pt-BR" sz="1600" dirty="0" smtClean="0">
                <a:latin typeface="Calibri" pitchFamily="34" charset="0"/>
              </a:rPr>
              <a:t>:</a:t>
            </a:r>
          </a:p>
          <a:p>
            <a:pPr algn="just">
              <a:defRPr/>
            </a:pPr>
            <a:r>
              <a:rPr lang="pt-BR" sz="1600" dirty="0" smtClean="0">
                <a:latin typeface="Calibri" pitchFamily="34" charset="0"/>
              </a:rPr>
              <a:t>Resulta </a:t>
            </a:r>
            <a:r>
              <a:rPr lang="pt-BR" sz="1600" dirty="0">
                <a:latin typeface="Calibri" pitchFamily="34" charset="0"/>
              </a:rPr>
              <a:t>com a criação, em 1967, da Sociedade </a:t>
            </a:r>
            <a:r>
              <a:rPr lang="pt-BR" sz="1600" dirty="0" smtClean="0">
                <a:latin typeface="Calibri" pitchFamily="34" charset="0"/>
              </a:rPr>
              <a:t>Brasileira de </a:t>
            </a:r>
            <a:r>
              <a:rPr lang="pt-BR" sz="1600" dirty="0">
                <a:latin typeface="Calibri" pitchFamily="34" charset="0"/>
              </a:rPr>
              <a:t>Espeleologia (SBE</a:t>
            </a:r>
            <a:r>
              <a:rPr lang="pt-BR" sz="1600" dirty="0" smtClean="0">
                <a:latin typeface="Calibri" pitchFamily="34" charset="0"/>
              </a:rPr>
              <a:t>).</a:t>
            </a:r>
          </a:p>
          <a:p>
            <a:pPr algn="just">
              <a:defRPr/>
            </a:pPr>
            <a:endParaRPr lang="pt-BR" sz="1600" b="1" dirty="0">
              <a:latin typeface="Calibri" pitchFamily="34" charset="0"/>
            </a:endParaRPr>
          </a:p>
          <a:p>
            <a:pPr algn="just">
              <a:defRPr/>
            </a:pPr>
            <a:r>
              <a:rPr lang="pt-BR" sz="1600" b="1" dirty="0">
                <a:latin typeface="Calibri" pitchFamily="34" charset="0"/>
                <a:cs typeface="Gisha" pitchFamily="34" charset="-79"/>
              </a:rPr>
              <a:t>1981 - Lei 6.938 institui a Política Nacional do Meio </a:t>
            </a:r>
            <a:r>
              <a:rPr lang="pt-BR" sz="1600" b="1" dirty="0" smtClean="0">
                <a:latin typeface="Calibri" pitchFamily="34" charset="0"/>
                <a:cs typeface="Gisha" pitchFamily="34" charset="-79"/>
              </a:rPr>
              <a:t>Ambiente:</a:t>
            </a:r>
          </a:p>
          <a:p>
            <a:pPr algn="just">
              <a:defRPr/>
            </a:pPr>
            <a:r>
              <a:rPr lang="pt-BR" sz="1600" dirty="0" smtClean="0">
                <a:latin typeface="Calibri" pitchFamily="34" charset="0"/>
                <a:cs typeface="Gisha" pitchFamily="34" charset="-79"/>
              </a:rPr>
              <a:t>Define </a:t>
            </a:r>
            <a:r>
              <a:rPr lang="pt-BR" sz="1600" dirty="0">
                <a:latin typeface="Calibri" pitchFamily="34" charset="0"/>
                <a:cs typeface="Gisha" pitchFamily="34" charset="-79"/>
              </a:rPr>
              <a:t>que as cavidades naturais subterrâneas são subordinadas diretamente aos princípios de preservação e conservação ambiental</a:t>
            </a:r>
            <a:r>
              <a:rPr lang="pt-BR" sz="1600" dirty="0" smtClean="0">
                <a:latin typeface="Calibri" pitchFamily="34" charset="0"/>
                <a:cs typeface="Gisha" pitchFamily="34" charset="-79"/>
              </a:rPr>
              <a:t>.</a:t>
            </a:r>
            <a:endParaRPr lang="pt-BR" sz="1600" b="1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11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81734" y="2378943"/>
            <a:ext cx="681037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342900" indent="-342900">
              <a:lnSpc>
                <a:spcPts val="1800"/>
              </a:lnSpc>
              <a:spcAft>
                <a:spcPts val="600"/>
              </a:spcAft>
              <a:buFont typeface="Gill Sans MT" pitchFamily="34" charset="0"/>
              <a:buNone/>
            </a:pPr>
            <a:r>
              <a:rPr lang="pt-BR" sz="1400" b="1" dirty="0">
                <a:latin typeface="Calibri" pitchFamily="34" charset="0"/>
              </a:rPr>
              <a:t>Divulgação sobre o Patrimônio Espeleológico:</a:t>
            </a: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b="1" dirty="0">
                <a:latin typeface="Calibri" pitchFamily="34" charset="0"/>
              </a:rPr>
              <a:t>	</a:t>
            </a:r>
            <a:r>
              <a:rPr lang="pt-BR" sz="1400" dirty="0">
                <a:latin typeface="Calibri" pitchFamily="34" charset="0"/>
              </a:rPr>
              <a:t>Lançamento da Revista Brasileira de Espeleologia;</a:t>
            </a: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  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RBE.</a:t>
            </a:r>
            <a:endParaRPr lang="pt-BR" sz="1400" dirty="0">
              <a:solidFill>
                <a:srgbClr val="FF0000"/>
              </a:solidFill>
              <a:latin typeface="Calibri" pitchFamily="34" charset="0"/>
            </a:endParaRPr>
          </a:p>
          <a:p>
            <a:pPr marL="342900" indent="-342900">
              <a:lnSpc>
                <a:spcPts val="1800"/>
              </a:lnSpc>
            </a:pPr>
            <a:r>
              <a:rPr lang="pt-BR" sz="1400" dirty="0">
                <a:latin typeface="Calibri" pitchFamily="34" charset="0"/>
              </a:rPr>
              <a:t>	</a:t>
            </a:r>
            <a:r>
              <a:rPr lang="pt-BR" sz="1400" dirty="0">
                <a:solidFill>
                  <a:schemeClr val="tx2"/>
                </a:solidFill>
                <a:latin typeface="Calibri" pitchFamily="34" charset="0"/>
              </a:rPr>
              <a:t>Criação e implementação do Cadastro Nacional de Informações Espeleológicas-CANIE.</a:t>
            </a:r>
            <a:endParaRPr lang="pt-BR" sz="1400" u="sng" dirty="0">
              <a:solidFill>
                <a:schemeClr val="tx2"/>
              </a:solidFill>
              <a:latin typeface="Calibri" pitchFamily="34" charset="0"/>
            </a:endParaRP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  Livro 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Espeleologia e Licenciamento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Ambiental;</a:t>
            </a:r>
            <a:endParaRPr lang="pt-BR" sz="1400" dirty="0">
              <a:solidFill>
                <a:srgbClr val="FF0000"/>
              </a:solidFill>
              <a:latin typeface="Calibri" pitchFamily="34" charset="0"/>
            </a:endParaRP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  Livro 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Vivendo no </a:t>
            </a:r>
            <a:r>
              <a:rPr lang="pt-BR" sz="1400" dirty="0" err="1" smtClean="0">
                <a:solidFill>
                  <a:srgbClr val="FF0000"/>
                </a:solidFill>
                <a:latin typeface="Calibri" pitchFamily="34" charset="0"/>
              </a:rPr>
              <a:t>Carste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;</a:t>
            </a:r>
            <a:endParaRPr lang="pt-BR" sz="1400" dirty="0">
              <a:solidFill>
                <a:srgbClr val="FF0000"/>
              </a:solidFill>
              <a:latin typeface="Calibri" pitchFamily="34" charset="0"/>
            </a:endParaRP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  Livro </a:t>
            </a:r>
            <a:r>
              <a:rPr lang="pt-BR" sz="1400" dirty="0" err="1">
                <a:solidFill>
                  <a:srgbClr val="FF0000"/>
                </a:solidFill>
                <a:latin typeface="Calibri" pitchFamily="34" charset="0"/>
              </a:rPr>
              <a:t>Carste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pt-BR" sz="1400" dirty="0" err="1" smtClean="0">
                <a:solidFill>
                  <a:srgbClr val="FF0000"/>
                </a:solidFill>
                <a:latin typeface="Calibri" pitchFamily="34" charset="0"/>
              </a:rPr>
              <a:t>Pains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/MG;</a:t>
            </a:r>
            <a:endParaRPr lang="pt-BR" sz="1400" dirty="0">
              <a:solidFill>
                <a:srgbClr val="FF0000"/>
              </a:solidFill>
              <a:latin typeface="Calibri" pitchFamily="34" charset="0"/>
            </a:endParaRP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  Livro de </a:t>
            </a:r>
            <a:r>
              <a:rPr lang="pt-BR" sz="1400" dirty="0" err="1">
                <a:solidFill>
                  <a:srgbClr val="FF0000"/>
                </a:solidFill>
                <a:latin typeface="Calibri" pitchFamily="34" charset="0"/>
              </a:rPr>
              <a:t>Espeleoturismo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 – Bacia do Rio São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Francisco;</a:t>
            </a:r>
          </a:p>
          <a:p>
            <a:pPr marL="342900" indent="-342900">
              <a:lnSpc>
                <a:spcPts val="18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   Repositório Virtual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cxnSp>
        <p:nvCxnSpPr>
          <p:cNvPr id="11" name="Conector reto 10"/>
          <p:cNvCxnSpPr/>
          <p:nvPr/>
        </p:nvCxnSpPr>
        <p:spPr>
          <a:xfrm>
            <a:off x="661796" y="2703896"/>
            <a:ext cx="3694180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lipse 11"/>
          <p:cNvSpPr/>
          <p:nvPr/>
        </p:nvSpPr>
        <p:spPr>
          <a:xfrm>
            <a:off x="516107" y="2348880"/>
            <a:ext cx="360040" cy="360040"/>
          </a:xfrm>
          <a:prstGeom prst="ellipse">
            <a:avLst/>
          </a:prstGeom>
          <a:gradFill>
            <a:gsLst>
              <a:gs pos="0">
                <a:srgbClr val="FFC000"/>
              </a:gs>
              <a:gs pos="80000">
                <a:srgbClr val="FFCC66"/>
              </a:gs>
              <a:gs pos="100000">
                <a:srgbClr val="FFE2A7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 smtClean="0">
                <a:solidFill>
                  <a:schemeClr val="tx1"/>
                </a:solidFill>
                <a:latin typeface="Calibri" pitchFamily="34" charset="0"/>
              </a:rPr>
              <a:t>5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881735" y="4849753"/>
            <a:ext cx="7938738" cy="1387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anchor="ctr">
            <a:spAutoFit/>
          </a:bodyPr>
          <a:lstStyle/>
          <a:p>
            <a:pPr>
              <a:lnSpc>
                <a:spcPts val="1900"/>
              </a:lnSpc>
              <a:spcAft>
                <a:spcPts val="600"/>
              </a:spcAft>
              <a:buFont typeface="Gill Sans MT" pitchFamily="34" charset="0"/>
              <a:buNone/>
            </a:pPr>
            <a:r>
              <a:rPr lang="pt-BR" sz="1400" b="1" dirty="0">
                <a:latin typeface="Calibri" pitchFamily="34" charset="0"/>
              </a:rPr>
              <a:t>Fortalecimento Institucional para a Gestão do Patrimônio Espeleológico:</a:t>
            </a:r>
          </a:p>
          <a:p>
            <a:pPr marL="342900" indent="-342900">
              <a:lnSpc>
                <a:spcPts val="19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</a:t>
            </a:r>
            <a:r>
              <a:rPr lang="pt-BR" sz="1400" dirty="0">
                <a:latin typeface="Calibri" panose="020F0502020204030204" pitchFamily="34" charset="0"/>
              </a:rPr>
              <a:t>Criação de mecanismos de financiamento e fortalecimento do </a:t>
            </a:r>
            <a:r>
              <a:rPr lang="pt-BR" sz="1400" dirty="0" smtClean="0">
                <a:latin typeface="Calibri" panose="020F0502020204030204" pitchFamily="34" charset="0"/>
              </a:rPr>
              <a:t>marco-legal. </a:t>
            </a:r>
            <a:endParaRPr lang="pt-BR" sz="1400" dirty="0">
              <a:latin typeface="Calibri" panose="020F0502020204030204" pitchFamily="34" charset="0"/>
            </a:endParaRPr>
          </a:p>
          <a:p>
            <a:pPr marL="342900" indent="-342900">
              <a:lnSpc>
                <a:spcPts val="19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    4 Cursos de Espeleologia e Licenciamento Ambiental do Instituto Chico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Mendes;</a:t>
            </a:r>
            <a:endParaRPr lang="pt-BR" sz="1400" dirty="0">
              <a:solidFill>
                <a:srgbClr val="FF0000"/>
              </a:solidFill>
              <a:latin typeface="Calibri" pitchFamily="34" charset="0"/>
            </a:endParaRPr>
          </a:p>
          <a:p>
            <a:pPr marL="342900" indent="-342900">
              <a:lnSpc>
                <a:spcPts val="19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	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*Participação 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de 158 técnicos de 32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instituições.</a:t>
            </a:r>
            <a:endParaRPr lang="pt-BR" sz="1400" dirty="0">
              <a:solidFill>
                <a:srgbClr val="FF0000"/>
              </a:solidFill>
              <a:latin typeface="Calibri" pitchFamily="34" charset="0"/>
            </a:endParaRPr>
          </a:p>
          <a:p>
            <a:pPr marL="342900" indent="-342900">
              <a:lnSpc>
                <a:spcPts val="1900"/>
              </a:lnSpc>
              <a:buFont typeface="Gill Sans MT" pitchFamily="34" charset="0"/>
              <a:buNone/>
            </a:pP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	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   </a:t>
            </a:r>
            <a:r>
              <a:rPr lang="pt-BR" sz="1400" dirty="0">
                <a:solidFill>
                  <a:srgbClr val="FF0000"/>
                </a:solidFill>
                <a:latin typeface="Calibri" pitchFamily="34" charset="0"/>
              </a:rPr>
              <a:t>Edital público para financiar pesquisa </a:t>
            </a: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</a:rPr>
              <a:t>em Biologia Subterrânea.</a:t>
            </a:r>
            <a:endParaRPr lang="pt-BR" sz="1400" dirty="0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14" name="Conector reto 13"/>
          <p:cNvCxnSpPr/>
          <p:nvPr/>
        </p:nvCxnSpPr>
        <p:spPr>
          <a:xfrm>
            <a:off x="661796" y="5152168"/>
            <a:ext cx="5638396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lipse 14"/>
          <p:cNvSpPr/>
          <p:nvPr/>
        </p:nvSpPr>
        <p:spPr>
          <a:xfrm>
            <a:off x="516107" y="4797152"/>
            <a:ext cx="360040" cy="360040"/>
          </a:xfrm>
          <a:prstGeom prst="ellipse">
            <a:avLst/>
          </a:prstGeom>
          <a:gradFill>
            <a:gsLst>
              <a:gs pos="0">
                <a:srgbClr val="FFC000"/>
              </a:gs>
              <a:gs pos="80000">
                <a:srgbClr val="FFCC66"/>
              </a:gs>
              <a:gs pos="100000">
                <a:srgbClr val="FFE2A7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>
                <a:solidFill>
                  <a:schemeClr val="tx1"/>
                </a:solidFill>
              </a:rPr>
              <a:t>6</a:t>
            </a:r>
            <a:endParaRPr lang="pt-BR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59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>
        <p:wipe dir="r"/>
      </p:transition>
    </mc:Choice>
    <mc:Fallback xmlns="">
      <p:transition advClick="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"/>
                            </p:stCondLst>
                            <p:childTnLst>
                              <p:par>
                                <p:cTn id="5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5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12" grpId="0" animBg="1"/>
      <p:bldP spid="24" grpId="0" uiExpand="1" build="p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3"/>
          <p:cNvSpPr>
            <a:spLocks noChangeArrowheads="1"/>
          </p:cNvSpPr>
          <p:nvPr/>
        </p:nvSpPr>
        <p:spPr bwMode="auto">
          <a:xfrm>
            <a:off x="467544" y="2332415"/>
            <a:ext cx="8239108" cy="111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80000" lvl="1" indent="-180000" algn="just">
              <a:lnSpc>
                <a:spcPts val="2000"/>
              </a:lnSpc>
              <a:buClr>
                <a:srgbClr val="FF0000"/>
              </a:buClr>
              <a:buFont typeface="Wingdings" pitchFamily="2" charset="2"/>
              <a:buChar char="§"/>
            </a:pP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m</a:t>
            </a:r>
            <a:r>
              <a:rPr lang="pt-BR" sz="1400" dirty="0" smtClean="0">
                <a:latin typeface="Calibri"/>
                <a:ea typeface="Times New Roman"/>
                <a:cs typeface="Calibri"/>
              </a:rPr>
              <a:t>etodologia </a:t>
            </a:r>
            <a:r>
              <a:rPr lang="pt-BR" sz="1400" dirty="0">
                <a:latin typeface="Calibri"/>
                <a:ea typeface="Times New Roman"/>
                <a:cs typeface="Calibri"/>
              </a:rPr>
              <a:t>de classificação não é clara e </a:t>
            </a:r>
            <a:r>
              <a:rPr lang="pt-BR" sz="1400" dirty="0" smtClean="0">
                <a:latin typeface="Calibri"/>
                <a:ea typeface="Times New Roman"/>
                <a:cs typeface="Calibri"/>
              </a:rPr>
              <a:t>objetiva.</a:t>
            </a:r>
          </a:p>
          <a:p>
            <a:pPr marL="648000" lvl="2" indent="-180000" algn="just">
              <a:lnSpc>
                <a:spcPts val="2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pt-BR" sz="1400" dirty="0">
                <a:latin typeface="Calibri" pitchFamily="34" charset="0"/>
                <a:cs typeface="Times New Roman" pitchFamily="18" charset="0"/>
              </a:rPr>
              <a:t>Dados qualitativos, como Raro, excepcional, notável, singular, único, entre outros, </a:t>
            </a: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dificultam </a:t>
            </a:r>
            <a:r>
              <a:rPr lang="pt-BR" sz="1400" dirty="0">
                <a:latin typeface="Calibri" pitchFamily="34" charset="0"/>
                <a:cs typeface="Times New Roman" pitchFamily="18" charset="0"/>
              </a:rPr>
              <a:t>a interpretação </a:t>
            </a: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provocando </a:t>
            </a:r>
            <a:r>
              <a:rPr lang="pt-BR" sz="1400" dirty="0">
                <a:latin typeface="Calibri" pitchFamily="34" charset="0"/>
                <a:cs typeface="Times New Roman" pitchFamily="18" charset="0"/>
              </a:rPr>
              <a:t>a</a:t>
            </a:r>
            <a:r>
              <a:rPr lang="pt-BR" sz="1400" dirty="0">
                <a:latin typeface="Calibri"/>
                <a:ea typeface="Times New Roman"/>
                <a:cs typeface="Calibri"/>
              </a:rPr>
              <a:t>valiações subjetivas que resultam na adoção de padrões </a:t>
            </a:r>
            <a:r>
              <a:rPr lang="pt-BR" sz="1400" dirty="0" smtClean="0">
                <a:latin typeface="Calibri"/>
                <a:ea typeface="Times New Roman"/>
                <a:cs typeface="Calibri"/>
              </a:rPr>
              <a:t>desiguais.</a:t>
            </a:r>
          </a:p>
          <a:p>
            <a:pPr marL="648000" lvl="2" indent="-180000" algn="just">
              <a:lnSpc>
                <a:spcPts val="2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pt-BR" sz="1400" dirty="0">
                <a:latin typeface="Calibri" pitchFamily="34" charset="0"/>
              </a:rPr>
              <a:t>Definição de aspectos mínimos para exigência ou </a:t>
            </a:r>
            <a:r>
              <a:rPr lang="pt-BR" sz="1400" dirty="0" smtClean="0">
                <a:latin typeface="Calibri" pitchFamily="34" charset="0"/>
              </a:rPr>
              <a:t>declínio de </a:t>
            </a:r>
            <a:r>
              <a:rPr lang="pt-BR" sz="1400" dirty="0">
                <a:latin typeface="Calibri" pitchFamily="34" charset="0"/>
              </a:rPr>
              <a:t>estudos aprofundados</a:t>
            </a:r>
            <a:r>
              <a:rPr lang="pt-BR" sz="1400" dirty="0" smtClean="0">
                <a:latin typeface="Calibri" pitchFamily="34" charset="0"/>
              </a:rPr>
              <a:t>;</a:t>
            </a:r>
            <a:endParaRPr lang="pt-BR" sz="1400" dirty="0">
              <a:latin typeface="Calibri" pitchFamily="34" charset="0"/>
            </a:endParaRPr>
          </a:p>
        </p:txBody>
      </p:sp>
      <p:sp>
        <p:nvSpPr>
          <p:cNvPr id="7" name="Retângulo 3"/>
          <p:cNvSpPr>
            <a:spLocks noChangeArrowheads="1"/>
          </p:cNvSpPr>
          <p:nvPr/>
        </p:nvSpPr>
        <p:spPr bwMode="auto">
          <a:xfrm>
            <a:off x="467544" y="3789040"/>
            <a:ext cx="4710718" cy="265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80000" lvl="1" indent="-180000" algn="just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</a:pP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Área do conhecimento muito recente:</a:t>
            </a:r>
          </a:p>
          <a:p>
            <a:pPr marL="648000" lvl="2" indent="-1800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>
                <a:latin typeface="Calibri" pitchFamily="34" charset="0"/>
                <a:cs typeface="Times New Roman" pitchFamily="18" charset="0"/>
              </a:rPr>
              <a:t>Alto </a:t>
            </a: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custo dos estudos;</a:t>
            </a:r>
          </a:p>
          <a:p>
            <a:pPr marL="648000" lvl="2" indent="-1800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Baixa qualidade dos estudos apresentados;</a:t>
            </a:r>
          </a:p>
          <a:p>
            <a:pPr marL="648000" lvl="2" indent="-1800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Poucos profissionais capacitados;</a:t>
            </a:r>
            <a:endParaRPr lang="pt-BR" sz="1400" dirty="0">
              <a:latin typeface="Calibri" pitchFamily="34" charset="0"/>
              <a:cs typeface="Times New Roman" pitchFamily="18" charset="0"/>
            </a:endParaRPr>
          </a:p>
          <a:p>
            <a:pPr marL="648000" lvl="2" indent="-1800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 smtClean="0">
                <a:latin typeface="Calibri" pitchFamily="34" charset="0"/>
                <a:ea typeface="Calibri"/>
                <a:cs typeface="Times New Roman" pitchFamily="18" charset="0"/>
              </a:rPr>
              <a:t>Poucas empresas especializadas no tema</a:t>
            </a: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;</a:t>
            </a:r>
            <a:endParaRPr lang="pt-BR" sz="1400" dirty="0">
              <a:latin typeface="Calibri" pitchFamily="34" charset="0"/>
              <a:cs typeface="Times New Roman" pitchFamily="18" charset="0"/>
            </a:endParaRPr>
          </a:p>
          <a:p>
            <a:pPr marL="648000" lvl="2" indent="-1800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 smtClean="0">
                <a:latin typeface="Calibri" pitchFamily="34" charset="0"/>
                <a:ea typeface="Calibri"/>
                <a:cs typeface="Times New Roman" pitchFamily="18" charset="0"/>
              </a:rPr>
              <a:t>Necessidade de profissionais especializados;</a:t>
            </a:r>
          </a:p>
          <a:p>
            <a:pPr marL="635000" lvl="2" indent="-1778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 smtClean="0">
                <a:latin typeface="Calibri" pitchFamily="34" charset="0"/>
                <a:ea typeface="Calibri"/>
                <a:cs typeface="Times New Roman" pitchFamily="18" charset="0"/>
              </a:rPr>
              <a:t>Poucos </a:t>
            </a:r>
            <a:r>
              <a:rPr lang="pt-BR" sz="1400" dirty="0">
                <a:latin typeface="Calibri" pitchFamily="34" charset="0"/>
                <a:ea typeface="Calibri"/>
                <a:cs typeface="Times New Roman" pitchFamily="18" charset="0"/>
              </a:rPr>
              <a:t>taxonomistas</a:t>
            </a:r>
            <a:r>
              <a:rPr lang="pt-BR" sz="1400" dirty="0">
                <a:latin typeface="Calibri" pitchFamily="34" charset="0"/>
                <a:cs typeface="Times New Roman" pitchFamily="18" charset="0"/>
              </a:rPr>
              <a:t>;</a:t>
            </a:r>
          </a:p>
          <a:p>
            <a:pPr marL="635000" lvl="2" indent="-1778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 smtClean="0">
                <a:latin typeface="Calibri" pitchFamily="34" charset="0"/>
                <a:ea typeface="Calibri"/>
                <a:cs typeface="Times New Roman" pitchFamily="18" charset="0"/>
              </a:rPr>
              <a:t>Reduzido </a:t>
            </a:r>
            <a:r>
              <a:rPr lang="pt-BR" sz="1400" dirty="0">
                <a:latin typeface="Calibri" pitchFamily="34" charset="0"/>
                <a:ea typeface="Calibri"/>
                <a:cs typeface="Times New Roman" pitchFamily="18" charset="0"/>
              </a:rPr>
              <a:t>conhecimento das espécies </a:t>
            </a:r>
            <a:r>
              <a:rPr lang="pt-BR" sz="1400" dirty="0" err="1">
                <a:latin typeface="Calibri" pitchFamily="34" charset="0"/>
                <a:ea typeface="Calibri"/>
                <a:cs typeface="Times New Roman" pitchFamily="18" charset="0"/>
              </a:rPr>
              <a:t>epígeas</a:t>
            </a:r>
            <a:r>
              <a:rPr lang="pt-BR" sz="1400" dirty="0">
                <a:latin typeface="Calibri" pitchFamily="34" charset="0"/>
                <a:cs typeface="Times New Roman" pitchFamily="18" charset="0"/>
              </a:rPr>
              <a:t>;</a:t>
            </a:r>
          </a:p>
          <a:p>
            <a:pPr marL="635000" lvl="2" indent="-1778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>
                <a:latin typeface="Calibri" pitchFamily="34" charset="0"/>
                <a:ea typeface="Calibri"/>
                <a:cs typeface="Times New Roman" pitchFamily="18" charset="0"/>
              </a:rPr>
              <a:t>Suficiência amostral</a:t>
            </a:r>
            <a:r>
              <a:rPr lang="pt-BR" sz="1400" dirty="0">
                <a:latin typeface="Calibri" pitchFamily="34" charset="0"/>
                <a:cs typeface="Times New Roman" pitchFamily="18" charset="0"/>
              </a:rPr>
              <a:t> x Tempo do </a:t>
            </a: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empreendimento</a:t>
            </a:r>
          </a:p>
          <a:p>
            <a:pPr marL="635000" lvl="2" indent="-1778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b="1" dirty="0">
                <a:latin typeface="Calibri" pitchFamily="34" charset="0"/>
                <a:ea typeface="Calibri"/>
                <a:cs typeface="Times New Roman" pitchFamily="18" charset="0"/>
              </a:rPr>
              <a:t>Necessidade de notas técnicas e Orientações</a:t>
            </a:r>
            <a:r>
              <a:rPr lang="pt-BR" sz="1400" b="1" dirty="0" smtClean="0">
                <a:latin typeface="Calibri" pitchFamily="34" charset="0"/>
                <a:ea typeface="Calibri"/>
                <a:cs typeface="Times New Roman" pitchFamily="18" charset="0"/>
              </a:rPr>
              <a:t>.</a:t>
            </a:r>
            <a:endParaRPr lang="pt-BR" sz="1400" b="1" dirty="0">
              <a:latin typeface="Calibri" pitchFamily="34" charset="0"/>
              <a:ea typeface="Calibri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 rot="16200000" flipH="1">
            <a:off x="7298296" y="5078790"/>
            <a:ext cx="3024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pt-BR" sz="900" dirty="0" smtClean="0"/>
              <a:t>Caverna do Sufoco – Baraúnas/RN </a:t>
            </a:r>
            <a:r>
              <a:rPr lang="pt-BR" sz="900" dirty="0"/>
              <a:t>- Foto: Diego </a:t>
            </a:r>
            <a:r>
              <a:rPr lang="pt-BR" sz="900" dirty="0" smtClean="0"/>
              <a:t>Bento</a:t>
            </a:r>
            <a:endParaRPr lang="pt-BR" sz="900" dirty="0"/>
          </a:p>
        </p:txBody>
      </p:sp>
      <p:pic>
        <p:nvPicPr>
          <p:cNvPr id="14" name="Picture 4" descr="C:\Documentos CECAV\Jocy\Site CECAV\Final\Jocy\FOTOS\Caramujo azul na caverna do Sufoco_Baraúna-RN_Diego Bento_CECAV-R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2" r="10743"/>
          <a:stretch/>
        </p:blipFill>
        <p:spPr bwMode="auto">
          <a:xfrm>
            <a:off x="5508104" y="3626010"/>
            <a:ext cx="3168352" cy="307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ângulo 3"/>
          <p:cNvSpPr>
            <a:spLocks noChangeArrowheads="1"/>
          </p:cNvSpPr>
          <p:nvPr/>
        </p:nvSpPr>
        <p:spPr bwMode="auto">
          <a:xfrm>
            <a:off x="467544" y="1263120"/>
            <a:ext cx="67934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pt-BR" dirty="0" smtClean="0">
                <a:latin typeface="Calibri" pitchFamily="34" charset="0"/>
              </a:rPr>
              <a:t>Aplicação </a:t>
            </a:r>
            <a:r>
              <a:rPr lang="pt-BR" dirty="0">
                <a:latin typeface="Calibri" pitchFamily="34" charset="0"/>
              </a:rPr>
              <a:t>do Decreto 6640/2008 e </a:t>
            </a:r>
            <a:r>
              <a:rPr lang="pt-BR" dirty="0" smtClean="0">
                <a:latin typeface="Calibri" pitchFamily="34" charset="0"/>
              </a:rPr>
              <a:t>IN 2/2009/</a:t>
            </a:r>
            <a:r>
              <a:rPr lang="pt-BR" dirty="0">
                <a:latin typeface="Calibri" pitchFamily="34" charset="0"/>
              </a:rPr>
              <a:t>MMA </a:t>
            </a:r>
          </a:p>
        </p:txBody>
      </p:sp>
      <p:sp>
        <p:nvSpPr>
          <p:cNvPr id="10" name="Retângulo 3"/>
          <p:cNvSpPr>
            <a:spLocks noChangeArrowheads="1"/>
          </p:cNvSpPr>
          <p:nvPr/>
        </p:nvSpPr>
        <p:spPr bwMode="auto">
          <a:xfrm>
            <a:off x="467544" y="1628800"/>
            <a:ext cx="8280920" cy="633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</a:pPr>
            <a:r>
              <a:rPr lang="pt-BR" sz="1400" dirty="0" smtClean="0">
                <a:latin typeface="Calibri" pitchFamily="34" charset="0"/>
                <a:ea typeface="Calibri"/>
                <a:cs typeface="Times New Roman" pitchFamily="18" charset="0"/>
              </a:rPr>
              <a:t>Discordâncias na interpretação e implementação, lacunas do conhecimento e dificuldades processuais </a:t>
            </a: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que </a:t>
            </a:r>
            <a:r>
              <a:rPr lang="pt-BR" sz="1400" dirty="0">
                <a:latin typeface="Calibri" pitchFamily="34" charset="0"/>
                <a:cs typeface="Times New Roman" pitchFamily="18" charset="0"/>
              </a:rPr>
              <a:t>afetam e comprometem a aplicação das regras técnicas de </a:t>
            </a: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análise.</a:t>
            </a:r>
            <a:endParaRPr lang="pt-BR" sz="1400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5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0">
        <p14:prism dir="d"/>
      </p:transition>
    </mc:Choice>
    <mc:Fallback xmlns="">
      <p:transition spd="slow" advClick="0" advTm="1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3"/>
          <p:cNvSpPr>
            <a:spLocks noChangeArrowheads="1"/>
          </p:cNvSpPr>
          <p:nvPr/>
        </p:nvSpPr>
        <p:spPr bwMode="auto">
          <a:xfrm>
            <a:off x="467544" y="2332415"/>
            <a:ext cx="8239108" cy="111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80000" lvl="1" indent="-180000" algn="just">
              <a:lnSpc>
                <a:spcPts val="2000"/>
              </a:lnSpc>
              <a:buClr>
                <a:srgbClr val="FF0000"/>
              </a:buClr>
              <a:buFont typeface="Wingdings" pitchFamily="2" charset="2"/>
              <a:buChar char="§"/>
            </a:pPr>
            <a:r>
              <a:rPr lang="pt-BR" sz="14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m</a:t>
            </a:r>
            <a:r>
              <a:rPr lang="pt-BR" sz="1400" dirty="0" smtClean="0">
                <a:latin typeface="Calibri"/>
                <a:ea typeface="Times New Roman"/>
                <a:cs typeface="Calibri"/>
              </a:rPr>
              <a:t>etodologia </a:t>
            </a:r>
            <a:r>
              <a:rPr lang="pt-BR" sz="1400" dirty="0">
                <a:latin typeface="Calibri"/>
                <a:ea typeface="Times New Roman"/>
                <a:cs typeface="Calibri"/>
              </a:rPr>
              <a:t>de classificação não é clara e </a:t>
            </a:r>
            <a:r>
              <a:rPr lang="pt-BR" sz="1400" dirty="0" smtClean="0">
                <a:latin typeface="Calibri"/>
                <a:ea typeface="Times New Roman"/>
                <a:cs typeface="Calibri"/>
              </a:rPr>
              <a:t>objetiva.</a:t>
            </a:r>
          </a:p>
          <a:p>
            <a:pPr marL="648000" lvl="2" indent="-180000" algn="just">
              <a:lnSpc>
                <a:spcPts val="2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pt-BR" sz="1400" dirty="0">
                <a:latin typeface="Calibri" pitchFamily="34" charset="0"/>
                <a:cs typeface="Times New Roman" pitchFamily="18" charset="0"/>
              </a:rPr>
              <a:t>Dados qualitativos, como Raro, excepcional, notável, singular, único, entre outros, </a:t>
            </a: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dificultam </a:t>
            </a:r>
            <a:r>
              <a:rPr lang="pt-BR" sz="1400" dirty="0">
                <a:latin typeface="Calibri" pitchFamily="34" charset="0"/>
                <a:cs typeface="Times New Roman" pitchFamily="18" charset="0"/>
              </a:rPr>
              <a:t>a interpretação </a:t>
            </a: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provocando </a:t>
            </a:r>
            <a:r>
              <a:rPr lang="pt-BR" sz="1400" dirty="0">
                <a:latin typeface="Calibri" pitchFamily="34" charset="0"/>
                <a:cs typeface="Times New Roman" pitchFamily="18" charset="0"/>
              </a:rPr>
              <a:t>a</a:t>
            </a:r>
            <a:r>
              <a:rPr lang="pt-BR" sz="1400" dirty="0">
                <a:latin typeface="Calibri"/>
                <a:ea typeface="Times New Roman"/>
                <a:cs typeface="Calibri"/>
              </a:rPr>
              <a:t>valiações subjetivas que resultam na adoção de padrões </a:t>
            </a:r>
            <a:r>
              <a:rPr lang="pt-BR" sz="1400" dirty="0" smtClean="0">
                <a:latin typeface="Calibri"/>
                <a:ea typeface="Times New Roman"/>
                <a:cs typeface="Calibri"/>
              </a:rPr>
              <a:t>desiguais.</a:t>
            </a:r>
          </a:p>
          <a:p>
            <a:pPr marL="648000" lvl="2" indent="-180000" algn="just">
              <a:lnSpc>
                <a:spcPts val="2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pt-BR" sz="1400" dirty="0">
                <a:latin typeface="Calibri" pitchFamily="34" charset="0"/>
              </a:rPr>
              <a:t>Definição de aspectos mínimos para exigência ou </a:t>
            </a:r>
            <a:r>
              <a:rPr lang="pt-BR" sz="1400" dirty="0" smtClean="0">
                <a:latin typeface="Calibri" pitchFamily="34" charset="0"/>
              </a:rPr>
              <a:t>declínio de </a:t>
            </a:r>
            <a:r>
              <a:rPr lang="pt-BR" sz="1400" dirty="0">
                <a:latin typeface="Calibri" pitchFamily="34" charset="0"/>
              </a:rPr>
              <a:t>estudos aprofundados</a:t>
            </a:r>
            <a:r>
              <a:rPr lang="pt-BR" sz="1400" dirty="0" smtClean="0">
                <a:latin typeface="Calibri" pitchFamily="34" charset="0"/>
              </a:rPr>
              <a:t>;</a:t>
            </a:r>
            <a:endParaRPr lang="pt-BR" sz="1400" dirty="0">
              <a:latin typeface="Calibri" pitchFamily="34" charset="0"/>
            </a:endParaRPr>
          </a:p>
        </p:txBody>
      </p:sp>
      <p:sp>
        <p:nvSpPr>
          <p:cNvPr id="7" name="Retângulo 3"/>
          <p:cNvSpPr>
            <a:spLocks noChangeArrowheads="1"/>
          </p:cNvSpPr>
          <p:nvPr/>
        </p:nvSpPr>
        <p:spPr bwMode="auto">
          <a:xfrm>
            <a:off x="467544" y="3789040"/>
            <a:ext cx="4710718" cy="2913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80000" lvl="1" indent="-180000" algn="just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</a:pP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Área do conhecimento muito recente:</a:t>
            </a:r>
          </a:p>
          <a:p>
            <a:pPr marL="648000" lvl="2" indent="-1800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>
                <a:latin typeface="Calibri" pitchFamily="34" charset="0"/>
                <a:cs typeface="Times New Roman" pitchFamily="18" charset="0"/>
              </a:rPr>
              <a:t>Alto </a:t>
            </a: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custo dos estudos;</a:t>
            </a:r>
          </a:p>
          <a:p>
            <a:pPr marL="648000" lvl="2" indent="-1800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Baixa qualidade dos estudos apresentados;</a:t>
            </a:r>
          </a:p>
          <a:p>
            <a:pPr marL="648000" lvl="2" indent="-1800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Poucos profissionais capacitados;</a:t>
            </a:r>
            <a:endParaRPr lang="pt-BR" sz="1400" dirty="0">
              <a:latin typeface="Calibri" pitchFamily="34" charset="0"/>
              <a:cs typeface="Times New Roman" pitchFamily="18" charset="0"/>
            </a:endParaRPr>
          </a:p>
          <a:p>
            <a:pPr marL="648000" lvl="2" indent="-1800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 smtClean="0">
                <a:latin typeface="Calibri" pitchFamily="34" charset="0"/>
                <a:ea typeface="Calibri"/>
                <a:cs typeface="Times New Roman" pitchFamily="18" charset="0"/>
              </a:rPr>
              <a:t>Poucas empresas especializadas no tema</a:t>
            </a: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;</a:t>
            </a:r>
            <a:endParaRPr lang="pt-BR" sz="1400" dirty="0">
              <a:latin typeface="Calibri" pitchFamily="34" charset="0"/>
              <a:cs typeface="Times New Roman" pitchFamily="18" charset="0"/>
            </a:endParaRPr>
          </a:p>
          <a:p>
            <a:pPr marL="648000" lvl="2" indent="-1800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 smtClean="0">
                <a:latin typeface="Calibri" pitchFamily="34" charset="0"/>
                <a:ea typeface="Calibri"/>
                <a:cs typeface="Times New Roman" pitchFamily="18" charset="0"/>
              </a:rPr>
              <a:t>Necessidade de profissionais especializados;</a:t>
            </a:r>
          </a:p>
          <a:p>
            <a:pPr marL="635000" lvl="2" indent="-1778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 smtClean="0">
                <a:latin typeface="Calibri" pitchFamily="34" charset="0"/>
                <a:ea typeface="Calibri"/>
                <a:cs typeface="Times New Roman" pitchFamily="18" charset="0"/>
              </a:rPr>
              <a:t>Poucos taxonomistas</a:t>
            </a:r>
            <a:r>
              <a:rPr lang="pt-BR" sz="1400" dirty="0">
                <a:latin typeface="Calibri" pitchFamily="34" charset="0"/>
                <a:cs typeface="Times New Roman" pitchFamily="18" charset="0"/>
              </a:rPr>
              <a:t>;</a:t>
            </a:r>
          </a:p>
          <a:p>
            <a:pPr marL="635000" lvl="2" indent="-1778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 smtClean="0">
                <a:latin typeface="Calibri" pitchFamily="34" charset="0"/>
                <a:ea typeface="Calibri"/>
                <a:cs typeface="Times New Roman" pitchFamily="18" charset="0"/>
              </a:rPr>
              <a:t>Reduzido </a:t>
            </a:r>
            <a:r>
              <a:rPr lang="pt-BR" sz="1400" dirty="0">
                <a:latin typeface="Calibri" pitchFamily="34" charset="0"/>
                <a:ea typeface="Calibri"/>
                <a:cs typeface="Times New Roman" pitchFamily="18" charset="0"/>
              </a:rPr>
              <a:t>conhecimento das espécies </a:t>
            </a:r>
            <a:r>
              <a:rPr lang="pt-BR" sz="1400" dirty="0" err="1">
                <a:latin typeface="Calibri" pitchFamily="34" charset="0"/>
                <a:ea typeface="Calibri"/>
                <a:cs typeface="Times New Roman" pitchFamily="18" charset="0"/>
              </a:rPr>
              <a:t>epígeas</a:t>
            </a:r>
            <a:r>
              <a:rPr lang="pt-BR" sz="1400" dirty="0">
                <a:latin typeface="Calibri" pitchFamily="34" charset="0"/>
                <a:cs typeface="Times New Roman" pitchFamily="18" charset="0"/>
              </a:rPr>
              <a:t>;</a:t>
            </a:r>
          </a:p>
          <a:p>
            <a:pPr marL="635000" lvl="2" indent="-1778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>
                <a:latin typeface="Calibri" pitchFamily="34" charset="0"/>
                <a:ea typeface="Calibri"/>
                <a:cs typeface="Times New Roman" pitchFamily="18" charset="0"/>
              </a:rPr>
              <a:t>Suficiência amostral</a:t>
            </a:r>
            <a:r>
              <a:rPr lang="pt-BR" sz="1400" dirty="0">
                <a:latin typeface="Calibri" pitchFamily="34" charset="0"/>
                <a:cs typeface="Times New Roman" pitchFamily="18" charset="0"/>
              </a:rPr>
              <a:t> x Tempo do </a:t>
            </a: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empreendimento</a:t>
            </a:r>
          </a:p>
          <a:p>
            <a:pPr marL="635000" lvl="2" indent="-177800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b="1" dirty="0">
                <a:latin typeface="Calibri" pitchFamily="34" charset="0"/>
                <a:ea typeface="Calibri"/>
                <a:cs typeface="Times New Roman" pitchFamily="18" charset="0"/>
              </a:rPr>
              <a:t>Necessidade de notas técnicas e Orientações. (pesquisa institucional</a:t>
            </a:r>
            <a:r>
              <a:rPr lang="pt-BR" sz="1400" b="1" dirty="0" smtClean="0">
                <a:latin typeface="Calibri" pitchFamily="34" charset="0"/>
                <a:ea typeface="Calibri"/>
                <a:cs typeface="Times New Roman" pitchFamily="18" charset="0"/>
              </a:rPr>
              <a:t>)</a:t>
            </a:r>
            <a:endParaRPr lang="pt-BR" sz="1400" b="1" dirty="0">
              <a:latin typeface="Calibri" pitchFamily="34" charset="0"/>
              <a:ea typeface="Calibri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 rot="16200000" flipH="1">
            <a:off x="7298296" y="5078790"/>
            <a:ext cx="3024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pt-BR" sz="900" dirty="0" smtClean="0"/>
              <a:t>Caverna do Sufoco – Baraúnas/RN </a:t>
            </a:r>
            <a:r>
              <a:rPr lang="pt-BR" sz="900" dirty="0"/>
              <a:t>- Foto: Diego </a:t>
            </a:r>
            <a:r>
              <a:rPr lang="pt-BR" sz="900" dirty="0" smtClean="0"/>
              <a:t>Bento</a:t>
            </a:r>
            <a:endParaRPr lang="pt-BR" sz="900" dirty="0"/>
          </a:p>
        </p:txBody>
      </p:sp>
      <p:pic>
        <p:nvPicPr>
          <p:cNvPr id="14" name="Picture 4" descr="C:\Documentos CECAV\Jocy\Site CECAV\Final\Jocy\FOTOS\Caramujo azul na caverna do Sufoco_Baraúna-RN_Diego Bento_CECAV-R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2" r="10743"/>
          <a:stretch/>
        </p:blipFill>
        <p:spPr bwMode="auto">
          <a:xfrm>
            <a:off x="5508104" y="3626010"/>
            <a:ext cx="3168352" cy="307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93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3"/>
          <p:cNvSpPr>
            <a:spLocks noChangeArrowheads="1"/>
          </p:cNvSpPr>
          <p:nvPr/>
        </p:nvSpPr>
        <p:spPr bwMode="auto">
          <a:xfrm>
            <a:off x="467544" y="2348880"/>
            <a:ext cx="4998750" cy="4349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lvl="1" indent="-285750" algn="just">
              <a:lnSpc>
                <a:spcPts val="2000"/>
              </a:lnSpc>
              <a:spcAft>
                <a:spcPts val="600"/>
              </a:spcAft>
              <a:buClr>
                <a:srgbClr val="FF0000"/>
              </a:buClr>
              <a:buFont typeface="Wingdings" pitchFamily="2" charset="2"/>
              <a:buChar char="§"/>
            </a:pPr>
            <a:r>
              <a:rPr lang="pt-BR" sz="1400" dirty="0" smtClean="0">
                <a:latin typeface="Calibri" pitchFamily="34" charset="0"/>
              </a:rPr>
              <a:t>Outras formas de compensação (Dec. 6.640/08. Art. 4º, </a:t>
            </a:r>
            <a:r>
              <a:rPr lang="pt-BR" sz="1400" dirty="0" smtClean="0">
                <a:latin typeface="Calibri"/>
              </a:rPr>
              <a:t>§ 3º)</a:t>
            </a: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:</a:t>
            </a:r>
          </a:p>
          <a:p>
            <a:pPr marL="635000" lvl="2" indent="-177800" algn="just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>
                <a:latin typeface="Calibri" pitchFamily="34" charset="0"/>
                <a:cs typeface="Times New Roman" pitchFamily="18" charset="0"/>
              </a:rPr>
              <a:t>Inexistência de cavidade testemunho </a:t>
            </a:r>
            <a:r>
              <a:rPr lang="pt-BR" sz="1400" dirty="0">
                <a:latin typeface="Calibri" pitchFamily="34" charset="0"/>
              </a:rPr>
              <a:t>art.4º, §1º)</a:t>
            </a:r>
            <a:endParaRPr lang="pt-BR" sz="1400" dirty="0">
              <a:latin typeface="Calibri" pitchFamily="34" charset="0"/>
              <a:cs typeface="Times New Roman" pitchFamily="18" charset="0"/>
            </a:endParaRPr>
          </a:p>
          <a:p>
            <a:pPr marL="1026500" lvl="2" indent="-180000" algn="just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Calibri" panose="020F0502020204030204" pitchFamily="34" charset="0"/>
              <a:buChar char="▪"/>
            </a:pPr>
            <a:r>
              <a:rPr lang="pt-BR" sz="1400" dirty="0">
                <a:latin typeface="Calibri" pitchFamily="34" charset="0"/>
                <a:cs typeface="Times New Roman" pitchFamily="18" charset="0"/>
              </a:rPr>
              <a:t>Inversão do principio da compensação espeleológica </a:t>
            </a:r>
            <a:r>
              <a:rPr lang="pt-BR" sz="1400" dirty="0">
                <a:latin typeface="Calibri" pitchFamily="34" charset="0"/>
              </a:rPr>
              <a:t>tornando a compensação preferencial, cavidades testemunho, uma excepcionalidade</a:t>
            </a:r>
            <a:r>
              <a:rPr lang="pt-BR" sz="1400" dirty="0" smtClean="0">
                <a:latin typeface="Calibri" pitchFamily="34" charset="0"/>
              </a:rPr>
              <a:t>.</a:t>
            </a:r>
          </a:p>
          <a:p>
            <a:pPr marL="1026500" lvl="2" indent="-180000" algn="just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Calibri" panose="020F0502020204030204" pitchFamily="34" charset="0"/>
              <a:buChar char="▪"/>
            </a:pPr>
            <a:r>
              <a:rPr lang="pt-BR" sz="1400" dirty="0" smtClean="0">
                <a:latin typeface="Calibri" pitchFamily="34" charset="0"/>
              </a:rPr>
              <a:t>Aproveitamento </a:t>
            </a:r>
            <a:r>
              <a:rPr lang="pt-BR" sz="1400" dirty="0">
                <a:latin typeface="Calibri" pitchFamily="34" charset="0"/>
              </a:rPr>
              <a:t>econômico das jazidas </a:t>
            </a:r>
            <a:r>
              <a:rPr lang="pt-BR" sz="1400" dirty="0" smtClean="0">
                <a:latin typeface="Calibri" pitchFamily="34" charset="0"/>
              </a:rPr>
              <a:t>(Direito Minerário)</a:t>
            </a:r>
            <a:endParaRPr lang="pt-BR" sz="1400" dirty="0" smtClean="0">
              <a:latin typeface="Calibri" pitchFamily="34" charset="0"/>
              <a:cs typeface="Times New Roman" pitchFamily="18" charset="0"/>
            </a:endParaRPr>
          </a:p>
          <a:p>
            <a:pPr marL="1026500" lvl="2" indent="-180000" algn="just">
              <a:lnSpc>
                <a:spcPts val="2000"/>
              </a:lnSpc>
              <a:spcAft>
                <a:spcPts val="600"/>
              </a:spcAft>
              <a:buClr>
                <a:srgbClr val="FF0000"/>
              </a:buClr>
              <a:buFont typeface="Calibri" panose="020F0502020204030204" pitchFamily="34" charset="0"/>
              <a:buChar char="▪"/>
            </a:pPr>
            <a:r>
              <a:rPr lang="pt-BR" sz="1400" dirty="0" smtClean="0">
                <a:latin typeface="Calibri" pitchFamily="34" charset="0"/>
                <a:cs typeface="Times New Roman" pitchFamily="18" charset="0"/>
              </a:rPr>
              <a:t>Definição errônea de “Área do Empreendimento” como sendo a “Área Diretamente Afetada”;</a:t>
            </a:r>
          </a:p>
          <a:p>
            <a:pPr marL="635000" lvl="2" indent="-177800" algn="just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>
                <a:latin typeface="Calibri" pitchFamily="34" charset="0"/>
              </a:rPr>
              <a:t>A compensação espeleológica em </a:t>
            </a:r>
            <a:r>
              <a:rPr lang="pt-BR" sz="1400" dirty="0" smtClean="0">
                <a:latin typeface="Calibri" pitchFamily="34" charset="0"/>
              </a:rPr>
              <a:t>outras áreas, principalmente em litologias diferentes,  dificulta </a:t>
            </a:r>
            <a:r>
              <a:rPr lang="pt-BR" sz="1400" dirty="0">
                <a:latin typeface="Calibri" pitchFamily="34" charset="0"/>
              </a:rPr>
              <a:t>a aplicação dos princípios da Proporcionalidade, Equivalência e </a:t>
            </a:r>
            <a:r>
              <a:rPr lang="pt-BR" sz="1400" dirty="0" smtClean="0">
                <a:latin typeface="Calibri" pitchFamily="34" charset="0"/>
              </a:rPr>
              <a:t>Razoabilidade;</a:t>
            </a:r>
            <a:endParaRPr lang="pt-BR" sz="1400" dirty="0">
              <a:latin typeface="Calibri" pitchFamily="34" charset="0"/>
            </a:endParaRPr>
          </a:p>
          <a:p>
            <a:pPr marL="635000" lvl="2" indent="-177800" algn="just">
              <a:lnSpc>
                <a:spcPts val="2000"/>
              </a:lnSpc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</a:pPr>
            <a:r>
              <a:rPr lang="pt-BR" sz="1400" dirty="0">
                <a:latin typeface="Calibri" pitchFamily="34" charset="0"/>
              </a:rPr>
              <a:t>A compensação espeleológica em outras áreas traz conflitos </a:t>
            </a:r>
            <a:r>
              <a:rPr lang="pt-BR" sz="1400" dirty="0" smtClean="0">
                <a:latin typeface="Calibri" pitchFamily="34" charset="0"/>
              </a:rPr>
              <a:t>com direto </a:t>
            </a:r>
            <a:r>
              <a:rPr lang="pt-BR" sz="1400" dirty="0">
                <a:latin typeface="Calibri" pitchFamily="34" charset="0"/>
              </a:rPr>
              <a:t>minerário </a:t>
            </a:r>
            <a:r>
              <a:rPr lang="pt-BR" sz="1400" dirty="0" smtClean="0">
                <a:latin typeface="Calibri" pitchFamily="34" charset="0"/>
              </a:rPr>
              <a:t>de terceiros e outro(s) </a:t>
            </a:r>
            <a:r>
              <a:rPr lang="pt-BR" sz="1400" dirty="0" err="1" smtClean="0">
                <a:latin typeface="Calibri" pitchFamily="34" charset="0"/>
              </a:rPr>
              <a:t>superficiário</a:t>
            </a:r>
            <a:r>
              <a:rPr lang="pt-BR" sz="1400" dirty="0" smtClean="0">
                <a:latin typeface="Calibri" pitchFamily="34" charset="0"/>
              </a:rPr>
              <a:t>(s).</a:t>
            </a:r>
            <a:endParaRPr lang="pt-BR" sz="1400" dirty="0" smtClean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 rot="16200000" flipH="1">
            <a:off x="7699990" y="5312511"/>
            <a:ext cx="239828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pt-BR" sz="800" dirty="0"/>
              <a:t>Gruta da </a:t>
            </a:r>
            <a:r>
              <a:rPr lang="pt-BR" sz="800" dirty="0" smtClean="0"/>
              <a:t>Arataca - Apiaí/SP </a:t>
            </a:r>
            <a:r>
              <a:rPr lang="pt-BR" sz="800" dirty="0"/>
              <a:t>- Foto: Diego </a:t>
            </a:r>
            <a:r>
              <a:rPr lang="pt-BR" sz="800" dirty="0" smtClean="0"/>
              <a:t>Bento</a:t>
            </a:r>
            <a:endParaRPr lang="pt-BR" sz="800" dirty="0"/>
          </a:p>
        </p:txBody>
      </p:sp>
      <p:pic>
        <p:nvPicPr>
          <p:cNvPr id="12" name="Picture 2" descr="C:\Documentos CECAV\Jocy\Site CECAV\Final\Jocy\FOTOS\Gruta da Arataca_Apiaí-SP_PETAR_Diego Bento_CECAV-RN 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5" t="21956" r="10080" b="8309"/>
          <a:stretch/>
        </p:blipFill>
        <p:spPr bwMode="auto">
          <a:xfrm>
            <a:off x="5940152" y="2420888"/>
            <a:ext cx="288032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57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D:\Documentos CECAV\CECAV 2009\Cecav BsB\Julião\Fotos Cristiano apresentação\Nova pasta\Grupo Quatro Salitre 010 corr P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596" y="296738"/>
            <a:ext cx="8304808" cy="622860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7" name="Picture 2" descr="D:\Documentos CECAV\CECAV 2009\Cecav BsB\Julião\Fotos Cristiano apresentação\Nova pasta\Grupo Quatro Salitre 010 cor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999" y="297840"/>
            <a:ext cx="8304002" cy="62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9" name="Retângulo de cantos arredondados 8"/>
          <p:cNvSpPr/>
          <p:nvPr/>
        </p:nvSpPr>
        <p:spPr>
          <a:xfrm>
            <a:off x="419981" y="296739"/>
            <a:ext cx="8304038" cy="6228605"/>
          </a:xfrm>
          <a:prstGeom prst="roundRect">
            <a:avLst>
              <a:gd name="adj" fmla="val 4025"/>
            </a:avLst>
          </a:prstGeom>
          <a:noFill/>
          <a:ln w="38100">
            <a:solidFill>
              <a:srgbClr val="EAB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cxnSp>
        <p:nvCxnSpPr>
          <p:cNvPr id="15" name="Conector reto 14"/>
          <p:cNvCxnSpPr/>
          <p:nvPr/>
        </p:nvCxnSpPr>
        <p:spPr>
          <a:xfrm>
            <a:off x="3551238" y="5157192"/>
            <a:ext cx="2041525" cy="0"/>
          </a:xfrm>
          <a:prstGeom prst="line">
            <a:avLst/>
          </a:prstGeom>
          <a:ln w="19050">
            <a:solidFill>
              <a:srgbClr val="EAB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68313" y="1645169"/>
            <a:ext cx="8207375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pt-BR" dirty="0">
                <a:solidFill>
                  <a:schemeClr val="bg1"/>
                </a:solidFill>
                <a:latin typeface="+mj-lt"/>
                <a:cs typeface="Arial" charset="0"/>
              </a:rPr>
              <a:t>Ministério do Meio Ambiente</a:t>
            </a:r>
          </a:p>
          <a:p>
            <a:pPr algn="ctr">
              <a:defRPr/>
            </a:pPr>
            <a:r>
              <a:rPr lang="pt-BR" dirty="0">
                <a:solidFill>
                  <a:schemeClr val="bg1"/>
                </a:solidFill>
                <a:latin typeface="+mj-lt"/>
                <a:cs typeface="Arial" charset="0"/>
              </a:rPr>
              <a:t>Instituto </a:t>
            </a:r>
            <a:r>
              <a:rPr lang="pt-BR" dirty="0" smtClean="0">
                <a:solidFill>
                  <a:schemeClr val="bg1"/>
                </a:solidFill>
                <a:latin typeface="+mj-lt"/>
                <a:cs typeface="Arial" charset="0"/>
              </a:rPr>
              <a:t>Chico Mendes </a:t>
            </a:r>
            <a:r>
              <a:rPr lang="pt-BR" dirty="0">
                <a:solidFill>
                  <a:schemeClr val="bg1"/>
                </a:solidFill>
                <a:latin typeface="+mj-lt"/>
                <a:cs typeface="Arial" charset="0"/>
              </a:rPr>
              <a:t>de Conservação da Biodiversidade</a:t>
            </a:r>
          </a:p>
          <a:p>
            <a:pPr algn="ctr">
              <a:defRPr/>
            </a:pPr>
            <a:r>
              <a:rPr lang="pt-BR" dirty="0">
                <a:solidFill>
                  <a:schemeClr val="bg1"/>
                </a:solidFill>
                <a:latin typeface="+mj-lt"/>
                <a:cs typeface="Arial" charset="0"/>
              </a:rPr>
              <a:t>Diretoria de Pesquisa, Avaliação e Monitoramento da Biodiversidade</a:t>
            </a:r>
          </a:p>
          <a:p>
            <a:pPr algn="ctr">
              <a:defRPr/>
            </a:pPr>
            <a:r>
              <a:rPr lang="pt-BR" dirty="0">
                <a:solidFill>
                  <a:schemeClr val="bg1"/>
                </a:solidFill>
                <a:latin typeface="+mj-lt"/>
                <a:cs typeface="Arial" charset="0"/>
              </a:rPr>
              <a:t>Centro Nacional de Pesquisa e Conservação de Cavernas – CECAV</a:t>
            </a:r>
          </a:p>
          <a:p>
            <a:pPr algn="ctr">
              <a:defRPr/>
            </a:pPr>
            <a:endParaRPr lang="pt-BR" dirty="0">
              <a:solidFill>
                <a:schemeClr val="bg1"/>
              </a:solidFill>
              <a:latin typeface="+mj-lt"/>
              <a:cs typeface="Arial" charset="0"/>
            </a:endParaRPr>
          </a:p>
          <a:p>
            <a:pPr algn="ctr">
              <a:defRPr/>
            </a:pPr>
            <a:r>
              <a:rPr lang="pt-BR" dirty="0">
                <a:solidFill>
                  <a:schemeClr val="bg1"/>
                </a:solidFill>
                <a:latin typeface="+mj-lt"/>
                <a:cs typeface="Arial" charset="0"/>
              </a:rPr>
              <a:t>www.icmbio.gov.br - www.icmbio.gov.br/cecav</a:t>
            </a:r>
          </a:p>
          <a:p>
            <a:pPr algn="ctr">
              <a:defRPr/>
            </a:pPr>
            <a:endParaRPr lang="pt-BR" dirty="0">
              <a:solidFill>
                <a:schemeClr val="bg1"/>
              </a:solidFill>
              <a:latin typeface="+mj-lt"/>
              <a:cs typeface="Arial" charset="0"/>
            </a:endParaRPr>
          </a:p>
          <a:p>
            <a:pPr algn="ctr">
              <a:defRPr/>
            </a:pPr>
            <a:r>
              <a:rPr lang="pt-BR" dirty="0">
                <a:solidFill>
                  <a:schemeClr val="bg1"/>
                </a:solidFill>
                <a:latin typeface="+mj-lt"/>
                <a:cs typeface="Arial" charset="0"/>
              </a:rPr>
              <a:t>(61) 3035-3467 - cecav.sede@icmbio.gov.br</a:t>
            </a:r>
          </a:p>
          <a:p>
            <a:pPr algn="ctr">
              <a:defRPr/>
            </a:pPr>
            <a:endParaRPr lang="pt-BR" dirty="0">
              <a:solidFill>
                <a:schemeClr val="bg1"/>
              </a:solidFill>
              <a:latin typeface="+mj-lt"/>
              <a:cs typeface="Arial" charset="0"/>
            </a:endParaRPr>
          </a:p>
          <a:p>
            <a:pPr algn="ctr">
              <a:defRPr/>
            </a:pPr>
            <a:r>
              <a:rPr lang="pt-BR" dirty="0">
                <a:solidFill>
                  <a:schemeClr val="bg1"/>
                </a:solidFill>
                <a:latin typeface="+mj-lt"/>
                <a:cs typeface="Arial" charset="0"/>
              </a:rPr>
              <a:t>jocy.cruz@icmbio.gov.br</a:t>
            </a:r>
          </a:p>
          <a:p>
            <a:pPr algn="ctr">
              <a:defRPr/>
            </a:pPr>
            <a:endParaRPr lang="pt-BR" dirty="0">
              <a:solidFill>
                <a:schemeClr val="bg1"/>
              </a:solidFill>
              <a:latin typeface="+mj-lt"/>
              <a:cs typeface="Arial" charset="0"/>
            </a:endParaRPr>
          </a:p>
          <a:p>
            <a:pPr algn="ctr">
              <a:defRPr/>
            </a:pPr>
            <a:r>
              <a:rPr lang="pt-BR" sz="2500" b="1" dirty="0">
                <a:solidFill>
                  <a:schemeClr val="bg1"/>
                </a:solidFill>
                <a:latin typeface="+mj-lt"/>
                <a:cs typeface="Arial" charset="0"/>
              </a:rPr>
              <a:t>O B R I G A D O.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2775065" y="740576"/>
            <a:ext cx="3593871" cy="5521716"/>
            <a:chOff x="2834258" y="1016380"/>
            <a:chExt cx="3593871" cy="5521716"/>
          </a:xfrm>
        </p:grpSpPr>
        <p:pic>
          <p:nvPicPr>
            <p:cNvPr id="10" name="Picture 8" descr="D:\Documentos CECAV\CECAV 2009\Cecav BsB\IN Decreto\FINAL\Apresentação\Apoio\logomarca2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1F1A17"/>
                </a:clrFrom>
                <a:clrTo>
                  <a:srgbClr val="1F1A1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63" t="8310" r="11163" b="3394"/>
            <a:stretch>
              <a:fillRect/>
            </a:stretch>
          </p:blipFill>
          <p:spPr bwMode="auto">
            <a:xfrm>
              <a:off x="3763833" y="1016380"/>
              <a:ext cx="483338" cy="803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11" name="Objeto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07407489"/>
                </p:ext>
              </p:extLst>
            </p:nvPr>
          </p:nvGraphicFramePr>
          <p:xfrm>
            <a:off x="4555921" y="1040508"/>
            <a:ext cx="648072" cy="7554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851" name="CorelDRAW" r:id="rId7" imgW="1779450" imgH="2073630" progId="CorelDRAW.Graphic.14">
                    <p:embed/>
                  </p:oleObj>
                </mc:Choice>
                <mc:Fallback>
                  <p:oleObj name="CorelDRAW" r:id="rId7" imgW="1779450" imgH="2073630" progId="CorelDRAW.Graphic.1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55921" y="1040508"/>
                          <a:ext cx="648072" cy="7554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to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81830982"/>
                </p:ext>
              </p:extLst>
            </p:nvPr>
          </p:nvGraphicFramePr>
          <p:xfrm>
            <a:off x="4483913" y="5937052"/>
            <a:ext cx="1944216" cy="6010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852" name="CorelDRAW" r:id="rId9" imgW="4791720" imgH="1480586" progId="CorelDRAW.Graphic.14">
                    <p:embed/>
                  </p:oleObj>
                </mc:Choice>
                <mc:Fallback>
                  <p:oleObj name="CorelDRAW" r:id="rId9" imgW="4791720" imgH="1480586" progId="CorelDRAW.Graphic.1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483913" y="5937052"/>
                          <a:ext cx="1944216" cy="60104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CaixaDeTexto 13"/>
            <p:cNvSpPr txBox="1"/>
            <p:nvPr/>
          </p:nvSpPr>
          <p:spPr>
            <a:xfrm>
              <a:off x="2834258" y="6006742"/>
              <a:ext cx="14734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200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Ministério do</a:t>
              </a:r>
            </a:p>
            <a:p>
              <a:pPr algn="ctr"/>
              <a:r>
                <a:rPr lang="pt-BR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Meio Ambiente</a:t>
              </a:r>
              <a:endParaRPr lang="pt-BR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619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8"/>
          <p:cNvSpPr txBox="1">
            <a:spLocks noChangeArrowheads="1"/>
          </p:cNvSpPr>
          <p:nvPr/>
        </p:nvSpPr>
        <p:spPr bwMode="auto">
          <a:xfrm>
            <a:off x="323528" y="1844824"/>
            <a:ext cx="8208912" cy="4278094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pt-BR" sz="1600" b="1" dirty="0" smtClean="0">
                <a:latin typeface="Calibri" pitchFamily="34" charset="0"/>
              </a:rPr>
              <a:t>1988 </a:t>
            </a:r>
            <a:r>
              <a:rPr lang="pt-BR" sz="1600" b="1" dirty="0">
                <a:latin typeface="Calibri" pitchFamily="34" charset="0"/>
              </a:rPr>
              <a:t>- Constituição </a:t>
            </a:r>
            <a:r>
              <a:rPr lang="pt-BR" sz="1600" b="1" dirty="0" smtClean="0">
                <a:latin typeface="Calibri" pitchFamily="34" charset="0"/>
              </a:rPr>
              <a:t>Federal:</a:t>
            </a:r>
          </a:p>
          <a:p>
            <a:pPr algn="just">
              <a:spcBef>
                <a:spcPts val="0"/>
              </a:spcBef>
            </a:pPr>
            <a:r>
              <a:rPr lang="pt-BR" sz="1600" dirty="0" smtClean="0">
                <a:latin typeface="Calibri" pitchFamily="34" charset="0"/>
              </a:rPr>
              <a:t>As </a:t>
            </a:r>
            <a:r>
              <a:rPr lang="pt-BR" sz="1600" dirty="0">
                <a:latin typeface="Calibri" pitchFamily="34" charset="0"/>
              </a:rPr>
              <a:t>cavernas formam o patrimônio espeleológico nacional e cultural brasileiro e são constituídas como bens da </a:t>
            </a:r>
            <a:r>
              <a:rPr lang="pt-BR" sz="1600" dirty="0" smtClean="0">
                <a:latin typeface="Calibri" pitchFamily="34" charset="0"/>
              </a:rPr>
              <a:t>União.</a:t>
            </a:r>
            <a:endParaRPr lang="pt-BR" sz="1600" dirty="0">
              <a:latin typeface="Calibri" pitchFamily="34" charset="0"/>
            </a:endParaRPr>
          </a:p>
          <a:p>
            <a:pPr algn="just">
              <a:spcBef>
                <a:spcPts val="0"/>
              </a:spcBef>
            </a:pPr>
            <a:endParaRPr lang="pt-BR" sz="1600" dirty="0" smtClean="0">
              <a:latin typeface="Calibri" pitchFamily="34" charset="0"/>
            </a:endParaRPr>
          </a:p>
          <a:p>
            <a:pPr algn="just">
              <a:spcBef>
                <a:spcPts val="0"/>
              </a:spcBef>
            </a:pPr>
            <a:r>
              <a:rPr lang="pt-BR" sz="1600" b="1" dirty="0" smtClean="0">
                <a:latin typeface="Calibri" pitchFamily="34" charset="0"/>
              </a:rPr>
              <a:t>1990 </a:t>
            </a:r>
            <a:r>
              <a:rPr lang="pt-BR" sz="1600" b="1" dirty="0">
                <a:latin typeface="Calibri" pitchFamily="34" charset="0"/>
              </a:rPr>
              <a:t>– Portaria IBAMA </a:t>
            </a:r>
            <a:r>
              <a:rPr lang="pt-BR" sz="1600" b="1" dirty="0" smtClean="0">
                <a:latin typeface="Calibri" pitchFamily="34" charset="0"/>
              </a:rPr>
              <a:t>887</a:t>
            </a:r>
            <a:endParaRPr lang="pt-BR" sz="1600" dirty="0">
              <a:latin typeface="Calibri" pitchFamily="34" charset="0"/>
            </a:endParaRPr>
          </a:p>
          <a:p>
            <a:pPr algn="just">
              <a:spcBef>
                <a:spcPts val="0"/>
              </a:spcBef>
            </a:pPr>
            <a:r>
              <a:rPr lang="pt-BR" sz="1600" dirty="0" smtClean="0">
                <a:latin typeface="Calibri" pitchFamily="34" charset="0"/>
              </a:rPr>
              <a:t>Determina </a:t>
            </a:r>
            <a:r>
              <a:rPr lang="pt-BR" sz="1600" dirty="0">
                <a:latin typeface="Calibri" pitchFamily="34" charset="0"/>
              </a:rPr>
              <a:t>a necessidade de Estudo de Impacto Ambiental (EIA) para </a:t>
            </a:r>
            <a:r>
              <a:rPr lang="pt-BR" sz="1600" dirty="0" smtClean="0">
                <a:latin typeface="Calibri" pitchFamily="34" charset="0"/>
              </a:rPr>
              <a:t>atividades </a:t>
            </a:r>
            <a:r>
              <a:rPr lang="pt-BR" sz="1600" dirty="0">
                <a:latin typeface="Calibri" pitchFamily="34" charset="0"/>
              </a:rPr>
              <a:t>em área de ocorrência de cavernas ou de potencial espeleológico que, direta ou indiretamente, possam ser lesivos a essas cavidades.</a:t>
            </a:r>
          </a:p>
          <a:p>
            <a:pPr algn="just">
              <a:spcBef>
                <a:spcPts val="0"/>
              </a:spcBef>
            </a:pPr>
            <a:endParaRPr lang="pt-BR" sz="1600" dirty="0" smtClean="0">
              <a:latin typeface="Calibri" pitchFamily="34" charset="0"/>
            </a:endParaRPr>
          </a:p>
          <a:p>
            <a:pPr algn="just">
              <a:spcBef>
                <a:spcPts val="0"/>
              </a:spcBef>
            </a:pPr>
            <a:r>
              <a:rPr lang="pt-BR" sz="1600" b="1" dirty="0" smtClean="0">
                <a:latin typeface="Calibri" pitchFamily="34" charset="0"/>
              </a:rPr>
              <a:t>1990 </a:t>
            </a:r>
            <a:r>
              <a:rPr lang="pt-BR" sz="1600" b="1" dirty="0">
                <a:latin typeface="Calibri" pitchFamily="34" charset="0"/>
              </a:rPr>
              <a:t>- Decreto Federal </a:t>
            </a:r>
            <a:r>
              <a:rPr lang="pt-BR" sz="1600" b="1" dirty="0" smtClean="0">
                <a:latin typeface="Calibri" pitchFamily="34" charset="0"/>
              </a:rPr>
              <a:t>99.556:</a:t>
            </a:r>
          </a:p>
          <a:p>
            <a:pPr algn="just">
              <a:spcBef>
                <a:spcPts val="0"/>
              </a:spcBef>
            </a:pPr>
            <a:r>
              <a:rPr lang="pt-BR" sz="1600" dirty="0" smtClean="0">
                <a:latin typeface="Calibri" pitchFamily="34" charset="0"/>
              </a:rPr>
              <a:t>Determina </a:t>
            </a:r>
            <a:r>
              <a:rPr lang="pt-BR" sz="1600" dirty="0">
                <a:latin typeface="Calibri" pitchFamily="34" charset="0"/>
              </a:rPr>
              <a:t>que a preservação, conservação, fiscalização e controle do uso do patrimônio espeleológico brasileiro são competência do IBAMA e define a obrigatoriedade do </a:t>
            </a:r>
            <a:r>
              <a:rPr lang="pt-BR" sz="1600" dirty="0" smtClean="0">
                <a:latin typeface="Calibri" pitchFamily="34" charset="0"/>
              </a:rPr>
              <a:t>EIA.</a:t>
            </a:r>
          </a:p>
          <a:p>
            <a:pPr algn="just">
              <a:spcBef>
                <a:spcPts val="0"/>
              </a:spcBef>
            </a:pPr>
            <a:endParaRPr lang="pt-BR" sz="1600" dirty="0">
              <a:latin typeface="Calibri" pitchFamily="34" charset="0"/>
            </a:endParaRPr>
          </a:p>
          <a:p>
            <a:pPr algn="just">
              <a:spcBef>
                <a:spcPts val="0"/>
              </a:spcBef>
            </a:pPr>
            <a:r>
              <a:rPr lang="pt-BR" sz="1600" b="1" dirty="0">
                <a:latin typeface="Calibri" pitchFamily="34" charset="0"/>
              </a:rPr>
              <a:t>2004 - Resolução CONAMA </a:t>
            </a:r>
            <a:r>
              <a:rPr lang="pt-BR" sz="1600" b="1" dirty="0" smtClean="0">
                <a:latin typeface="Calibri" pitchFamily="34" charset="0"/>
              </a:rPr>
              <a:t>347:</a:t>
            </a:r>
          </a:p>
          <a:p>
            <a:pPr algn="just">
              <a:spcBef>
                <a:spcPts val="0"/>
              </a:spcBef>
            </a:pPr>
            <a:r>
              <a:rPr lang="pt-BR" sz="1600" dirty="0" smtClean="0">
                <a:latin typeface="Calibri" pitchFamily="34" charset="0"/>
              </a:rPr>
              <a:t>Define </a:t>
            </a:r>
            <a:r>
              <a:rPr lang="pt-BR" sz="1600" dirty="0">
                <a:latin typeface="Calibri" pitchFamily="34" charset="0"/>
              </a:rPr>
              <a:t>cavidade natural subterrânea relevante para fins de anuência pelo IBAMA no processo de Licenciamento; define Plano de Manejo Espeleológico como documento necessário à gestão de cavidades </a:t>
            </a:r>
            <a:r>
              <a:rPr lang="pt-BR" sz="1600" dirty="0" smtClean="0">
                <a:latin typeface="Calibri" pitchFamily="34" charset="0"/>
              </a:rPr>
              <a:t>turísticas.</a:t>
            </a:r>
            <a:endParaRPr lang="pt-BR" sz="1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07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8"/>
          <p:cNvSpPr txBox="1">
            <a:spLocks noChangeArrowheads="1"/>
          </p:cNvSpPr>
          <p:nvPr/>
        </p:nvSpPr>
        <p:spPr bwMode="auto">
          <a:xfrm>
            <a:off x="179512" y="1844824"/>
            <a:ext cx="8784976" cy="21698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1500" b="1" dirty="0" smtClean="0">
                <a:latin typeface="Calibri" pitchFamily="34" charset="0"/>
              </a:rPr>
              <a:t>2008 - Decreto Federal 6.640: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1500" dirty="0" smtClean="0">
                <a:latin typeface="Calibri" pitchFamily="34" charset="0"/>
              </a:rPr>
              <a:t>Altera o Decreto Federal 99.556/90 classificando as cavidades de acordo com seu grau de relevância em máximo, alto, médio ou baixo, determinado pela análise de atributos avaliados sob enfoque regional e local.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1500" dirty="0" smtClean="0">
                <a:latin typeface="Calibri" pitchFamily="34" charset="0"/>
              </a:rPr>
              <a:t>Permite impactos negativos irreversíveis, mediante licenciamento ambiental, nas cavidades classificada com grau de relevância alto, médio ou baixo.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pt-BR" sz="1500" b="1" dirty="0" smtClean="0">
              <a:latin typeface="Calibri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1500" b="1" dirty="0" smtClean="0">
                <a:latin typeface="Calibri" pitchFamily="34" charset="0"/>
              </a:rPr>
              <a:t>2009 – Instrução Normativa MMA n° 2: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1500" dirty="0" smtClean="0">
                <a:latin typeface="Calibri" pitchFamily="34" charset="0"/>
              </a:rPr>
              <a:t>Regulamentas o Artigo 5° do Decreto Federal 6.640/08 definido a Metodologia para a Classificação do Grau de Relevância de Cavidades Naturais Subterrâneas.</a:t>
            </a:r>
          </a:p>
        </p:txBody>
      </p:sp>
      <p:sp>
        <p:nvSpPr>
          <p:cNvPr id="45" name="Text Box 28"/>
          <p:cNvSpPr txBox="1">
            <a:spLocks noChangeArrowheads="1"/>
          </p:cNvSpPr>
          <p:nvPr/>
        </p:nvSpPr>
        <p:spPr bwMode="auto">
          <a:xfrm>
            <a:off x="179512" y="4094490"/>
            <a:ext cx="8784976" cy="21698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ts val="0"/>
              </a:spcAft>
            </a:pPr>
            <a:r>
              <a:rPr lang="pt-BR" sz="1500" b="1" dirty="0" smtClean="0">
                <a:latin typeface="Calibri" pitchFamily="34" charset="0"/>
              </a:rPr>
              <a:t>2009 - Portaria MMA n° 358:</a:t>
            </a:r>
          </a:p>
          <a:p>
            <a:pPr fontAlgn="base">
              <a:spcBef>
                <a:spcPct val="0"/>
              </a:spcBef>
              <a:spcAft>
                <a:spcPts val="0"/>
              </a:spcAft>
            </a:pPr>
            <a:r>
              <a:rPr lang="pt-BR" sz="1500" dirty="0" smtClean="0">
                <a:latin typeface="Calibri" pitchFamily="34" charset="0"/>
              </a:rPr>
              <a:t>Instituí o Programa </a:t>
            </a:r>
            <a:r>
              <a:rPr lang="pt-BR" sz="1500" dirty="0">
                <a:latin typeface="Calibri" pitchFamily="34" charset="0"/>
              </a:rPr>
              <a:t>Nacional de Conservação do Patrimônio </a:t>
            </a:r>
            <a:r>
              <a:rPr lang="pt-BR" sz="1500" dirty="0" smtClean="0">
                <a:latin typeface="Calibri" pitchFamily="34" charset="0"/>
              </a:rPr>
              <a:t>Espeleológico.</a:t>
            </a:r>
          </a:p>
          <a:p>
            <a:pPr fontAlgn="base">
              <a:spcBef>
                <a:spcPct val="0"/>
              </a:spcBef>
              <a:spcAft>
                <a:spcPts val="0"/>
              </a:spcAft>
            </a:pPr>
            <a:endParaRPr lang="pt-BR" sz="1500" dirty="0">
              <a:latin typeface="Calibri" pitchFamily="34" charset="0"/>
            </a:endParaRPr>
          </a:p>
          <a:p>
            <a:pPr lvl="0" algn="just">
              <a:spcAft>
                <a:spcPts val="0"/>
              </a:spcAft>
            </a:pPr>
            <a:r>
              <a:rPr lang="pt-BR" sz="1500" b="1" dirty="0" smtClean="0">
                <a:latin typeface="Calibri" pitchFamily="34" charset="0"/>
              </a:rPr>
              <a:t>2012 </a:t>
            </a:r>
            <a:r>
              <a:rPr lang="pt-BR" sz="1500" b="1" dirty="0">
                <a:latin typeface="Calibri" pitchFamily="34" charset="0"/>
              </a:rPr>
              <a:t>– Instrução Normativa </a:t>
            </a:r>
            <a:r>
              <a:rPr lang="pt-BR" sz="1500" b="1" dirty="0" smtClean="0">
                <a:latin typeface="Calibri" pitchFamily="34" charset="0"/>
              </a:rPr>
              <a:t>ICMBIO nº 30:</a:t>
            </a:r>
          </a:p>
          <a:p>
            <a:pPr lvl="0" algn="just">
              <a:spcAft>
                <a:spcPts val="0"/>
              </a:spcAft>
            </a:pPr>
            <a:r>
              <a:rPr lang="pt-BR" sz="1500" dirty="0" smtClean="0">
                <a:latin typeface="Calibri" pitchFamily="34" charset="0"/>
              </a:rPr>
              <a:t>Regulamenta </a:t>
            </a:r>
            <a:r>
              <a:rPr lang="pt-BR" sz="1500" dirty="0">
                <a:latin typeface="Calibri" pitchFamily="34" charset="0"/>
              </a:rPr>
              <a:t>os procedimentos administrativos e técnicos adotados pelo Instituto Chico </a:t>
            </a:r>
            <a:r>
              <a:rPr lang="pt-BR" sz="1500" dirty="0" smtClean="0">
                <a:latin typeface="Calibri" pitchFamily="34" charset="0"/>
              </a:rPr>
              <a:t>Mendes </a:t>
            </a:r>
            <a:r>
              <a:rPr lang="pt-BR" sz="1500" dirty="0">
                <a:latin typeface="Calibri" pitchFamily="34" charset="0"/>
              </a:rPr>
              <a:t>para a execução das outras formas de compensação previstas no parágrafo 3º, artigo 4º do Decreto 99.556/90</a:t>
            </a:r>
            <a:r>
              <a:rPr lang="pt-BR" sz="1500" dirty="0" smtClean="0">
                <a:latin typeface="Calibri" pitchFamily="34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pt-BR" sz="1500" dirty="0" smtClean="0">
              <a:latin typeface="Calibri" pitchFamily="34" charset="0"/>
            </a:endParaRPr>
          </a:p>
          <a:p>
            <a:pPr algn="just">
              <a:spcAft>
                <a:spcPts val="0"/>
              </a:spcAft>
            </a:pPr>
            <a:r>
              <a:rPr lang="pt-BR" sz="1500" b="1" dirty="0" smtClean="0">
                <a:latin typeface="Calibri" pitchFamily="34" charset="0"/>
              </a:rPr>
              <a:t>2014 – Portaria MMA nº 55:</a:t>
            </a:r>
          </a:p>
          <a:p>
            <a:pPr algn="just">
              <a:spcAft>
                <a:spcPts val="0"/>
              </a:spcAft>
            </a:pPr>
            <a:r>
              <a:rPr lang="pt-BR" sz="1500" dirty="0" smtClean="0">
                <a:latin typeface="Calibri" pitchFamily="34" charset="0"/>
              </a:rPr>
              <a:t>Estabelece </a:t>
            </a:r>
            <a:r>
              <a:rPr lang="pt-BR" sz="1500" dirty="0">
                <a:latin typeface="Calibri" panose="020F0502020204030204" pitchFamily="34" charset="0"/>
              </a:rPr>
              <a:t>procedimentos entre o Instituto Chico </a:t>
            </a:r>
            <a:r>
              <a:rPr lang="pt-BR" sz="1500" dirty="0" smtClean="0">
                <a:latin typeface="Calibri" panose="020F0502020204030204" pitchFamily="34" charset="0"/>
              </a:rPr>
              <a:t>Mendes </a:t>
            </a:r>
            <a:r>
              <a:rPr lang="pt-BR" sz="1500" dirty="0">
                <a:latin typeface="Calibri" panose="020F0502020204030204" pitchFamily="34" charset="0"/>
              </a:rPr>
              <a:t>e o </a:t>
            </a:r>
            <a:r>
              <a:rPr lang="pt-BR" sz="1500" dirty="0" smtClean="0">
                <a:latin typeface="Calibri" panose="020F0502020204030204" pitchFamily="34" charset="0"/>
              </a:rPr>
              <a:t>IBAMA </a:t>
            </a:r>
            <a:r>
              <a:rPr lang="pt-BR" sz="1500" dirty="0">
                <a:latin typeface="Calibri" panose="020F0502020204030204" pitchFamily="34" charset="0"/>
              </a:rPr>
              <a:t>relacionados à Resolução no </a:t>
            </a:r>
            <a:r>
              <a:rPr lang="pt-BR" sz="1500" dirty="0" smtClean="0">
                <a:latin typeface="Calibri" panose="020F0502020204030204" pitchFamily="34" charset="0"/>
              </a:rPr>
              <a:t>428.</a:t>
            </a:r>
            <a:endParaRPr lang="pt-BR" sz="1500" dirty="0">
              <a:latin typeface="Calibri" pitchFamily="34" charset="0"/>
            </a:endParaRPr>
          </a:p>
        </p:txBody>
      </p:sp>
      <p:sp>
        <p:nvSpPr>
          <p:cNvPr id="86" name="Line 20"/>
          <p:cNvSpPr>
            <a:spLocks noChangeShapeType="1"/>
          </p:cNvSpPr>
          <p:nvPr/>
        </p:nvSpPr>
        <p:spPr bwMode="auto">
          <a:xfrm>
            <a:off x="2138346" y="3365317"/>
            <a:ext cx="0" cy="2009775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7" name="Line 23"/>
          <p:cNvSpPr>
            <a:spLocks noChangeShapeType="1"/>
          </p:cNvSpPr>
          <p:nvPr/>
        </p:nvSpPr>
        <p:spPr bwMode="auto">
          <a:xfrm>
            <a:off x="5685016" y="4808268"/>
            <a:ext cx="535239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8" name="Text Box 24"/>
          <p:cNvSpPr txBox="1">
            <a:spLocks noChangeArrowheads="1"/>
          </p:cNvSpPr>
          <p:nvPr/>
        </p:nvSpPr>
        <p:spPr bwMode="auto">
          <a:xfrm>
            <a:off x="6208191" y="4611494"/>
            <a:ext cx="1038731" cy="392913"/>
          </a:xfrm>
          <a:prstGeom prst="rect">
            <a:avLst/>
          </a:prstGeom>
          <a:solidFill>
            <a:srgbClr val="FFD279"/>
          </a:solidFill>
          <a:ln w="9525">
            <a:solidFill>
              <a:srgbClr val="00B0F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MÉDIA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RELEVÂNCIA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Line 25"/>
          <p:cNvSpPr>
            <a:spLocks noChangeShapeType="1"/>
          </p:cNvSpPr>
          <p:nvPr/>
        </p:nvSpPr>
        <p:spPr bwMode="auto">
          <a:xfrm>
            <a:off x="5694540" y="5999703"/>
            <a:ext cx="535239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90" name="Text Box 26"/>
          <p:cNvSpPr txBox="1">
            <a:spLocks noChangeArrowheads="1"/>
          </p:cNvSpPr>
          <p:nvPr/>
        </p:nvSpPr>
        <p:spPr bwMode="auto">
          <a:xfrm>
            <a:off x="6217715" y="5803564"/>
            <a:ext cx="1038731" cy="392913"/>
          </a:xfrm>
          <a:prstGeom prst="rect">
            <a:avLst/>
          </a:prstGeom>
          <a:solidFill>
            <a:srgbClr val="FFE2A7"/>
          </a:solidFill>
          <a:ln w="9525">
            <a:solidFill>
              <a:srgbClr val="00B0F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BAIXA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RELEVÂNCIA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" name="Line 27"/>
          <p:cNvSpPr>
            <a:spLocks noChangeShapeType="1"/>
          </p:cNvSpPr>
          <p:nvPr/>
        </p:nvSpPr>
        <p:spPr bwMode="auto">
          <a:xfrm>
            <a:off x="5694540" y="5412555"/>
            <a:ext cx="535239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92" name="Text Box 28"/>
          <p:cNvSpPr txBox="1">
            <a:spLocks noChangeArrowheads="1"/>
          </p:cNvSpPr>
          <p:nvPr/>
        </p:nvSpPr>
        <p:spPr bwMode="auto">
          <a:xfrm>
            <a:off x="6217715" y="5215781"/>
            <a:ext cx="1038731" cy="392913"/>
          </a:xfrm>
          <a:prstGeom prst="rect">
            <a:avLst/>
          </a:prstGeom>
          <a:solidFill>
            <a:srgbClr val="FFE2A7"/>
          </a:solidFill>
          <a:ln w="9525">
            <a:solidFill>
              <a:srgbClr val="00B0F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BAIXA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RELEVÂNCIA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Line 29"/>
          <p:cNvSpPr>
            <a:spLocks noChangeShapeType="1"/>
          </p:cNvSpPr>
          <p:nvPr/>
        </p:nvSpPr>
        <p:spPr bwMode="auto">
          <a:xfrm>
            <a:off x="4487555" y="5374469"/>
            <a:ext cx="457143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94" name="Line 30"/>
          <p:cNvSpPr>
            <a:spLocks noChangeShapeType="1"/>
          </p:cNvSpPr>
          <p:nvPr/>
        </p:nvSpPr>
        <p:spPr bwMode="auto">
          <a:xfrm flipV="1">
            <a:off x="4487555" y="4636249"/>
            <a:ext cx="440000" cy="755993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95" name="Line 31"/>
          <p:cNvSpPr>
            <a:spLocks noChangeShapeType="1"/>
          </p:cNvSpPr>
          <p:nvPr/>
        </p:nvSpPr>
        <p:spPr bwMode="auto">
          <a:xfrm>
            <a:off x="4487555" y="5418267"/>
            <a:ext cx="440000" cy="671571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96" name="Line 32"/>
          <p:cNvSpPr>
            <a:spLocks noChangeShapeType="1"/>
          </p:cNvSpPr>
          <p:nvPr/>
        </p:nvSpPr>
        <p:spPr bwMode="auto">
          <a:xfrm>
            <a:off x="3270411" y="5374469"/>
            <a:ext cx="457143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97" name="Text Box 33"/>
          <p:cNvSpPr txBox="1">
            <a:spLocks noChangeArrowheads="1"/>
          </p:cNvSpPr>
          <p:nvPr/>
        </p:nvSpPr>
        <p:spPr bwMode="auto">
          <a:xfrm>
            <a:off x="3606919" y="5177695"/>
            <a:ext cx="944128" cy="392913"/>
          </a:xfrm>
          <a:prstGeom prst="rect">
            <a:avLst/>
          </a:prstGeom>
          <a:solidFill>
            <a:srgbClr val="FFFFFF"/>
          </a:solidFill>
          <a:ln w="9525">
            <a:solidFill>
              <a:srgbClr val="00B0F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ENFOQUE LOCAL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8" name="AutoShape 34"/>
          <p:cNvCxnSpPr>
            <a:cxnSpLocks noChangeShapeType="1"/>
          </p:cNvCxnSpPr>
          <p:nvPr/>
        </p:nvCxnSpPr>
        <p:spPr bwMode="auto">
          <a:xfrm>
            <a:off x="2138346" y="5374469"/>
            <a:ext cx="401905" cy="0"/>
          </a:xfrm>
          <a:prstGeom prst="straightConnector1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</p:cxnSp>
      <p:sp>
        <p:nvSpPr>
          <p:cNvPr id="99" name="Text Box 35"/>
          <p:cNvSpPr txBox="1">
            <a:spLocks noChangeArrowheads="1"/>
          </p:cNvSpPr>
          <p:nvPr/>
        </p:nvSpPr>
        <p:spPr bwMode="auto">
          <a:xfrm>
            <a:off x="2441203" y="5158018"/>
            <a:ext cx="944128" cy="413225"/>
          </a:xfrm>
          <a:prstGeom prst="rect">
            <a:avLst/>
          </a:prstGeom>
          <a:solidFill>
            <a:srgbClr val="FFFFFF"/>
          </a:solidFill>
          <a:ln w="9525">
            <a:solidFill>
              <a:srgbClr val="00B0F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Importância Baixa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Text Box 37"/>
          <p:cNvSpPr txBox="1">
            <a:spLocks noChangeArrowheads="1"/>
          </p:cNvSpPr>
          <p:nvPr/>
        </p:nvSpPr>
        <p:spPr bwMode="auto">
          <a:xfrm>
            <a:off x="4817079" y="4582930"/>
            <a:ext cx="944128" cy="436711"/>
          </a:xfrm>
          <a:prstGeom prst="rect">
            <a:avLst/>
          </a:prstGeom>
          <a:solidFill>
            <a:srgbClr val="FFFFFF"/>
          </a:solidFill>
          <a:ln w="9525">
            <a:solidFill>
              <a:srgbClr val="00B0F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Importância Acentuada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Text Box 38"/>
          <p:cNvSpPr txBox="1">
            <a:spLocks noChangeArrowheads="1"/>
          </p:cNvSpPr>
          <p:nvPr/>
        </p:nvSpPr>
        <p:spPr bwMode="auto">
          <a:xfrm>
            <a:off x="4817079" y="5170713"/>
            <a:ext cx="944128" cy="436711"/>
          </a:xfrm>
          <a:prstGeom prst="rect">
            <a:avLst/>
          </a:prstGeom>
          <a:solidFill>
            <a:srgbClr val="FFFFFF"/>
          </a:solidFill>
          <a:ln w="9525">
            <a:solidFill>
              <a:srgbClr val="00B0F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Importância Significativa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Text Box 39"/>
          <p:cNvSpPr txBox="1">
            <a:spLocks noChangeArrowheads="1"/>
          </p:cNvSpPr>
          <p:nvPr/>
        </p:nvSpPr>
        <p:spPr bwMode="auto">
          <a:xfrm>
            <a:off x="4817079" y="5790869"/>
            <a:ext cx="944128" cy="436711"/>
          </a:xfrm>
          <a:prstGeom prst="rect">
            <a:avLst/>
          </a:prstGeom>
          <a:solidFill>
            <a:srgbClr val="FFFFFF"/>
          </a:solidFill>
          <a:ln w="9525">
            <a:solidFill>
              <a:srgbClr val="00B0F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Importância Baixa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Line 7"/>
          <p:cNvSpPr>
            <a:spLocks noChangeShapeType="1"/>
          </p:cNvSpPr>
          <p:nvPr/>
        </p:nvSpPr>
        <p:spPr bwMode="auto">
          <a:xfrm>
            <a:off x="5694439" y="3820806"/>
            <a:ext cx="535273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04" name="Line 9"/>
          <p:cNvSpPr>
            <a:spLocks noChangeShapeType="1"/>
          </p:cNvSpPr>
          <p:nvPr/>
        </p:nvSpPr>
        <p:spPr bwMode="auto">
          <a:xfrm>
            <a:off x="4426420" y="3499314"/>
            <a:ext cx="571466" cy="457459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05" name="Text Box 12"/>
          <p:cNvSpPr txBox="1">
            <a:spLocks noChangeArrowheads="1"/>
          </p:cNvSpPr>
          <p:nvPr/>
        </p:nvSpPr>
        <p:spPr bwMode="auto">
          <a:xfrm>
            <a:off x="6217648" y="3624480"/>
            <a:ext cx="1038798" cy="393288"/>
          </a:xfrm>
          <a:prstGeom prst="rect">
            <a:avLst/>
          </a:prstGeom>
          <a:solidFill>
            <a:srgbClr val="FFD279"/>
          </a:solidFill>
          <a:ln w="9525">
            <a:solidFill>
              <a:srgbClr val="FFC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MÉDIA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RELEVÂNCIA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" name="Text Box 16"/>
          <p:cNvSpPr txBox="1">
            <a:spLocks noChangeArrowheads="1"/>
          </p:cNvSpPr>
          <p:nvPr/>
        </p:nvSpPr>
        <p:spPr bwMode="auto">
          <a:xfrm>
            <a:off x="4815652" y="3602877"/>
            <a:ext cx="944189" cy="437128"/>
          </a:xfrm>
          <a:prstGeom prst="rect">
            <a:avLst/>
          </a:prstGeom>
          <a:solidFill>
            <a:srgbClr val="FFFFFF"/>
          </a:solidFill>
          <a:ln w="9525">
            <a:solidFill>
              <a:srgbClr val="FFC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Importância Significativa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Line 5"/>
          <p:cNvSpPr>
            <a:spLocks noChangeShapeType="1"/>
          </p:cNvSpPr>
          <p:nvPr/>
        </p:nvSpPr>
        <p:spPr bwMode="auto">
          <a:xfrm>
            <a:off x="3270154" y="3481524"/>
            <a:ext cx="457173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08" name="Line 6"/>
          <p:cNvSpPr>
            <a:spLocks noChangeShapeType="1"/>
          </p:cNvSpPr>
          <p:nvPr/>
        </p:nvSpPr>
        <p:spPr bwMode="auto">
          <a:xfrm>
            <a:off x="1924034" y="3461192"/>
            <a:ext cx="685759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09" name="Line 8"/>
          <p:cNvSpPr>
            <a:spLocks noChangeShapeType="1"/>
          </p:cNvSpPr>
          <p:nvPr/>
        </p:nvSpPr>
        <p:spPr bwMode="auto">
          <a:xfrm flipV="1">
            <a:off x="4426420" y="3045667"/>
            <a:ext cx="500985" cy="427597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0" name="Line 10"/>
          <p:cNvSpPr>
            <a:spLocks noChangeShapeType="1"/>
          </p:cNvSpPr>
          <p:nvPr/>
        </p:nvSpPr>
        <p:spPr bwMode="auto">
          <a:xfrm>
            <a:off x="5694439" y="3137794"/>
            <a:ext cx="535273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" name="Text Box 11"/>
          <p:cNvSpPr txBox="1">
            <a:spLocks noChangeArrowheads="1"/>
          </p:cNvSpPr>
          <p:nvPr/>
        </p:nvSpPr>
        <p:spPr bwMode="auto">
          <a:xfrm>
            <a:off x="6217648" y="2940832"/>
            <a:ext cx="1038798" cy="393288"/>
          </a:xfrm>
          <a:prstGeom prst="rect">
            <a:avLst/>
          </a:prstGeom>
          <a:solidFill>
            <a:srgbClr val="EAB200"/>
          </a:solidFill>
          <a:ln w="9525">
            <a:solidFill>
              <a:srgbClr val="FFC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ALTA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RELEVÂNCIA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Text Box 13"/>
          <p:cNvSpPr txBox="1">
            <a:spLocks noChangeArrowheads="1"/>
          </p:cNvSpPr>
          <p:nvPr/>
        </p:nvSpPr>
        <p:spPr bwMode="auto">
          <a:xfrm>
            <a:off x="4815652" y="2919230"/>
            <a:ext cx="944189" cy="437128"/>
          </a:xfrm>
          <a:prstGeom prst="rect">
            <a:avLst/>
          </a:prstGeom>
          <a:solidFill>
            <a:srgbClr val="FFFFFF"/>
          </a:solidFill>
          <a:ln w="9525">
            <a:solidFill>
              <a:srgbClr val="FFC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Importância Acentuada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3" name="Text Box 14"/>
          <p:cNvSpPr txBox="1">
            <a:spLocks noChangeArrowheads="1"/>
          </p:cNvSpPr>
          <p:nvPr/>
        </p:nvSpPr>
        <p:spPr bwMode="auto">
          <a:xfrm>
            <a:off x="3606684" y="3262324"/>
            <a:ext cx="944189" cy="437128"/>
          </a:xfrm>
          <a:prstGeom prst="rect">
            <a:avLst/>
          </a:prstGeom>
          <a:solidFill>
            <a:srgbClr val="FFFFFF"/>
          </a:solidFill>
          <a:ln w="9525">
            <a:solidFill>
              <a:srgbClr val="FFC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ENFOQUE LOCAL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Text Box 15"/>
          <p:cNvSpPr txBox="1">
            <a:spLocks noChangeArrowheads="1"/>
          </p:cNvSpPr>
          <p:nvPr/>
        </p:nvSpPr>
        <p:spPr bwMode="auto">
          <a:xfrm>
            <a:off x="2440893" y="3282656"/>
            <a:ext cx="944189" cy="393288"/>
          </a:xfrm>
          <a:prstGeom prst="rect">
            <a:avLst/>
          </a:prstGeom>
          <a:solidFill>
            <a:srgbClr val="FFFFFF"/>
          </a:solidFill>
          <a:ln w="9525">
            <a:solidFill>
              <a:srgbClr val="FFC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Importância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Significativa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5" name="Line 2"/>
          <p:cNvSpPr>
            <a:spLocks noChangeShapeType="1"/>
          </p:cNvSpPr>
          <p:nvPr/>
        </p:nvSpPr>
        <p:spPr bwMode="auto">
          <a:xfrm>
            <a:off x="4392596" y="2166755"/>
            <a:ext cx="534988" cy="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6" name="Line 3"/>
          <p:cNvSpPr>
            <a:spLocks noChangeShapeType="1"/>
          </p:cNvSpPr>
          <p:nvPr/>
        </p:nvSpPr>
        <p:spPr bwMode="auto">
          <a:xfrm>
            <a:off x="3270234" y="2168342"/>
            <a:ext cx="457200" cy="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7" name="Line 17"/>
          <p:cNvSpPr>
            <a:spLocks noChangeShapeType="1"/>
          </p:cNvSpPr>
          <p:nvPr/>
        </p:nvSpPr>
        <p:spPr bwMode="auto">
          <a:xfrm flipV="1">
            <a:off x="2138346" y="2168342"/>
            <a:ext cx="0" cy="1063625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cxnSp>
        <p:nvCxnSpPr>
          <p:cNvPr id="118" name="AutoShape 18"/>
          <p:cNvCxnSpPr>
            <a:cxnSpLocks noChangeShapeType="1"/>
          </p:cNvCxnSpPr>
          <p:nvPr/>
        </p:nvCxnSpPr>
        <p:spPr bwMode="auto">
          <a:xfrm>
            <a:off x="2138346" y="2168342"/>
            <a:ext cx="401638" cy="0"/>
          </a:xfrm>
          <a:prstGeom prst="straightConnector1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</p:spPr>
      </p:cxnSp>
      <p:sp>
        <p:nvSpPr>
          <p:cNvPr id="119" name="Text Box 19"/>
          <p:cNvSpPr txBox="1">
            <a:spLocks noChangeArrowheads="1"/>
          </p:cNvSpPr>
          <p:nvPr/>
        </p:nvSpPr>
        <p:spPr bwMode="auto">
          <a:xfrm>
            <a:off x="2439971" y="1971492"/>
            <a:ext cx="944563" cy="392113"/>
          </a:xfrm>
          <a:prstGeom prst="rect">
            <a:avLst/>
          </a:prstGeom>
          <a:solidFill>
            <a:srgbClr val="FFFFFF"/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Importância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Acentuada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AutoShape 21"/>
          <p:cNvSpPr>
            <a:spLocks noChangeArrowheads="1"/>
          </p:cNvSpPr>
          <p:nvPr/>
        </p:nvSpPr>
        <p:spPr bwMode="auto">
          <a:xfrm>
            <a:off x="1160446" y="3231967"/>
            <a:ext cx="1044575" cy="422275"/>
          </a:xfrm>
          <a:prstGeom prst="flowChartProcess">
            <a:avLst/>
          </a:prstGeom>
          <a:solidFill>
            <a:schemeClr val="accent5">
              <a:lumMod val="9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ENFOQUE REGIONAL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Line 40"/>
          <p:cNvSpPr>
            <a:spLocks noChangeShapeType="1"/>
          </p:cNvSpPr>
          <p:nvPr/>
        </p:nvSpPr>
        <p:spPr bwMode="auto">
          <a:xfrm>
            <a:off x="5694346" y="2166755"/>
            <a:ext cx="534988" cy="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22" name="Text Box 41"/>
          <p:cNvSpPr txBox="1">
            <a:spLocks noChangeArrowheads="1"/>
          </p:cNvSpPr>
          <p:nvPr/>
        </p:nvSpPr>
        <p:spPr bwMode="auto">
          <a:xfrm>
            <a:off x="6218221" y="1971492"/>
            <a:ext cx="1038225" cy="392113"/>
          </a:xfrm>
          <a:prstGeom prst="rect">
            <a:avLst/>
          </a:prstGeom>
          <a:solidFill>
            <a:srgbClr val="EAB200"/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ALTA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RELEVÂNCIA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" name="Text Box 42"/>
          <p:cNvSpPr txBox="1">
            <a:spLocks noChangeArrowheads="1"/>
          </p:cNvSpPr>
          <p:nvPr/>
        </p:nvSpPr>
        <p:spPr bwMode="auto">
          <a:xfrm>
            <a:off x="4814871" y="1949267"/>
            <a:ext cx="944563" cy="436563"/>
          </a:xfrm>
          <a:prstGeom prst="rect">
            <a:avLst/>
          </a:prstGeom>
          <a:solidFill>
            <a:srgbClr val="FFFFFF"/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Importância Acentuada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Text Box 43"/>
          <p:cNvSpPr txBox="1">
            <a:spLocks noChangeArrowheads="1"/>
          </p:cNvSpPr>
          <p:nvPr/>
        </p:nvSpPr>
        <p:spPr bwMode="auto">
          <a:xfrm>
            <a:off x="3606784" y="1949267"/>
            <a:ext cx="944562" cy="436563"/>
          </a:xfrm>
          <a:prstGeom prst="rect">
            <a:avLst/>
          </a:prstGeom>
          <a:solidFill>
            <a:srgbClr val="FFFFFF"/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ENFOQUE LOCAL</a:t>
            </a:r>
            <a:endParaRPr kumimoji="0" lang="pt-B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39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"/>
                            </p:stCondLst>
                            <p:childTnLst>
                              <p:par>
                                <p:cTn id="3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50"/>
                            </p:stCondLst>
                            <p:childTnLst>
                              <p:par>
                                <p:cTn id="54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6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750"/>
                            </p:stCondLst>
                            <p:childTnLst>
                              <p:par>
                                <p:cTn id="7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0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250"/>
                            </p:stCondLst>
                            <p:childTnLst>
                              <p:par>
                                <p:cTn id="86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750"/>
                            </p:stCondLst>
                            <p:childTnLst>
                              <p:par>
                                <p:cTn id="94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96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250"/>
                            </p:stCondLst>
                            <p:childTnLst>
                              <p:par>
                                <p:cTn id="102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4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750"/>
                            </p:stCondLst>
                            <p:childTnLst>
                              <p:par>
                                <p:cTn id="110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2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25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2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7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000"/>
                            </p:stCondLst>
                            <p:childTnLst>
                              <p:par>
                                <p:cTn id="130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2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25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500"/>
                            </p:stCondLst>
                            <p:childTnLst>
                              <p:par>
                                <p:cTn id="13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0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75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000"/>
                            </p:stCondLst>
                            <p:childTnLst>
                              <p:par>
                                <p:cTn id="146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8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825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8500"/>
                            </p:stCondLst>
                            <p:childTnLst>
                              <p:par>
                                <p:cTn id="154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6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75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9000"/>
                            </p:stCondLst>
                            <p:childTnLst>
                              <p:par>
                                <p:cTn id="162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4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925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9500"/>
                            </p:stCondLst>
                            <p:childTnLst>
                              <p:par>
                                <p:cTn id="170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9750"/>
                            </p:stCondLst>
                            <p:childTnLst>
                              <p:par>
                                <p:cTn id="1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80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3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3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3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3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3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300"/>
                            </p:stCondLst>
                            <p:childTnLst>
                              <p:par>
                                <p:cTn id="3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35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35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0" dur="35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650"/>
                            </p:stCondLst>
                            <p:childTnLst>
                              <p:par>
                                <p:cTn id="32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35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5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6" dur="35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1000"/>
                            </p:stCondLst>
                            <p:childTnLst>
                              <p:par>
                                <p:cTn id="3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35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35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2" dur="350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1350"/>
                            </p:stCondLst>
                            <p:childTnLst>
                              <p:par>
                                <p:cTn id="33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350" fill="hold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50" fill="hold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8" dur="350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1700"/>
                            </p:stCondLst>
                            <p:childTnLst>
                              <p:par>
                                <p:cTn id="34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350" fill="hold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350" fill="hold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4" dur="350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2050"/>
                            </p:stCondLst>
                            <p:childTnLst>
                              <p:par>
                                <p:cTn id="34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350" fill="hold"/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350" fill="hold"/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0" dur="350"/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2" grpId="1" uiExpand="1" build="allAtOnce"/>
      <p:bldP spid="45" grpId="0" build="p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upo 50"/>
          <p:cNvGrpSpPr/>
          <p:nvPr/>
        </p:nvGrpSpPr>
        <p:grpSpPr>
          <a:xfrm>
            <a:off x="3475215" y="5254632"/>
            <a:ext cx="281002" cy="1048113"/>
            <a:chOff x="2329930" y="4351168"/>
            <a:chExt cx="787421" cy="2051222"/>
          </a:xfrm>
        </p:grpSpPr>
        <p:cxnSp>
          <p:nvCxnSpPr>
            <p:cNvPr id="53" name="Conector de seta reta 52"/>
            <p:cNvCxnSpPr/>
            <p:nvPr/>
          </p:nvCxnSpPr>
          <p:spPr>
            <a:xfrm flipV="1">
              <a:off x="2337955" y="4351168"/>
              <a:ext cx="0" cy="2044897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AutoShape 94"/>
            <p:cNvCxnSpPr>
              <a:cxnSpLocks noChangeShapeType="1"/>
            </p:cNvCxnSpPr>
            <p:nvPr/>
          </p:nvCxnSpPr>
          <p:spPr bwMode="auto">
            <a:xfrm flipH="1">
              <a:off x="2329930" y="6402390"/>
              <a:ext cx="787421" cy="0"/>
            </a:xfrm>
            <a:prstGeom prst="straightConnector1">
              <a:avLst/>
            </a:prstGeom>
            <a:noFill/>
            <a:ln w="9525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2168490" y="1660443"/>
            <a:ext cx="4891713" cy="4103323"/>
            <a:chOff x="1247" y="872"/>
            <a:chExt cx="9878" cy="13157"/>
          </a:xfrm>
        </p:grpSpPr>
        <p:sp>
          <p:nvSpPr>
            <p:cNvPr id="9" name="AutoShape 49"/>
            <p:cNvSpPr>
              <a:spLocks noChangeShapeType="1"/>
            </p:cNvSpPr>
            <p:nvPr/>
          </p:nvSpPr>
          <p:spPr bwMode="auto">
            <a:xfrm flipH="1">
              <a:off x="6107" y="8629"/>
              <a:ext cx="29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500"/>
            </a:p>
          </p:txBody>
        </p:sp>
        <p:grpSp>
          <p:nvGrpSpPr>
            <p:cNvPr id="11" name="Group 3"/>
            <p:cNvGrpSpPr>
              <a:grpSpLocks/>
            </p:cNvGrpSpPr>
            <p:nvPr/>
          </p:nvGrpSpPr>
          <p:grpSpPr bwMode="auto">
            <a:xfrm>
              <a:off x="1247" y="872"/>
              <a:ext cx="9878" cy="13157"/>
              <a:chOff x="1247" y="872"/>
              <a:chExt cx="9878" cy="13157"/>
            </a:xfrm>
          </p:grpSpPr>
          <p:sp>
            <p:nvSpPr>
              <p:cNvPr id="14" name="AutoShape 48"/>
              <p:cNvSpPr>
                <a:spLocks noChangeShapeType="1"/>
              </p:cNvSpPr>
              <p:nvPr/>
            </p:nvSpPr>
            <p:spPr bwMode="auto">
              <a:xfrm flipV="1">
                <a:off x="9156" y="9231"/>
                <a:ext cx="0" cy="314"/>
              </a:xfrm>
              <a:prstGeom prst="straightConnector1">
                <a:avLst/>
              </a:prstGeom>
              <a:noFill/>
              <a:ln w="9525">
                <a:solidFill>
                  <a:srgbClr val="FF0000"/>
                </a:solidFill>
                <a:prstDash val="lg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 sz="500"/>
              </a:p>
            </p:txBody>
          </p:sp>
          <p:grpSp>
            <p:nvGrpSpPr>
              <p:cNvPr id="15" name="Group 4"/>
              <p:cNvGrpSpPr>
                <a:grpSpLocks/>
              </p:cNvGrpSpPr>
              <p:nvPr/>
            </p:nvGrpSpPr>
            <p:grpSpPr bwMode="auto">
              <a:xfrm>
                <a:off x="1247" y="872"/>
                <a:ext cx="9878" cy="13157"/>
                <a:chOff x="1247" y="872"/>
                <a:chExt cx="9878" cy="13157"/>
              </a:xfrm>
            </p:grpSpPr>
            <p:sp>
              <p:nvSpPr>
                <p:cNvPr id="16" name="AutoShape 47"/>
                <p:cNvSpPr>
                  <a:spLocks noChangeShapeType="1"/>
                </p:cNvSpPr>
                <p:nvPr/>
              </p:nvSpPr>
              <p:spPr bwMode="auto">
                <a:xfrm>
                  <a:off x="10635" y="10764"/>
                  <a:ext cx="1" cy="3265"/>
                </a:xfrm>
                <a:prstGeom prst="straightConnector1">
                  <a:avLst/>
                </a:prstGeom>
                <a:noFill/>
                <a:ln w="9525">
                  <a:solidFill>
                    <a:srgbClr val="FF0000"/>
                  </a:solidFill>
                  <a:prstDash val="lgDash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BR" sz="500"/>
                </a:p>
              </p:txBody>
            </p:sp>
            <p:grpSp>
              <p:nvGrpSpPr>
                <p:cNvPr id="17" name="Group 5"/>
                <p:cNvGrpSpPr>
                  <a:grpSpLocks/>
                </p:cNvGrpSpPr>
                <p:nvPr/>
              </p:nvGrpSpPr>
              <p:grpSpPr bwMode="auto">
                <a:xfrm>
                  <a:off x="1247" y="872"/>
                  <a:ext cx="9878" cy="13157"/>
                  <a:chOff x="1247" y="872"/>
                  <a:chExt cx="9878" cy="13157"/>
                </a:xfrm>
              </p:grpSpPr>
              <p:sp>
                <p:nvSpPr>
                  <p:cNvPr id="18" name="AutoShape 46"/>
                  <p:cNvSpPr>
                    <a:spLocks noChangeShapeType="1"/>
                  </p:cNvSpPr>
                  <p:nvPr/>
                </p:nvSpPr>
                <p:spPr bwMode="auto">
                  <a:xfrm>
                    <a:off x="6403" y="1032"/>
                    <a:ext cx="1" cy="7593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t-BR" sz="500"/>
                  </a:p>
                </p:txBody>
              </p:sp>
              <p:grpSp>
                <p:nvGrpSpPr>
                  <p:cNvPr id="19" name="Group 6"/>
                  <p:cNvGrpSpPr>
                    <a:grpSpLocks/>
                  </p:cNvGrpSpPr>
                  <p:nvPr/>
                </p:nvGrpSpPr>
                <p:grpSpPr bwMode="auto">
                  <a:xfrm>
                    <a:off x="1247" y="872"/>
                    <a:ext cx="9878" cy="13157"/>
                    <a:chOff x="1247" y="872"/>
                    <a:chExt cx="9878" cy="13157"/>
                  </a:xfrm>
                </p:grpSpPr>
                <p:sp>
                  <p:nvSpPr>
                    <p:cNvPr id="20" name="AutoShape 4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527" y="10320"/>
                      <a:ext cx="1" cy="711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pt-BR" sz="500"/>
                    </a:p>
                  </p:txBody>
                </p:sp>
                <p:sp>
                  <p:nvSpPr>
                    <p:cNvPr id="21" name="AutoShape 4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368" y="8741"/>
                      <a:ext cx="2400" cy="990"/>
                    </a:xfrm>
                    <a:prstGeom prst="bentConnector3">
                      <a:avLst>
                        <a:gd name="adj1" fmla="val 50000"/>
                      </a:avLst>
                    </a:prstGeom>
                    <a:noFill/>
                    <a:ln w="9525">
                      <a:solidFill>
                        <a:srgbClr val="FF0000"/>
                      </a:solidFill>
                      <a:prstDash val="lgDash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pt-BR" sz="500"/>
                    </a:p>
                  </p:txBody>
                </p:sp>
                <p:sp>
                  <p:nvSpPr>
                    <p:cNvPr id="22" name="AutoShape 41"/>
                    <p:cNvSpPr>
                      <a:spLocks noChangeShapeType="1"/>
                    </p:cNvSpPr>
                    <p:nvPr/>
                  </p:nvSpPr>
                  <p:spPr bwMode="auto">
                    <a:xfrm rot="10800000">
                      <a:off x="5673" y="9986"/>
                      <a:ext cx="1319" cy="1290"/>
                    </a:xfrm>
                    <a:prstGeom prst="bentConnector3">
                      <a:avLst>
                        <a:gd name="adj1" fmla="val 64745"/>
                      </a:avLst>
                    </a:prstGeom>
                    <a:noFill/>
                    <a:ln w="9525">
                      <a:solidFill>
                        <a:srgbClr val="FF0000"/>
                      </a:solidFill>
                      <a:prstDash val="lgDash"/>
                      <a:miter lim="800000"/>
                      <a:headEnd/>
                      <a:tailEnd type="triangle" w="med" len="med"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pt-BR" sz="500"/>
                    </a:p>
                  </p:txBody>
                </p:sp>
                <p:grpSp>
                  <p:nvGrpSpPr>
                    <p:cNvPr id="23" name="Group 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2" y="7720"/>
                      <a:ext cx="1498" cy="281"/>
                      <a:chOff x="4739" y="2995"/>
                      <a:chExt cx="2396" cy="456"/>
                    </a:xfrm>
                  </p:grpSpPr>
                  <p:sp>
                    <p:nvSpPr>
                      <p:cNvPr id="49" name="AutoShape 3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4739" y="2995"/>
                        <a:ext cx="2396" cy="1"/>
                      </a:xfrm>
                      <a:prstGeom prst="straightConnector1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pt-BR" sz="500"/>
                      </a:p>
                    </p:txBody>
                  </p:sp>
                  <p:sp>
                    <p:nvSpPr>
                      <p:cNvPr id="50" name="AutoShape 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39" y="2995"/>
                        <a:ext cx="0" cy="456"/>
                      </a:xfrm>
                      <a:prstGeom prst="straightConnector1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 type="triangle" w="med" len="med"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pt-BR" sz="500"/>
                      </a:p>
                    </p:txBody>
                  </p:sp>
                </p:grpSp>
                <p:grpSp>
                  <p:nvGrpSpPr>
                    <p:cNvPr id="24" name="Group 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44" y="9322"/>
                      <a:ext cx="1224" cy="484"/>
                      <a:chOff x="4739" y="4342"/>
                      <a:chExt cx="2453" cy="400"/>
                    </a:xfrm>
                  </p:grpSpPr>
                  <p:sp>
                    <p:nvSpPr>
                      <p:cNvPr id="47" name="AutoShap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41" y="4342"/>
                        <a:ext cx="1" cy="400"/>
                      </a:xfrm>
                      <a:prstGeom prst="straightConnector1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pt-BR" sz="500"/>
                      </a:p>
                    </p:txBody>
                  </p:sp>
                  <p:sp>
                    <p:nvSpPr>
                      <p:cNvPr id="48" name="AutoShap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39" y="4741"/>
                        <a:ext cx="2453" cy="1"/>
                      </a:xfrm>
                      <a:prstGeom prst="straightConnector1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 type="triangle" w="med" len="med"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pt-BR" sz="500"/>
                      </a:p>
                    </p:txBody>
                  </p:sp>
                </p:grpSp>
                <p:sp>
                  <p:nvSpPr>
                    <p:cNvPr id="26" name="Text Box 3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627" y="872"/>
                      <a:ext cx="3515" cy="850"/>
                    </a:xfrm>
                    <a:prstGeom prst="rect">
                      <a:avLst/>
                    </a:prstGeom>
                    <a:solidFill>
                      <a:srgbClr val="FDE9D9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Abertura de processo de licenciamento ambiental no órgão ambiental competente (IBAMA, OEMA ou OMMA).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27" name="Text Box 3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113" y="2159"/>
                      <a:ext cx="4579" cy="1474"/>
                    </a:xfrm>
                    <a:prstGeom prst="rect">
                      <a:avLst/>
                    </a:prstGeom>
                    <a:solidFill>
                      <a:srgbClr val="FDE9D9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Órgão ambiental competente solicita ao interessado (empreendedor):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Estudos espeleológicos;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Estudos para definição do grau de relevância das cavidades naturais subterrâneas.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28" name="Text Box 3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012" y="3985"/>
                      <a:ext cx="2778" cy="624"/>
                    </a:xfrm>
                    <a:prstGeom prst="rect">
                      <a:avLst/>
                    </a:prstGeom>
                    <a:solidFill>
                      <a:srgbClr val="FDE9D9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Elaboração de estudos a expensas do empreendedor.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29" name="Text Box 2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837" y="5012"/>
                      <a:ext cx="3131" cy="1894"/>
                    </a:xfrm>
                    <a:prstGeom prst="rect">
                      <a:avLst/>
                    </a:prstGeom>
                    <a:solidFill>
                      <a:srgbClr val="FDE9D9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Órgão ambiental competente: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Analisa o grau de impacto ao patrimônio espeleológico;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Classifica o grau de relevância da cavidade natural subterrânea, observando os critérios estabelecidos na IN 02/09.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1" name="Text Box 2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462" y="7498"/>
                      <a:ext cx="2144" cy="1243"/>
                    </a:xfrm>
                    <a:prstGeom prst="rect">
                      <a:avLst/>
                    </a:prstGeom>
                    <a:solidFill>
                      <a:srgbClr val="BFBFB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Estudo </a:t>
                      </a:r>
                      <a:r>
                        <a:rPr kumimoji="0" lang="pt-BR" sz="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INSATISFATÓRIO.</a:t>
                      </a:r>
                      <a:br>
                        <a:rPr kumimoji="0" lang="pt-BR" sz="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</a:br>
                      <a:r>
                        <a:rPr kumimoji="0" lang="pt-BR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Órgão ambiental competente solicita complementações</a:t>
                      </a:r>
                      <a:endParaRPr kumimoji="0" lang="pt-BR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2" name="Text Box 2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462" y="9216"/>
                      <a:ext cx="2144" cy="1194"/>
                    </a:xfrm>
                    <a:prstGeom prst="rect">
                      <a:avLst/>
                    </a:prstGeom>
                    <a:solidFill>
                      <a:srgbClr val="FDE9D9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Estudo SATISFATÓRIO.</a:t>
                      </a:r>
                      <a:b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</a:b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Órgão ambiental competente emite PARECER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3" name="Text Box 2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47" y="8072"/>
                      <a:ext cx="1878" cy="1417"/>
                    </a:xfrm>
                    <a:prstGeom prst="rect">
                      <a:avLst/>
                    </a:prstGeom>
                    <a:solidFill>
                      <a:srgbClr val="FDE9D9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Complementações consideradas SATISFATÓRIAS pelo órgão ambiental competente.</a:t>
                      </a:r>
                      <a:endParaRPr kumimoji="0" lang="pt-BR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4" name="Text Box 2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379" y="8362"/>
                      <a:ext cx="2863" cy="907"/>
                    </a:xfrm>
                    <a:prstGeom prst="rect">
                      <a:avLst/>
                    </a:prstGeom>
                    <a:solidFill>
                      <a:srgbClr val="FDE9D9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Havendo impactos negativos irreversíveis em cavidade natural subterrânea.</a:t>
                      </a:r>
                      <a:endParaRPr kumimoji="0" lang="pt-BR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grpSp>
                  <p:nvGrpSpPr>
                    <p:cNvPr id="35" name="Group 2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673" y="8072"/>
                      <a:ext cx="435" cy="1423"/>
                      <a:chOff x="10274" y="3221"/>
                      <a:chExt cx="1138" cy="1641"/>
                    </a:xfrm>
                  </p:grpSpPr>
                  <p:sp>
                    <p:nvSpPr>
                      <p:cNvPr id="44" name="AutoShape 2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10274" y="3223"/>
                        <a:ext cx="1136" cy="0"/>
                      </a:xfrm>
                      <a:prstGeom prst="straightConnector1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 type="triangle" w="med" len="med"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pt-BR" sz="500"/>
                      </a:p>
                    </p:txBody>
                  </p:sp>
                  <p:sp>
                    <p:nvSpPr>
                      <p:cNvPr id="45" name="AutoShape 22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10274" y="4861"/>
                        <a:ext cx="1138" cy="1"/>
                      </a:xfrm>
                      <a:prstGeom prst="straightConnector1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 type="triangle" w="med" len="med"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pt-BR" sz="500"/>
                      </a:p>
                    </p:txBody>
                  </p:sp>
                  <p:sp>
                    <p:nvSpPr>
                      <p:cNvPr id="46" name="AutoShape 2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1410" y="3221"/>
                        <a:ext cx="0" cy="1640"/>
                      </a:xfrm>
                      <a:prstGeom prst="straightConnector1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pt-BR" sz="500"/>
                      </a:p>
                    </p:txBody>
                  </p:sp>
                </p:grpSp>
                <p:sp>
                  <p:nvSpPr>
                    <p:cNvPr id="36" name="Text Box 1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470" y="10046"/>
                      <a:ext cx="2287" cy="3195"/>
                    </a:xfrm>
                    <a:prstGeom prst="rect">
                      <a:avLst/>
                    </a:prstGeom>
                    <a:solidFill>
                      <a:srgbClr val="FDE9D9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Dec. 99.556/90 Art. 4° § 1°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MT_4"/>
                        </a:rPr>
                        <a:t>Grau de relevância alto: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MT_4"/>
                        </a:rPr>
                        <a:t>Adotar medidas e ações para assegurar a preservação, em caráter permanente, de duas cavidades;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Dec. 99.556/90 Art. 4° § 4°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MT_4"/>
                        </a:rPr>
                        <a:t>Grau de relevância médio: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MT_4"/>
                        </a:rPr>
                        <a:t>Adotar medidas e financiar ações que contribuam para a conservação e o uso adequado do patrimônio espeleológico.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7" name="Text Box 1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922" y="10046"/>
                      <a:ext cx="2203" cy="2737"/>
                    </a:xfrm>
                    <a:prstGeom prst="rect">
                      <a:avLst/>
                    </a:prstGeom>
                    <a:solidFill>
                      <a:srgbClr val="EAF1DD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Dec. 99.556/90 Art. 4° § 3°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Não havendo, na área do empreendimento, outras cavidades representativas que possam ser preservadas sob a forma de cavidades testemunho, o ICMBIO poderá definir, de comum acordo com o empreendedor, outras formas de compensação</a:t>
                      </a:r>
                      <a:endParaRPr kumimoji="0" lang="pt-B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grpSp>
                  <p:nvGrpSpPr>
                    <p:cNvPr id="38" name="Group 10"/>
                    <p:cNvGrpSpPr>
                      <a:grpSpLocks/>
                    </p:cNvGrpSpPr>
                    <p:nvPr/>
                  </p:nvGrpSpPr>
                  <p:grpSpPr bwMode="auto">
                    <a:xfrm rot="16200000" flipV="1">
                      <a:off x="8597" y="8570"/>
                      <a:ext cx="458" cy="2412"/>
                      <a:chOff x="10274" y="3221"/>
                      <a:chExt cx="1138" cy="1641"/>
                    </a:xfrm>
                  </p:grpSpPr>
                  <p:sp>
                    <p:nvSpPr>
                      <p:cNvPr id="41" name="AutoShape 1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10274" y="3223"/>
                        <a:ext cx="1136" cy="0"/>
                      </a:xfrm>
                      <a:prstGeom prst="straightConnector1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prstDash val="lgDash"/>
                        <a:round/>
                        <a:headEnd/>
                        <a:tailEnd type="triangle" w="med" len="med"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pt-BR" sz="500"/>
                      </a:p>
                    </p:txBody>
                  </p:sp>
                  <p:sp>
                    <p:nvSpPr>
                      <p:cNvPr id="42" name="AutoShape 12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10274" y="4861"/>
                        <a:ext cx="1138" cy="1"/>
                      </a:xfrm>
                      <a:prstGeom prst="straightConnector1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prstDash val="lgDash"/>
                        <a:round/>
                        <a:headEnd/>
                        <a:tailEnd type="triangle" w="med" len="med"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pt-BR" sz="500"/>
                      </a:p>
                    </p:txBody>
                  </p:sp>
                  <p:sp>
                    <p:nvSpPr>
                      <p:cNvPr id="43" name="AutoShape 1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1410" y="3221"/>
                        <a:ext cx="0" cy="1640"/>
                      </a:xfrm>
                      <a:prstGeom prst="straightConnector1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prstDash val="lgDash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pt-BR" sz="500"/>
                      </a:p>
                    </p:txBody>
                  </p:sp>
                </p:grpSp>
                <p:sp>
                  <p:nvSpPr>
                    <p:cNvPr id="39" name="AutoShape 8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4527" y="14029"/>
                      <a:ext cx="6048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FF000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pt-BR" sz="500"/>
                    </a:p>
                  </p:txBody>
                </p:sp>
                <p:sp>
                  <p:nvSpPr>
                    <p:cNvPr id="40" name="Text Box 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462" y="11226"/>
                      <a:ext cx="1983" cy="1317"/>
                    </a:xfrm>
                    <a:prstGeom prst="rect">
                      <a:avLst/>
                    </a:prstGeom>
                    <a:solidFill>
                      <a:srgbClr val="FFD44B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LICENÇA OU AUTORIZAÇÃO</a:t>
                      </a:r>
                      <a:endParaRPr kumimoji="0" lang="pt-B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</p:grpSp>
            </p:grpSp>
          </p:grpSp>
        </p:grpSp>
      </p:grpSp>
      <p:cxnSp>
        <p:nvCxnSpPr>
          <p:cNvPr id="52" name="Conector de seta reta 51"/>
          <p:cNvCxnSpPr/>
          <p:nvPr/>
        </p:nvCxnSpPr>
        <p:spPr>
          <a:xfrm flipV="1">
            <a:off x="3792788" y="5375171"/>
            <a:ext cx="0" cy="388596"/>
          </a:xfrm>
          <a:prstGeom prst="straightConnector1">
            <a:avLst/>
          </a:prstGeom>
          <a:ln>
            <a:solidFill>
              <a:srgbClr val="FF0000"/>
            </a:solidFill>
            <a:prstDash val="lg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Box 57"/>
          <p:cNvSpPr txBox="1">
            <a:spLocks noChangeArrowheads="1"/>
          </p:cNvSpPr>
          <p:nvPr/>
        </p:nvSpPr>
        <p:spPr bwMode="auto">
          <a:xfrm>
            <a:off x="3704761" y="6089743"/>
            <a:ext cx="795231" cy="409226"/>
          </a:xfrm>
          <a:prstGeom prst="rect">
            <a:avLst/>
          </a:prstGeom>
          <a:solidFill>
            <a:srgbClr val="EAF1DD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t-BR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Repasse ao </a:t>
            </a:r>
            <a:r>
              <a:rPr kumimoji="0" lang="pt-BR" sz="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CANIE</a:t>
            </a:r>
            <a:r>
              <a:rPr kumimoji="0" lang="pt-BR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 das informações espeleológicas</a:t>
            </a:r>
            <a:br>
              <a:rPr kumimoji="0" lang="pt-BR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</a:br>
            <a:r>
              <a:rPr lang="pt-BR" sz="500" dirty="0" smtClean="0">
                <a:latin typeface="+mj-lt"/>
                <a:cs typeface="Arial" pitchFamily="34" charset="0"/>
              </a:rPr>
              <a:t>(Condicionante)</a:t>
            </a:r>
            <a:endParaRPr kumimoji="0" lang="pt-BR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cxnSp>
        <p:nvCxnSpPr>
          <p:cNvPr id="56" name="AutoShape 94"/>
          <p:cNvCxnSpPr>
            <a:cxnSpLocks noChangeShapeType="1"/>
          </p:cNvCxnSpPr>
          <p:nvPr/>
        </p:nvCxnSpPr>
        <p:spPr bwMode="auto">
          <a:xfrm flipH="1">
            <a:off x="4499992" y="6300931"/>
            <a:ext cx="761559" cy="0"/>
          </a:xfrm>
          <a:prstGeom prst="straightConnector1">
            <a:avLst/>
          </a:prstGeom>
          <a:noFill/>
          <a:ln w="9525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7" name="Text Box 57"/>
          <p:cNvSpPr txBox="1">
            <a:spLocks noChangeArrowheads="1"/>
          </p:cNvSpPr>
          <p:nvPr/>
        </p:nvSpPr>
        <p:spPr bwMode="auto">
          <a:xfrm>
            <a:off x="5268597" y="6153755"/>
            <a:ext cx="948242" cy="294351"/>
          </a:xfrm>
          <a:prstGeom prst="rect">
            <a:avLst/>
          </a:prstGeom>
          <a:solidFill>
            <a:srgbClr val="EAF1DD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spcAft>
                <a:spcPts val="1000"/>
              </a:spcAft>
            </a:pPr>
            <a:r>
              <a:rPr kumimoji="0" lang="pt-BR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Classificação do relevância no </a:t>
            </a:r>
            <a:r>
              <a:rPr lang="pt-BR" sz="500" b="1" dirty="0">
                <a:latin typeface="+mj-lt"/>
                <a:cs typeface="Arial" pitchFamily="34" charset="0"/>
              </a:rPr>
              <a:t>CANIE</a:t>
            </a:r>
            <a:r>
              <a:rPr lang="pt-BR" sz="500" dirty="0">
                <a:latin typeface="+mj-lt"/>
                <a:cs typeface="Arial" pitchFamily="34" charset="0"/>
              </a:rPr>
              <a:t> pelo </a:t>
            </a:r>
            <a:r>
              <a:rPr kumimoji="0" lang="pt-BR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órgão licenciador</a:t>
            </a:r>
          </a:p>
        </p:txBody>
      </p:sp>
    </p:spTree>
    <p:extLst>
      <p:ext uri="{BB962C8B-B14F-4D97-AF65-F5344CB8AC3E}">
        <p14:creationId xmlns:p14="http://schemas.microsoft.com/office/powerpoint/2010/main" val="288304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3"/>
          <p:cNvSpPr>
            <a:spLocks noChangeArrowheads="1"/>
          </p:cNvSpPr>
          <p:nvPr/>
        </p:nvSpPr>
        <p:spPr bwMode="auto">
          <a:xfrm>
            <a:off x="467544" y="1340768"/>
            <a:ext cx="82089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pt-BR" sz="1600" dirty="0">
                <a:latin typeface="Calibri" pitchFamily="34" charset="0"/>
              </a:rPr>
              <a:t>Criado em </a:t>
            </a:r>
            <a:r>
              <a:rPr lang="pt-BR" sz="1600" b="1" dirty="0">
                <a:latin typeface="Calibri" pitchFamily="34" charset="0"/>
              </a:rPr>
              <a:t>05 de junho de 1997</a:t>
            </a:r>
            <a:r>
              <a:rPr lang="pt-BR" sz="1600" dirty="0">
                <a:latin typeface="Calibri" pitchFamily="34" charset="0"/>
              </a:rPr>
              <a:t> pela Portaria IBAMA Nº 57 para o cumprimento da legislação pertinente à proteção do patrimônio espeleológico</a:t>
            </a:r>
            <a:r>
              <a:rPr lang="pt-BR" sz="1600" dirty="0" smtClean="0">
                <a:latin typeface="Calibri" pitchFamily="34" charset="0"/>
              </a:rPr>
              <a:t>.</a:t>
            </a:r>
            <a:endParaRPr lang="pt-BR" sz="1600" dirty="0">
              <a:latin typeface="Calibri" pitchFamily="34" charset="0"/>
            </a:endParaRPr>
          </a:p>
        </p:txBody>
      </p:sp>
      <p:sp>
        <p:nvSpPr>
          <p:cNvPr id="10" name="Retângulo 3"/>
          <p:cNvSpPr>
            <a:spLocks noChangeArrowheads="1"/>
          </p:cNvSpPr>
          <p:nvPr/>
        </p:nvSpPr>
        <p:spPr bwMode="auto">
          <a:xfrm>
            <a:off x="323528" y="2287559"/>
            <a:ext cx="4968552" cy="2223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pt-BR" sz="1600" dirty="0" smtClean="0">
                <a:latin typeface="Calibri" pitchFamily="34" charset="0"/>
              </a:rPr>
              <a:t>Com a criação do Instituto Chico Mendes de Conservação da Biodiversidade (Lei nº. 11.516 de 28/08/2007) e a definição de suas finalidades e ações (Decreto nº. 6.100 de 26/04/2007), </a:t>
            </a:r>
            <a:r>
              <a:rPr lang="pt-BR" sz="1600" dirty="0" smtClean="0">
                <a:latin typeface="Calibri" pitchFamily="34" charset="0"/>
              </a:rPr>
              <a:t>o Cecav passa </a:t>
            </a:r>
            <a:r>
              <a:rPr lang="pt-BR" sz="1600" dirty="0" smtClean="0">
                <a:latin typeface="Calibri" pitchFamily="34" charset="0"/>
              </a:rPr>
              <a:t>compor a </a:t>
            </a:r>
            <a:r>
              <a:rPr lang="pt-BR" sz="1600" dirty="0" smtClean="0">
                <a:latin typeface="Calibri" pitchFamily="34" charset="0"/>
              </a:rPr>
              <a:t>estrutura organizacional do Instituto Chico Mendes, conforme </a:t>
            </a:r>
            <a:r>
              <a:rPr lang="pt-BR" sz="1600" b="1" dirty="0" smtClean="0">
                <a:latin typeface="Calibri" pitchFamily="34" charset="0"/>
              </a:rPr>
              <a:t>Portaria nº 78/2009, revisada pela Portaria 16/2015 que cria os Centros Nacionais de Pesquisa e Conservação.</a:t>
            </a:r>
            <a:endParaRPr lang="pt-BR" sz="1600" b="1" dirty="0">
              <a:latin typeface="Calibri" pitchFamily="34" charset="0"/>
            </a:endParaRPr>
          </a:p>
        </p:txBody>
      </p:sp>
      <p:pic>
        <p:nvPicPr>
          <p:cNvPr id="7172" name="Picture 4" descr="C:\Documentos CECAV\Jocy\Site CECAV\Final\Jocy\FOTOS\Gruta dos Crotes - Felipe Guerra-RN - Jocy Cruz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943" y="2636912"/>
            <a:ext cx="2736304" cy="36460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ângulo 3"/>
          <p:cNvSpPr>
            <a:spLocks noChangeArrowheads="1"/>
          </p:cNvSpPr>
          <p:nvPr/>
        </p:nvSpPr>
        <p:spPr bwMode="auto">
          <a:xfrm rot="16200000">
            <a:off x="7228142" y="3618298"/>
            <a:ext cx="2664296" cy="363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ts val="2400"/>
              </a:lnSpc>
            </a:pPr>
            <a:r>
              <a:rPr lang="pt-BR" sz="1200" dirty="0" smtClean="0">
                <a:latin typeface="Calibri" pitchFamily="34" charset="0"/>
              </a:rPr>
              <a:t>Gruta dos </a:t>
            </a:r>
            <a:r>
              <a:rPr lang="pt-BR" sz="1200" dirty="0" err="1" smtClean="0">
                <a:latin typeface="Calibri" pitchFamily="34" charset="0"/>
              </a:rPr>
              <a:t>Crotes</a:t>
            </a:r>
            <a:r>
              <a:rPr lang="pt-BR" sz="1200" dirty="0">
                <a:latin typeface="Calibri" pitchFamily="34" charset="0"/>
              </a:rPr>
              <a:t>/</a:t>
            </a:r>
            <a:r>
              <a:rPr lang="pt-BR" sz="1200" dirty="0" smtClean="0">
                <a:latin typeface="Calibri" pitchFamily="34" charset="0"/>
              </a:rPr>
              <a:t>RN – Foto: Jocy Cruz</a:t>
            </a:r>
            <a:endParaRPr lang="pt-BR" sz="1200" dirty="0">
              <a:latin typeface="Calibri" pitchFamily="34" charset="0"/>
            </a:endParaRPr>
          </a:p>
        </p:txBody>
      </p:sp>
      <p:sp>
        <p:nvSpPr>
          <p:cNvPr id="8" name="Retângulo 3"/>
          <p:cNvSpPr>
            <a:spLocks noChangeArrowheads="1"/>
          </p:cNvSpPr>
          <p:nvPr/>
        </p:nvSpPr>
        <p:spPr bwMode="auto">
          <a:xfrm>
            <a:off x="323528" y="4881484"/>
            <a:ext cx="4968552" cy="85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pt-BR" sz="1600" dirty="0">
                <a:latin typeface="Calibri" pitchFamily="34" charset="0"/>
              </a:rPr>
              <a:t>A participação do Instituto Chico Mendes no licenciamento Ambiental, no que se refere ao patrimônio espeleológico, somente ocorre em </a:t>
            </a:r>
            <a:r>
              <a:rPr lang="pt-BR" sz="1600" b="1" dirty="0">
                <a:latin typeface="Calibri" pitchFamily="34" charset="0"/>
              </a:rPr>
              <a:t>quatro</a:t>
            </a:r>
            <a:r>
              <a:rPr lang="pt-BR" sz="1600" dirty="0">
                <a:latin typeface="Calibri" pitchFamily="34" charset="0"/>
              </a:rPr>
              <a:t> momentos:</a:t>
            </a:r>
            <a:endParaRPr lang="pt-BR" sz="1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1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3"/>
          <p:cNvSpPr>
            <a:spLocks noChangeArrowheads="1"/>
          </p:cNvSpPr>
          <p:nvPr/>
        </p:nvSpPr>
        <p:spPr bwMode="auto">
          <a:xfrm>
            <a:off x="467544" y="2318484"/>
            <a:ext cx="4824536" cy="399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pt-BR" sz="1600" dirty="0" smtClean="0">
                <a:latin typeface="Calibri" pitchFamily="34" charset="0"/>
              </a:rPr>
              <a:t>2º</a:t>
            </a:r>
            <a:r>
              <a:rPr lang="pt-BR" sz="1600" dirty="0">
                <a:latin typeface="Calibri" pitchFamily="34" charset="0"/>
              </a:rPr>
              <a:t>) Decreto 6.640/08, Art. 2º, § 9º:</a:t>
            </a:r>
          </a:p>
          <a:p>
            <a:pPr marL="355600" algn="just">
              <a:lnSpc>
                <a:spcPts val="2000"/>
              </a:lnSpc>
              <a:spcAft>
                <a:spcPts val="600"/>
              </a:spcAft>
            </a:pPr>
            <a:r>
              <a:rPr lang="pt-BR" sz="1600" u="sng" dirty="0" smtClean="0">
                <a:latin typeface="Calibri" pitchFamily="34" charset="0"/>
              </a:rPr>
              <a:t>Rever </a:t>
            </a:r>
            <a:r>
              <a:rPr lang="pt-BR" sz="1600" u="sng" dirty="0">
                <a:latin typeface="Calibri" pitchFamily="34" charset="0"/>
              </a:rPr>
              <a:t>a classificação do grau de relevância</a:t>
            </a:r>
            <a:r>
              <a:rPr lang="pt-BR" sz="1600" dirty="0">
                <a:latin typeface="Calibri" pitchFamily="34" charset="0"/>
              </a:rPr>
              <a:t> de cavidade natural </a:t>
            </a:r>
            <a:r>
              <a:rPr lang="pt-BR" sz="1600" dirty="0" smtClean="0">
                <a:latin typeface="Calibri" pitchFamily="34" charset="0"/>
              </a:rPr>
              <a:t>subterrânea diante </a:t>
            </a:r>
            <a:r>
              <a:rPr lang="pt-BR" sz="1600" dirty="0">
                <a:latin typeface="Calibri" pitchFamily="34" charset="0"/>
              </a:rPr>
              <a:t>de fatos novos, comprovados por estudos </a:t>
            </a:r>
            <a:r>
              <a:rPr lang="pt-BR" sz="1600" dirty="0" smtClean="0">
                <a:latin typeface="Calibri" pitchFamily="34" charset="0"/>
              </a:rPr>
              <a:t>técnico-científicos</a:t>
            </a:r>
            <a:r>
              <a:rPr lang="pt-BR" sz="1600" dirty="0" smtClean="0">
                <a:latin typeface="Calibri" pitchFamily="34" charset="0"/>
              </a:rPr>
              <a:t>.</a:t>
            </a:r>
          </a:p>
          <a:p>
            <a:pPr marL="355600" algn="just">
              <a:lnSpc>
                <a:spcPts val="2000"/>
              </a:lnSpc>
              <a:spcAft>
                <a:spcPts val="600"/>
              </a:spcAft>
            </a:pPr>
            <a:endParaRPr lang="pt-BR" sz="1600" b="1" dirty="0">
              <a:latin typeface="Calibri" pitchFamily="34" charset="0"/>
            </a:endParaRP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pt-BR" sz="1600" dirty="0" smtClean="0">
                <a:latin typeface="Calibri" pitchFamily="34" charset="0"/>
              </a:rPr>
              <a:t>3º</a:t>
            </a:r>
            <a:r>
              <a:rPr lang="pt-BR" sz="1600" dirty="0">
                <a:latin typeface="Calibri" pitchFamily="34" charset="0"/>
              </a:rPr>
              <a:t>) IN 2/2009/MMA, Art. 22º, § 3º:</a:t>
            </a:r>
          </a:p>
          <a:p>
            <a:pPr marL="355600" algn="just">
              <a:lnSpc>
                <a:spcPts val="2000"/>
              </a:lnSpc>
              <a:spcAft>
                <a:spcPts val="600"/>
              </a:spcAft>
            </a:pPr>
            <a:r>
              <a:rPr lang="pt-BR" sz="1600" u="sng" dirty="0" smtClean="0">
                <a:latin typeface="Calibri" pitchFamily="34" charset="0"/>
              </a:rPr>
              <a:t>Coordenação do </a:t>
            </a:r>
            <a:r>
              <a:rPr lang="pt-BR" sz="1600" u="sng" dirty="0">
                <a:latin typeface="Calibri" pitchFamily="34" charset="0"/>
              </a:rPr>
              <a:t>Comitê Técnico </a:t>
            </a:r>
            <a:r>
              <a:rPr lang="pt-BR" sz="1600" u="sng" dirty="0" smtClean="0">
                <a:latin typeface="Calibri" pitchFamily="34" charset="0"/>
              </a:rPr>
              <a:t>Consultivo</a:t>
            </a:r>
            <a:r>
              <a:rPr lang="pt-BR" sz="1600" dirty="0" smtClean="0">
                <a:latin typeface="Calibri" pitchFamily="34" charset="0"/>
              </a:rPr>
              <a:t> da </a:t>
            </a:r>
            <a:r>
              <a:rPr lang="pt-BR" sz="1600" dirty="0">
                <a:latin typeface="Calibri" pitchFamily="34" charset="0"/>
              </a:rPr>
              <a:t>IN </a:t>
            </a:r>
            <a:r>
              <a:rPr lang="pt-BR" sz="1600" dirty="0" smtClean="0">
                <a:latin typeface="Calibri" pitchFamily="34" charset="0"/>
              </a:rPr>
              <a:t>2/2009/MMA</a:t>
            </a:r>
            <a:r>
              <a:rPr lang="pt-BR" sz="1600" dirty="0" smtClean="0">
                <a:latin typeface="Calibri" pitchFamily="34" charset="0"/>
              </a:rPr>
              <a:t>.</a:t>
            </a:r>
          </a:p>
          <a:p>
            <a:pPr marL="355600" algn="just">
              <a:lnSpc>
                <a:spcPts val="2000"/>
              </a:lnSpc>
              <a:spcAft>
                <a:spcPts val="600"/>
              </a:spcAft>
            </a:pPr>
            <a:endParaRPr lang="pt-BR" sz="1600" b="1" dirty="0">
              <a:latin typeface="Calibri" pitchFamily="34" charset="0"/>
            </a:endParaRP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pt-BR" sz="1600" dirty="0" smtClean="0">
                <a:latin typeface="Calibri" pitchFamily="34" charset="0"/>
              </a:rPr>
              <a:t>4º</a:t>
            </a:r>
            <a:r>
              <a:rPr lang="pt-BR" sz="1600" dirty="0">
                <a:latin typeface="Calibri" pitchFamily="34" charset="0"/>
              </a:rPr>
              <a:t>) Decreto 6.640/08, Art. 4º, § 3º:</a:t>
            </a:r>
          </a:p>
          <a:p>
            <a:pPr marL="355600" algn="just">
              <a:lnSpc>
                <a:spcPts val="2000"/>
              </a:lnSpc>
              <a:spcAft>
                <a:spcPts val="600"/>
              </a:spcAft>
            </a:pPr>
            <a:r>
              <a:rPr lang="pt-BR" sz="1600" u="sng" dirty="0">
                <a:latin typeface="Calibri" pitchFamily="34" charset="0"/>
              </a:rPr>
              <a:t>Outras formas de compensação</a:t>
            </a:r>
            <a:r>
              <a:rPr lang="pt-BR" sz="1600" dirty="0">
                <a:latin typeface="Calibri" pitchFamily="34" charset="0"/>
              </a:rPr>
              <a:t> para empreendimento que não possuam 2 cavidades para cada uma impactada que possam ser preservadas sob a forma de cavidades testemunho</a:t>
            </a:r>
            <a:r>
              <a:rPr lang="pt-BR" sz="1600" dirty="0" smtClean="0">
                <a:latin typeface="Calibri" pitchFamily="34" charset="0"/>
              </a:rPr>
              <a:t>.</a:t>
            </a:r>
            <a:endParaRPr lang="pt-BR" sz="1600" b="1" dirty="0">
              <a:latin typeface="Calibri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 rot="16200000">
            <a:off x="7470912" y="3398414"/>
            <a:ext cx="2232000" cy="21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pt-BR" sz="1000" dirty="0" smtClean="0"/>
              <a:t>Arco do André/MG - Foto: Jocy Cruz</a:t>
            </a:r>
          </a:p>
        </p:txBody>
      </p:sp>
      <p:pic>
        <p:nvPicPr>
          <p:cNvPr id="12" name="Picture 2" descr="F:\Pictures\Best\Cavernas\Cav Arco do Andre  Peruaç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420888"/>
            <a:ext cx="2893239" cy="385765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5" name="Retângulo 3"/>
          <p:cNvSpPr>
            <a:spLocks noChangeArrowheads="1"/>
          </p:cNvSpPr>
          <p:nvPr/>
        </p:nvSpPr>
        <p:spPr bwMode="auto">
          <a:xfrm>
            <a:off x="467544" y="1268760"/>
            <a:ext cx="8208912" cy="84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pt-BR" sz="1600" dirty="0">
                <a:latin typeface="Calibri" pitchFamily="34" charset="0"/>
              </a:rPr>
              <a:t>1º) Resolução CONAMA 428/10, Art. 1º:</a:t>
            </a:r>
          </a:p>
          <a:p>
            <a:pPr marL="355600" algn="just">
              <a:lnSpc>
                <a:spcPts val="2000"/>
              </a:lnSpc>
              <a:spcAft>
                <a:spcPts val="600"/>
              </a:spcAft>
            </a:pPr>
            <a:r>
              <a:rPr lang="pt-BR" sz="1600" u="sng" dirty="0">
                <a:latin typeface="Calibri" pitchFamily="34" charset="0"/>
              </a:rPr>
              <a:t>Autorização para o Licenciamento</a:t>
            </a:r>
            <a:r>
              <a:rPr lang="pt-BR" sz="1600" dirty="0">
                <a:latin typeface="Calibri" pitchFamily="34" charset="0"/>
              </a:rPr>
              <a:t> de empreendimento de significativo impacto ambiental que possam afetar Unidades de Conservação Federal ou sua zona de amortecimento.</a:t>
            </a:r>
            <a:endParaRPr lang="pt-BR" sz="16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62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668691" y="1249015"/>
            <a:ext cx="62151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b="1" dirty="0" smtClean="0">
                <a:latin typeface="Calibri" panose="020F0502020204030204" pitchFamily="34" charset="0"/>
                <a:cs typeface="Arial" pitchFamily="34" charset="0"/>
              </a:rPr>
              <a:t>Art</a:t>
            </a:r>
            <a:r>
              <a:rPr lang="pt-BR" sz="1400" b="1" dirty="0">
                <a:latin typeface="Calibri" panose="020F0502020204030204" pitchFamily="34" charset="0"/>
                <a:cs typeface="Arial" pitchFamily="34" charset="0"/>
              </a:rPr>
              <a:t>. 4º, § 3º, do Decreto nº 99.556/90, alterado pelo Decreto nº 6.640/08</a:t>
            </a:r>
            <a:endParaRPr lang="pt-BR" sz="1400" b="1" dirty="0">
              <a:latin typeface="Calibri" panose="020F0502020204030204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67544" y="1736725"/>
            <a:ext cx="8352928" cy="466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ts val="2200"/>
              </a:lnSpc>
            </a:pPr>
            <a:r>
              <a:rPr lang="pt-BR" sz="1400" dirty="0" smtClean="0">
                <a:latin typeface="Calibri" panose="020F0502020204030204" pitchFamily="34" charset="0"/>
                <a:cs typeface="Arial" pitchFamily="34" charset="0"/>
              </a:rPr>
              <a:t>Art. 4º A cavidade natural subterrânea classificada com grau de relevância alto, médio ou baixo poderá ser objeto de impactos negativos irreversíveis, mediante licenciamento ambiental. </a:t>
            </a:r>
          </a:p>
          <a:p>
            <a:pPr algn="just">
              <a:lnSpc>
                <a:spcPts val="2200"/>
              </a:lnSpc>
            </a:pPr>
            <a:endParaRPr lang="pt-BR" sz="1400" dirty="0" smtClean="0">
              <a:latin typeface="Calibri" panose="020F0502020204030204" pitchFamily="34" charset="0"/>
              <a:cs typeface="Arial" pitchFamily="34" charset="0"/>
            </a:endParaRPr>
          </a:p>
          <a:p>
            <a:pPr algn="just">
              <a:lnSpc>
                <a:spcPts val="2200"/>
              </a:lnSpc>
            </a:pPr>
            <a:r>
              <a:rPr lang="pt-BR" sz="1400" dirty="0" smtClean="0">
                <a:latin typeface="Calibri" panose="020F0502020204030204" pitchFamily="34" charset="0"/>
                <a:cs typeface="Arial" pitchFamily="34" charset="0"/>
              </a:rPr>
              <a:t>§ 1º No caso de empreendimento que </a:t>
            </a:r>
            <a:r>
              <a:rPr lang="pt-BR" sz="1400" b="1" dirty="0" smtClean="0">
                <a:latin typeface="Calibri" panose="020F0502020204030204" pitchFamily="34" charset="0"/>
                <a:cs typeface="Arial" pitchFamily="34" charset="0"/>
              </a:rPr>
              <a:t>ocasione impacto negativo irreversível em cavidade natural subterrânea com grau de relevância alto</a:t>
            </a:r>
            <a:r>
              <a:rPr lang="pt-BR" sz="1400" dirty="0" smtClean="0">
                <a:latin typeface="Calibri" panose="020F0502020204030204" pitchFamily="34" charset="0"/>
                <a:cs typeface="Arial" pitchFamily="34" charset="0"/>
              </a:rPr>
              <a:t>, o empreendedor deverá adotar, como condição para o licenciamento ambiental, </a:t>
            </a:r>
            <a:r>
              <a:rPr lang="pt-BR" sz="1400" b="1" dirty="0" smtClean="0">
                <a:latin typeface="Calibri" panose="020F0502020204030204" pitchFamily="34" charset="0"/>
                <a:cs typeface="Arial" pitchFamily="34" charset="0"/>
              </a:rPr>
              <a:t>medidas e ações para assegurar a preservação, em caráter permanente, de </a:t>
            </a:r>
            <a:r>
              <a:rPr lang="pt-BR" sz="1400" b="1" dirty="0" smtClean="0">
                <a:solidFill>
                  <a:srgbClr val="FF0000"/>
                </a:solidFill>
                <a:latin typeface="Calibri" panose="020F0502020204030204" pitchFamily="34" charset="0"/>
                <a:cs typeface="Arial" pitchFamily="34" charset="0"/>
              </a:rPr>
              <a:t>duas cavidades </a:t>
            </a:r>
            <a:r>
              <a:rPr lang="pt-BR" sz="1400" b="1" dirty="0" smtClean="0">
                <a:latin typeface="Calibri" panose="020F0502020204030204" pitchFamily="34" charset="0"/>
                <a:cs typeface="Arial" pitchFamily="34" charset="0"/>
              </a:rPr>
              <a:t>naturais subterrâneas, com o mesmo grau de relevância, de mesma litologia e com atributos similares à que sofreu o impacto</a:t>
            </a:r>
            <a:r>
              <a:rPr lang="pt-BR" sz="1400" dirty="0" smtClean="0">
                <a:latin typeface="Calibri" panose="020F0502020204030204" pitchFamily="34" charset="0"/>
                <a:cs typeface="Arial" pitchFamily="34" charset="0"/>
              </a:rPr>
              <a:t>, que serão consideradas </a:t>
            </a:r>
            <a:r>
              <a:rPr lang="pt-BR" sz="1400" b="1" dirty="0" smtClean="0">
                <a:latin typeface="Calibri" panose="020F0502020204030204" pitchFamily="34" charset="0"/>
                <a:cs typeface="Arial" pitchFamily="34" charset="0"/>
              </a:rPr>
              <a:t>cavidades testemunho</a:t>
            </a:r>
            <a:r>
              <a:rPr lang="pt-BR" sz="1400" dirty="0" smtClean="0">
                <a:latin typeface="Calibri" panose="020F0502020204030204" pitchFamily="34" charset="0"/>
                <a:cs typeface="Arial" pitchFamily="34" charset="0"/>
              </a:rPr>
              <a:t>. </a:t>
            </a:r>
          </a:p>
          <a:p>
            <a:pPr algn="just">
              <a:lnSpc>
                <a:spcPts val="2200"/>
              </a:lnSpc>
            </a:pPr>
            <a:endParaRPr lang="pt-BR" sz="1400" dirty="0" smtClean="0">
              <a:latin typeface="Calibri" panose="020F0502020204030204" pitchFamily="34" charset="0"/>
              <a:cs typeface="Arial" pitchFamily="34" charset="0"/>
            </a:endParaRPr>
          </a:p>
          <a:p>
            <a:pPr algn="just">
              <a:lnSpc>
                <a:spcPts val="2200"/>
              </a:lnSpc>
            </a:pPr>
            <a:r>
              <a:rPr lang="pt-BR" sz="1400" dirty="0" smtClean="0">
                <a:latin typeface="Calibri" panose="020F0502020204030204" pitchFamily="34" charset="0"/>
                <a:cs typeface="Arial" pitchFamily="34" charset="0"/>
              </a:rPr>
              <a:t>§ </a:t>
            </a:r>
            <a:r>
              <a:rPr lang="pt-BR" sz="1400" dirty="0">
                <a:latin typeface="Calibri" panose="020F0502020204030204" pitchFamily="34" charset="0"/>
                <a:cs typeface="Arial" pitchFamily="34" charset="0"/>
              </a:rPr>
              <a:t>2º A preservação das cavidades naturais subterrâneas, de que trata o § 1º, deverá, </a:t>
            </a:r>
            <a:r>
              <a:rPr lang="pt-BR" sz="1400" u="sng" dirty="0">
                <a:latin typeface="Calibri" panose="020F0502020204030204" pitchFamily="34" charset="0"/>
                <a:cs typeface="Arial" pitchFamily="34" charset="0"/>
              </a:rPr>
              <a:t>sempre que possíve</a:t>
            </a:r>
            <a:r>
              <a:rPr lang="pt-BR" sz="1400" dirty="0">
                <a:latin typeface="Calibri" panose="020F0502020204030204" pitchFamily="34" charset="0"/>
                <a:cs typeface="Arial" pitchFamily="34" charset="0"/>
              </a:rPr>
              <a:t>l, ser efetivada em </a:t>
            </a:r>
            <a:r>
              <a:rPr lang="pt-BR" sz="1400" b="1" dirty="0">
                <a:latin typeface="Calibri" panose="020F0502020204030204" pitchFamily="34" charset="0"/>
                <a:cs typeface="Arial" pitchFamily="34" charset="0"/>
              </a:rPr>
              <a:t>área contínua e no mesmo grupo geológico da cavidade que sofreu o impacto. </a:t>
            </a:r>
          </a:p>
          <a:p>
            <a:pPr algn="just">
              <a:lnSpc>
                <a:spcPts val="2200"/>
              </a:lnSpc>
            </a:pPr>
            <a:endParaRPr lang="pt-BR" sz="1400" dirty="0" smtClean="0">
              <a:latin typeface="Calibri" panose="020F0502020204030204" pitchFamily="34" charset="0"/>
              <a:cs typeface="Arial" pitchFamily="34" charset="0"/>
            </a:endParaRPr>
          </a:p>
          <a:p>
            <a:pPr algn="just">
              <a:lnSpc>
                <a:spcPts val="2200"/>
              </a:lnSpc>
            </a:pPr>
            <a:r>
              <a:rPr lang="pt-BR" sz="1400" dirty="0">
                <a:latin typeface="Calibri" panose="020F0502020204030204" pitchFamily="34" charset="0"/>
                <a:cs typeface="Arial" pitchFamily="34" charset="0"/>
              </a:rPr>
              <a:t>§ 3º </a:t>
            </a:r>
            <a:r>
              <a:rPr lang="pt-BR" sz="1400" b="1" dirty="0">
                <a:latin typeface="Calibri" panose="020F0502020204030204" pitchFamily="34" charset="0"/>
                <a:cs typeface="Arial" pitchFamily="34" charset="0"/>
              </a:rPr>
              <a:t>Não havendo, na área do empreendimento</a:t>
            </a:r>
            <a:r>
              <a:rPr lang="pt-BR" sz="1400" dirty="0">
                <a:latin typeface="Calibri" panose="020F0502020204030204" pitchFamily="34" charset="0"/>
                <a:cs typeface="Arial" pitchFamily="34" charset="0"/>
              </a:rPr>
              <a:t>, outras cavidades representativas que possam ser preservadas sob a forma de cavidades testemunho, </a:t>
            </a:r>
            <a:r>
              <a:rPr lang="pt-BR" sz="1400" b="1" dirty="0">
                <a:latin typeface="Calibri" panose="020F0502020204030204" pitchFamily="34" charset="0"/>
                <a:cs typeface="Arial" pitchFamily="34" charset="0"/>
              </a:rPr>
              <a:t>o Instituto Chico Mendes</a:t>
            </a:r>
            <a:r>
              <a:rPr lang="pt-BR" sz="1400" dirty="0"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pt-BR" sz="1400" b="1" dirty="0">
                <a:latin typeface="Calibri" panose="020F0502020204030204" pitchFamily="34" charset="0"/>
                <a:cs typeface="Arial" pitchFamily="34" charset="0"/>
              </a:rPr>
              <a:t>poderá definir, de comum acordo com o empreendedor, </a:t>
            </a:r>
            <a:r>
              <a:rPr lang="pt-BR" sz="1400" b="1" dirty="0">
                <a:solidFill>
                  <a:srgbClr val="FF0000"/>
                </a:solidFill>
                <a:latin typeface="Calibri" panose="020F0502020204030204" pitchFamily="34" charset="0"/>
                <a:cs typeface="Arial" pitchFamily="34" charset="0"/>
              </a:rPr>
              <a:t>outras</a:t>
            </a:r>
            <a:r>
              <a:rPr lang="pt-BR" sz="1400" b="1" dirty="0"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pt-BR" sz="1400" b="1" dirty="0">
                <a:solidFill>
                  <a:srgbClr val="FF0000"/>
                </a:solidFill>
                <a:latin typeface="Calibri" panose="020F0502020204030204" pitchFamily="34" charset="0"/>
                <a:cs typeface="Arial" pitchFamily="34" charset="0"/>
              </a:rPr>
              <a:t>formas</a:t>
            </a:r>
            <a:r>
              <a:rPr lang="pt-BR" sz="1400" b="1" dirty="0">
                <a:latin typeface="Calibri" panose="020F0502020204030204" pitchFamily="34" charset="0"/>
                <a:cs typeface="Arial" pitchFamily="34" charset="0"/>
              </a:rPr>
              <a:t> de compensação</a:t>
            </a:r>
            <a:r>
              <a:rPr lang="pt-BR" sz="1400" b="1" dirty="0" smtClean="0">
                <a:latin typeface="Calibri" panose="020F0502020204030204" pitchFamily="34" charset="0"/>
                <a:cs typeface="Arial" pitchFamily="34" charset="0"/>
              </a:rPr>
              <a:t>.</a:t>
            </a:r>
          </a:p>
          <a:p>
            <a:pPr marL="1200150" lvl="2" indent="-285750" algn="just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pt-BR" sz="1400" b="1" dirty="0" smtClean="0">
                <a:solidFill>
                  <a:srgbClr val="FF0000"/>
                </a:solidFill>
                <a:latin typeface="Calibri" panose="020F0502020204030204" pitchFamily="34" charset="0"/>
                <a:cs typeface="Arial" pitchFamily="34" charset="0"/>
              </a:rPr>
              <a:t>Instrução Normativa </a:t>
            </a:r>
            <a:r>
              <a:rPr lang="pt-BR" sz="14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ICMBio</a:t>
            </a:r>
            <a:r>
              <a:rPr lang="pt-BR" sz="14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pt-BR" sz="1400" b="1" dirty="0">
                <a:solidFill>
                  <a:srgbClr val="FF0000"/>
                </a:solidFill>
                <a:latin typeface="Calibri" panose="020F0502020204030204" pitchFamily="34" charset="0"/>
              </a:rPr>
              <a:t>N</a:t>
            </a:r>
            <a:r>
              <a:rPr lang="pt-BR" sz="1400" b="1" baseline="30000" dirty="0">
                <a:solidFill>
                  <a:srgbClr val="FF0000"/>
                </a:solidFill>
                <a:latin typeface="Calibri" panose="020F0502020204030204" pitchFamily="34" charset="0"/>
              </a:rPr>
              <a:t>o</a:t>
            </a:r>
            <a:r>
              <a:rPr lang="pt-BR" sz="1400" b="1" dirty="0">
                <a:solidFill>
                  <a:srgbClr val="FF0000"/>
                </a:solidFill>
                <a:latin typeface="Calibri" panose="020F0502020204030204" pitchFamily="34" charset="0"/>
              </a:rPr>
              <a:t> 30, de 19 de setembro de </a:t>
            </a:r>
            <a:r>
              <a:rPr lang="pt-BR" sz="14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2012</a:t>
            </a:r>
            <a:r>
              <a:rPr lang="pt-BR" sz="1400" b="1" dirty="0">
                <a:solidFill>
                  <a:srgbClr val="FF0000"/>
                </a:solidFill>
                <a:latin typeface="Calibri" panose="020F0502020204030204" pitchFamily="34" charset="0"/>
                <a:cs typeface="Arial" pitchFamily="34" charset="0"/>
              </a:rPr>
              <a:t>.</a:t>
            </a:r>
            <a:endParaRPr lang="pt-BR" sz="1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12" name="Conector de seta reta 11"/>
          <p:cNvCxnSpPr/>
          <p:nvPr/>
        </p:nvCxnSpPr>
        <p:spPr>
          <a:xfrm>
            <a:off x="323528" y="2700710"/>
            <a:ext cx="0" cy="2700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ixaDeTexto 12"/>
          <p:cNvSpPr txBox="1"/>
          <p:nvPr/>
        </p:nvSpPr>
        <p:spPr>
          <a:xfrm>
            <a:off x="2483767" y="3665806"/>
            <a:ext cx="5760000" cy="1477328"/>
          </a:xfrm>
          <a:prstGeom prst="rect">
            <a:avLst/>
          </a:prstGeom>
          <a:solidFill>
            <a:srgbClr val="FFE2A7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pt-BR" sz="1000" b="1" dirty="0" smtClean="0">
              <a:solidFill>
                <a:srgbClr val="FF0000"/>
              </a:solidFill>
            </a:endParaRPr>
          </a:p>
          <a:p>
            <a:pPr algn="ctr">
              <a:spcBef>
                <a:spcPts val="1800"/>
              </a:spcBef>
              <a:spcAft>
                <a:spcPts val="1800"/>
              </a:spcAft>
            </a:pPr>
            <a:r>
              <a:rPr lang="pt-BR" sz="4000" b="1" dirty="0" smtClean="0">
                <a:solidFill>
                  <a:srgbClr val="FF0000"/>
                </a:solidFill>
              </a:rPr>
              <a:t>EXCEPCIONALIDADE </a:t>
            </a:r>
            <a:endParaRPr lang="pt-BR" sz="1000" b="1" dirty="0" smtClean="0">
              <a:solidFill>
                <a:srgbClr val="FF0000"/>
              </a:solidFill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pt-BR" sz="1000" b="1" dirty="0">
              <a:solidFill>
                <a:srgbClr val="FF0000"/>
              </a:solidFill>
            </a:endParaRPr>
          </a:p>
        </p:txBody>
      </p:sp>
      <p:sp>
        <p:nvSpPr>
          <p:cNvPr id="14" name="Elipse 13"/>
          <p:cNvSpPr/>
          <p:nvPr/>
        </p:nvSpPr>
        <p:spPr>
          <a:xfrm>
            <a:off x="206808" y="4903570"/>
            <a:ext cx="1296144" cy="11114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6" name="Conector de seta reta 15"/>
          <p:cNvCxnSpPr/>
          <p:nvPr/>
        </p:nvCxnSpPr>
        <p:spPr>
          <a:xfrm flipV="1">
            <a:off x="1502952" y="4404470"/>
            <a:ext cx="936104" cy="81849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tângulo 24"/>
          <p:cNvSpPr/>
          <p:nvPr/>
        </p:nvSpPr>
        <p:spPr>
          <a:xfrm>
            <a:off x="198355" y="2363628"/>
            <a:ext cx="8693759" cy="423372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3500000" scaled="1"/>
            <a:tileRect/>
          </a:gradFill>
          <a:ln w="19050">
            <a:noFill/>
          </a:ln>
          <a:effectLst/>
          <a:scene3d>
            <a:camera prst="orthographicFront"/>
            <a:lightRig rig="threePt" dir="t"/>
          </a:scene3d>
          <a:sp3d contourW="25400">
            <a:bevelT w="114300" prst="artDeco"/>
            <a:contourClr>
              <a:srgbClr val="FF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900579" y="2705288"/>
            <a:ext cx="4266330" cy="151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342900" indent="-342900">
              <a:lnSpc>
                <a:spcPts val="2100"/>
              </a:lnSpc>
              <a:spcAft>
                <a:spcPts val="600"/>
              </a:spcAft>
            </a:pPr>
            <a:r>
              <a:rPr lang="pt-BR" sz="1400" b="1" dirty="0" smtClean="0">
                <a:latin typeface="Calibri" pitchFamily="34" charset="0"/>
              </a:rPr>
              <a:t>Cavernas com impacto negativo irreversível autorizado</a:t>
            </a:r>
            <a:r>
              <a:rPr lang="pt-BR" sz="1400" dirty="0" smtClean="0">
                <a:latin typeface="Calibri" pitchFamily="34" charset="0"/>
              </a:rPr>
              <a:t>:</a:t>
            </a: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Bahia – 10 cavidades;</a:t>
            </a: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Minas Gerais – 44 cavidades;</a:t>
            </a: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Pará – 61 cavidades;</a:t>
            </a: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Maranhão – 22 cavidades.</a:t>
            </a:r>
            <a:endParaRPr lang="pt-BR" sz="1400" dirty="0">
              <a:latin typeface="Calibri" pitchFamily="34" charset="0"/>
            </a:endParaRPr>
          </a:p>
        </p:txBody>
      </p:sp>
      <p:cxnSp>
        <p:nvCxnSpPr>
          <p:cNvPr id="27" name="Conector reto 26"/>
          <p:cNvCxnSpPr/>
          <p:nvPr/>
        </p:nvCxnSpPr>
        <p:spPr>
          <a:xfrm>
            <a:off x="680640" y="3045529"/>
            <a:ext cx="4414260" cy="0"/>
          </a:xfrm>
          <a:prstGeom prst="line">
            <a:avLst/>
          </a:prstGeom>
          <a:ln w="19050">
            <a:solidFill>
              <a:srgbClr val="CE4B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Elipse 27"/>
          <p:cNvSpPr/>
          <p:nvPr/>
        </p:nvSpPr>
        <p:spPr>
          <a:xfrm>
            <a:off x="534951" y="2701105"/>
            <a:ext cx="360040" cy="360040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96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chemeClr val="tx1"/>
                </a:solidFill>
                <a:latin typeface="Calibri" pitchFamily="34" charset="0"/>
              </a:rPr>
              <a:t>1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3708890" y="3051537"/>
            <a:ext cx="2250106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342900" indent="-342900">
              <a:lnSpc>
                <a:spcPts val="2100"/>
              </a:lnSpc>
            </a:pPr>
            <a:r>
              <a:rPr lang="pt-BR" sz="1400" b="1" dirty="0" smtClean="0">
                <a:solidFill>
                  <a:srgbClr val="FF0000"/>
                </a:solidFill>
                <a:latin typeface="Calibri" pitchFamily="34" charset="0"/>
              </a:rPr>
              <a:t>TOTAL: 137 cavidades</a:t>
            </a:r>
            <a:endParaRPr lang="pt-BR" sz="1400" dirty="0" smtClean="0">
              <a:solidFill>
                <a:srgbClr val="FF0000"/>
              </a:solidFill>
              <a:latin typeface="Calibri" pitchFamily="34" charset="0"/>
            </a:endParaRP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104 - Formação Ferrífera;</a:t>
            </a: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11 - Gnaisse.</a:t>
            </a: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22 - Arenito</a:t>
            </a:r>
            <a:endParaRPr lang="pt-BR" sz="1400" dirty="0">
              <a:latin typeface="Calibri" pitchFamily="34" charset="0"/>
            </a:endParaRPr>
          </a:p>
        </p:txBody>
      </p:sp>
      <p:cxnSp>
        <p:nvCxnSpPr>
          <p:cNvPr id="30" name="Conector reto 29"/>
          <p:cNvCxnSpPr/>
          <p:nvPr/>
        </p:nvCxnSpPr>
        <p:spPr>
          <a:xfrm flipV="1">
            <a:off x="3438716" y="3154005"/>
            <a:ext cx="0" cy="972000"/>
          </a:xfrm>
          <a:prstGeom prst="line">
            <a:avLst/>
          </a:prstGeom>
          <a:ln w="19050">
            <a:solidFill>
              <a:srgbClr val="CE4B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900578" y="4651555"/>
            <a:ext cx="664259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342900" indent="-342900">
              <a:lnSpc>
                <a:spcPts val="2100"/>
              </a:lnSpc>
              <a:spcAft>
                <a:spcPts val="600"/>
              </a:spcAft>
            </a:pPr>
            <a:r>
              <a:rPr lang="pt-BR" sz="1400" b="1" dirty="0" smtClean="0">
                <a:latin typeface="Calibri" pitchFamily="34" charset="0"/>
              </a:rPr>
              <a:t>Compensação espeleológica</a:t>
            </a:r>
            <a:r>
              <a:rPr lang="pt-BR" sz="1400" dirty="0" smtClean="0">
                <a:latin typeface="Calibri" pitchFamily="34" charset="0"/>
              </a:rPr>
              <a:t>:</a:t>
            </a: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44 cavidades – Cavidade Testemunho (Art. 4º, § 1º);</a:t>
            </a:r>
          </a:p>
          <a:p>
            <a:pPr marL="342900" indent="-342900">
              <a:lnSpc>
                <a:spcPts val="2100"/>
              </a:lnSpc>
            </a:pPr>
            <a:r>
              <a:rPr lang="pt-BR" sz="1400" dirty="0" smtClean="0">
                <a:latin typeface="Calibri" pitchFamily="34" charset="0"/>
              </a:rPr>
              <a:t>1 cavidade – Financiar ações para conservação do P.E. (Art. 4º, § 4º);</a:t>
            </a:r>
          </a:p>
          <a:p>
            <a:pPr marL="342900" indent="-342900">
              <a:lnSpc>
                <a:spcPts val="2100"/>
              </a:lnSpc>
            </a:pPr>
            <a:r>
              <a:rPr lang="pt-BR" sz="1400" b="1" dirty="0" smtClean="0">
                <a:solidFill>
                  <a:srgbClr val="FF0000"/>
                </a:solidFill>
                <a:latin typeface="Calibri" pitchFamily="34" charset="0"/>
              </a:rPr>
              <a:t>92 cavidades – Outras formas de compensação (Art. 4º, § 3º).</a:t>
            </a:r>
            <a:endParaRPr lang="pt-BR" sz="1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32" name="Conector reto 31"/>
          <p:cNvCxnSpPr/>
          <p:nvPr/>
        </p:nvCxnSpPr>
        <p:spPr>
          <a:xfrm>
            <a:off x="680640" y="4978983"/>
            <a:ext cx="2470044" cy="0"/>
          </a:xfrm>
          <a:prstGeom prst="line">
            <a:avLst/>
          </a:prstGeom>
          <a:ln w="19050">
            <a:solidFill>
              <a:srgbClr val="CE4B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Elipse 32"/>
          <p:cNvSpPr/>
          <p:nvPr/>
        </p:nvSpPr>
        <p:spPr>
          <a:xfrm>
            <a:off x="534951" y="4631782"/>
            <a:ext cx="360040" cy="360040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96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chemeClr val="tx1"/>
                </a:solidFill>
                <a:latin typeface="Calibri" pitchFamily="34" charset="0"/>
              </a:rPr>
              <a:t>2</a:t>
            </a:r>
            <a:endParaRPr lang="pt-BR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6760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"/>
                            </p:stCondLst>
                            <p:childTnLst>
                              <p:par>
                                <p:cTn id="52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7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5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5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25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75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25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750"/>
                            </p:stCondLst>
                            <p:childTnLst>
                              <p:par>
                                <p:cTn id="10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2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25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25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7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5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3" grpId="0" animBg="1"/>
      <p:bldP spid="14" grpId="0" animBg="1"/>
      <p:bldP spid="25" grpId="0" animBg="1"/>
      <p:bldP spid="25" grpId="1" animBg="1"/>
      <p:bldP spid="26" grpId="0" uiExpand="1" build="p"/>
      <p:bldP spid="26" grpId="1" build="allAtOnce"/>
      <p:bldP spid="28" grpId="0" animBg="1"/>
      <p:bldP spid="28" grpId="1" animBg="1"/>
      <p:bldP spid="29" grpId="0" uiExpand="1" build="p"/>
      <p:bldP spid="29" grpId="1" build="allAtOnce"/>
      <p:bldP spid="31" grpId="0" uiExpand="1" build="p"/>
      <p:bldP spid="31" grpId="1" build="allAtOnce"/>
      <p:bldP spid="33" grpId="0" animBg="1"/>
      <p:bldP spid="3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03845" y="1268760"/>
            <a:ext cx="62151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b="1" dirty="0" smtClean="0">
                <a:latin typeface="Calibri" panose="020F0502020204030204" pitchFamily="34" charset="0"/>
              </a:rPr>
              <a:t>INSTRUÇÃO NORMATIVA </a:t>
            </a:r>
            <a:r>
              <a:rPr lang="pt-BR" sz="1600" b="1" dirty="0" err="1" smtClean="0">
                <a:latin typeface="Calibri" panose="020F0502020204030204" pitchFamily="34" charset="0"/>
              </a:rPr>
              <a:t>ICMBio</a:t>
            </a:r>
            <a:r>
              <a:rPr lang="pt-BR" sz="1600" b="1" dirty="0" smtClean="0">
                <a:latin typeface="Calibri" panose="020F0502020204030204" pitchFamily="34" charset="0"/>
              </a:rPr>
              <a:t> N</a:t>
            </a:r>
            <a:r>
              <a:rPr lang="pt-BR" sz="1600" b="1" baseline="30000" dirty="0" smtClean="0">
                <a:latin typeface="Calibri" panose="020F0502020204030204" pitchFamily="34" charset="0"/>
              </a:rPr>
              <a:t>o</a:t>
            </a:r>
            <a:r>
              <a:rPr lang="pt-BR" sz="1600" b="1" dirty="0" smtClean="0">
                <a:latin typeface="Calibri" panose="020F0502020204030204" pitchFamily="34" charset="0"/>
              </a:rPr>
              <a:t> 30, de 19 de setembro de 2012</a:t>
            </a:r>
            <a:endParaRPr lang="pt-BR" sz="1600" dirty="0">
              <a:latin typeface="Calibri" panose="020F0502020204030204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5536" y="1628800"/>
            <a:ext cx="8352928" cy="4900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ts val="2000"/>
              </a:lnSpc>
              <a:spcAft>
                <a:spcPts val="600"/>
              </a:spcAft>
            </a:pP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Estabelece os </a:t>
            </a:r>
            <a:r>
              <a:rPr lang="pt-BR" sz="1500" u="sng" dirty="0">
                <a:latin typeface="Calibri" panose="020F0502020204030204" pitchFamily="34" charset="0"/>
                <a:cs typeface="Arial" pitchFamily="34" charset="0"/>
              </a:rPr>
              <a:t>procedimentos administrativos e técnicos para a execução de compensação espeleológica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 de que trata o art. 4º, § 3º, do Decreto nº 99.556/90, alterado pelo Decreto nº 6.640/08, </a:t>
            </a:r>
          </a:p>
          <a:p>
            <a:pPr marL="742950" lvl="1" indent="-285750" algn="just">
              <a:lnSpc>
                <a:spcPts val="2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empreendimentos que ocasionem impacto negativo irreversível em cavidade natural subterrânea classificada com grau de relevância alto e que não possuam na sua área, </a:t>
            </a:r>
            <a:r>
              <a:rPr lang="pt-BR" sz="1500" b="1" dirty="0">
                <a:latin typeface="Calibri" panose="020F0502020204030204" pitchFamily="34" charset="0"/>
                <a:cs typeface="Arial" pitchFamily="34" charset="0"/>
              </a:rPr>
              <a:t>conforme análise do órgão licenciador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, outras cavidades representativas que possam ser preservadas sob a forma de cavidades testemunho (art. 4º, § 1º, Decreto nº 99.556/90</a:t>
            </a: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)</a:t>
            </a:r>
            <a:endParaRPr lang="pt-BR" sz="1500" dirty="0">
              <a:latin typeface="Calibri" panose="020F0502020204030204" pitchFamily="34" charset="0"/>
              <a:cs typeface="Arial" pitchFamily="34" charset="0"/>
            </a:endParaRPr>
          </a:p>
          <a:p>
            <a:pPr algn="just">
              <a:lnSpc>
                <a:spcPts val="2000"/>
              </a:lnSpc>
              <a:spcAft>
                <a:spcPts val="600"/>
              </a:spcAft>
            </a:pPr>
            <a:r>
              <a:rPr lang="pt-BR" sz="1500" b="1" dirty="0">
                <a:latin typeface="Calibri" panose="020F0502020204030204" pitchFamily="34" charset="0"/>
                <a:cs typeface="Arial" pitchFamily="34" charset="0"/>
              </a:rPr>
              <a:t>Art. </a:t>
            </a:r>
            <a:r>
              <a:rPr lang="pt-BR" sz="1500" b="1" dirty="0" smtClean="0">
                <a:latin typeface="Calibri" panose="020F0502020204030204" pitchFamily="34" charset="0"/>
                <a:cs typeface="Arial" pitchFamily="34" charset="0"/>
              </a:rPr>
              <a:t>4º</a:t>
            </a:r>
          </a:p>
          <a:p>
            <a:pPr algn="just">
              <a:lnSpc>
                <a:spcPts val="2000"/>
              </a:lnSpc>
              <a:spcAft>
                <a:spcPts val="600"/>
              </a:spcAft>
            </a:pP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As 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propostas de compensação </a:t>
            </a: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espeleológica deverão 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contemplar ao menos uma das seguintes ações, obedecendo à seguinte ordem de prioridade:</a:t>
            </a:r>
          </a:p>
          <a:p>
            <a:pPr marL="742950" lvl="1" indent="-285750" algn="just">
              <a:lnSpc>
                <a:spcPts val="2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pt-BR" sz="1500" b="1" dirty="0" smtClean="0">
                <a:latin typeface="Calibri" panose="020F0502020204030204" pitchFamily="34" charset="0"/>
                <a:cs typeface="Arial" pitchFamily="34" charset="0"/>
              </a:rPr>
              <a:t>Criação </a:t>
            </a:r>
            <a:r>
              <a:rPr lang="pt-BR" sz="1500" b="1" dirty="0">
                <a:latin typeface="Calibri" panose="020F0502020204030204" pitchFamily="34" charset="0"/>
                <a:cs typeface="Arial" pitchFamily="34" charset="0"/>
              </a:rPr>
              <a:t>de Reserva Particular do Patrimônio Natural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, em área de propriedade do empreendedor, que tenha como objetivo principal a proteção do patrimônio espeleológico;</a:t>
            </a:r>
          </a:p>
          <a:p>
            <a:pPr marL="742950" lvl="1" indent="-285750" algn="just">
              <a:lnSpc>
                <a:spcPts val="2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pt-BR" sz="1500" b="1" dirty="0" smtClean="0">
                <a:latin typeface="Calibri" panose="020F0502020204030204" pitchFamily="34" charset="0"/>
                <a:cs typeface="Arial" pitchFamily="34" charset="0"/>
              </a:rPr>
              <a:t>Criação </a:t>
            </a:r>
            <a:r>
              <a:rPr lang="pt-BR" sz="1500" b="1" dirty="0">
                <a:latin typeface="Calibri" panose="020F0502020204030204" pitchFamily="34" charset="0"/>
                <a:cs typeface="Arial" pitchFamily="34" charset="0"/>
              </a:rPr>
              <a:t>de unidade de conservação de proteção integral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 com o objetivo principal de proteger o patrimônio espeleológico, incluindo a elaboração dos estudos necessários, bem como a aquisição e a doação ao Instituto Chico Mendes das propriedades localizadas na área proposta para a unidade;</a:t>
            </a:r>
          </a:p>
          <a:p>
            <a:pPr marL="742950" lvl="1" indent="-285750" algn="just">
              <a:lnSpc>
                <a:spcPts val="2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pt-BR" sz="1500" b="1" dirty="0" smtClean="0">
                <a:latin typeface="Calibri" panose="020F0502020204030204" pitchFamily="34" charset="0"/>
                <a:cs typeface="Arial" pitchFamily="34" charset="0"/>
              </a:rPr>
              <a:t>Regularização </a:t>
            </a:r>
            <a:r>
              <a:rPr lang="pt-BR" sz="1500" b="1" dirty="0">
                <a:latin typeface="Calibri" panose="020F0502020204030204" pitchFamily="34" charset="0"/>
                <a:cs typeface="Arial" pitchFamily="34" charset="0"/>
              </a:rPr>
              <a:t>fundiária</a:t>
            </a:r>
            <a:r>
              <a:rPr lang="pt-BR" sz="1500" dirty="0">
                <a:latin typeface="Calibri" panose="020F0502020204030204" pitchFamily="34" charset="0"/>
                <a:cs typeface="Arial" pitchFamily="34" charset="0"/>
              </a:rPr>
              <a:t> e demarcação de áreas de ocorrência do patrimônio espeleológico em unidades de conservação</a:t>
            </a:r>
            <a:r>
              <a:rPr lang="pt-BR" sz="1500" dirty="0" smtClean="0">
                <a:latin typeface="Calibri" panose="020F0502020204030204" pitchFamily="34" charset="0"/>
                <a:cs typeface="Arial" pitchFamily="34" charset="0"/>
              </a:rPr>
              <a:t>.</a:t>
            </a:r>
            <a:endParaRPr lang="pt-BR" sz="1500" dirty="0">
              <a:latin typeface="Calibri" panose="020F0502020204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9872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theme1.xml><?xml version="1.0" encoding="utf-8"?>
<a:theme xmlns:a="http://schemas.openxmlformats.org/drawingml/2006/main" name="ICMBi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ICMBi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sign padrã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sign padrão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ICMBio</Template>
  <TotalTime>12358</TotalTime>
  <Words>2875</Words>
  <Application>Microsoft Office PowerPoint</Application>
  <PresentationFormat>Apresentação na tela (4:3)</PresentationFormat>
  <Paragraphs>375</Paragraphs>
  <Slides>24</Slides>
  <Notes>13</Notes>
  <HiddenSlides>0</HiddenSlides>
  <MMClips>1</MMClips>
  <ScaleCrop>false</ScaleCrop>
  <HeadingPairs>
    <vt:vector size="8" baseType="variant">
      <vt:variant>
        <vt:lpstr>Fontes usadas</vt:lpstr>
      </vt:variant>
      <vt:variant>
        <vt:i4>11</vt:i4>
      </vt:variant>
      <vt:variant>
        <vt:lpstr>Tema</vt:lpstr>
      </vt:variant>
      <vt:variant>
        <vt:i4>3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39" baseType="lpstr">
      <vt:lpstr>Arial</vt:lpstr>
      <vt:lpstr>ArialMT_4</vt:lpstr>
      <vt:lpstr>Calibri</vt:lpstr>
      <vt:lpstr>Corbel</vt:lpstr>
      <vt:lpstr>Gill Sans MT</vt:lpstr>
      <vt:lpstr>Gisha</vt:lpstr>
      <vt:lpstr>Symbol</vt:lpstr>
      <vt:lpstr>Tahoma</vt:lpstr>
      <vt:lpstr>Times New Roman</vt:lpstr>
      <vt:lpstr>Verdana</vt:lpstr>
      <vt:lpstr>Wingdings</vt:lpstr>
      <vt:lpstr>ICMBio</vt:lpstr>
      <vt:lpstr>Personalizar design</vt:lpstr>
      <vt:lpstr>1_ICMBio</vt:lpstr>
      <vt:lpstr>CorelDRAW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ICMBio</dc:creator>
  <cp:lastModifiedBy>Jocy Cruz</cp:lastModifiedBy>
  <cp:revision>604</cp:revision>
  <dcterms:created xsi:type="dcterms:W3CDTF">2009-06-01T11:44:50Z</dcterms:created>
  <dcterms:modified xsi:type="dcterms:W3CDTF">2016-06-07T20:26:06Z</dcterms:modified>
</cp:coreProperties>
</file>