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9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0071100" cy="7556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30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3280" y="4057200"/>
            <a:ext cx="90630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47280" y="176796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47280" y="405720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3280" y="405720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3000" cy="438192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3000" cy="438192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288520" y="1767960"/>
            <a:ext cx="5491800" cy="438192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288520" y="1767960"/>
            <a:ext cx="5491800" cy="4381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subTitle"/>
          </p:nvPr>
        </p:nvSpPr>
        <p:spPr>
          <a:xfrm>
            <a:off x="503280" y="1767960"/>
            <a:ext cx="9063000" cy="4381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3000" cy="438192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2600" cy="438192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5147280" y="1767960"/>
            <a:ext cx="4422600" cy="438192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subTitle"/>
          </p:nvPr>
        </p:nvSpPr>
        <p:spPr>
          <a:xfrm>
            <a:off x="503280" y="301320"/>
            <a:ext cx="9063000" cy="584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503280" y="405720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body"/>
          </p:nvPr>
        </p:nvSpPr>
        <p:spPr>
          <a:xfrm>
            <a:off x="5147280" y="1767960"/>
            <a:ext cx="4422600" cy="438192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3280" y="1767960"/>
            <a:ext cx="9063000" cy="4381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2600" cy="438192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47280" y="176796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147280" y="405720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47280" y="176796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03280" y="4057200"/>
            <a:ext cx="90630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30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03280" y="4057200"/>
            <a:ext cx="90630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147280" y="176796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5147280" y="405720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5"/>
          <p:cNvSpPr>
            <a:spLocks noGrp="1"/>
          </p:cNvSpPr>
          <p:nvPr>
            <p:ph type="body"/>
          </p:nvPr>
        </p:nvSpPr>
        <p:spPr>
          <a:xfrm>
            <a:off x="503280" y="405720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3000" cy="438192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3000" cy="438192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1" name="" descr=""/>
          <p:cNvPicPr/>
          <p:nvPr/>
        </p:nvPicPr>
        <p:blipFill>
          <a:blip r:embed="rId2"/>
          <a:stretch/>
        </p:blipFill>
        <p:spPr>
          <a:xfrm>
            <a:off x="2288520" y="1767960"/>
            <a:ext cx="5491800" cy="4381920"/>
          </a:xfrm>
          <a:prstGeom prst="rect">
            <a:avLst/>
          </a:prstGeom>
          <a:ln>
            <a:noFill/>
          </a:ln>
        </p:spPr>
      </p:pic>
      <p:pic>
        <p:nvPicPr>
          <p:cNvPr id="72" name="" descr=""/>
          <p:cNvPicPr/>
          <p:nvPr/>
        </p:nvPicPr>
        <p:blipFill>
          <a:blip r:embed="rId3"/>
          <a:stretch/>
        </p:blipFill>
        <p:spPr>
          <a:xfrm>
            <a:off x="2288520" y="1767960"/>
            <a:ext cx="5491800" cy="4381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3000" cy="438192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2600" cy="438192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47280" y="1767960"/>
            <a:ext cx="4422600" cy="438192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3280" y="301320"/>
            <a:ext cx="9063000" cy="584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3280" y="405720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47280" y="1767960"/>
            <a:ext cx="4422600" cy="438192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2600" cy="438192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47280" y="176796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47280" y="405720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47280" y="1767960"/>
            <a:ext cx="44226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3280" y="4057200"/>
            <a:ext cx="9063000" cy="2090160"/>
          </a:xfrm>
          <a:prstGeom prst="rect">
            <a:avLst/>
          </a:prstGeom>
        </p:spPr>
        <p:txBody>
          <a:bodyPr lIns="0" rIns="0" tIns="0" bIns="0"/>
          <a:p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3000" cy="438192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da estrutura de tópicos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2.º nível da estrutura de tópicos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3.º nível da estrutura de tópicos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4.º nível da estrutura de tópicos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5.º nível da estrutura de tópicos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6.º nível da estrutura de tópicos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7.º nível da estrutura de tópicos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3280" y="301320"/>
            <a:ext cx="906300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subTitle"/>
          </p:nvPr>
        </p:nvSpPr>
        <p:spPr>
          <a:xfrm>
            <a:off x="503280" y="1767960"/>
            <a:ext cx="9063000" cy="4381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503280" y="1767960"/>
            <a:ext cx="9063360" cy="4382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da estrutura de tópicos</a:t>
            </a:r>
            <a:endParaRPr lang="pt-BR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2.º nível da estrutura de tópicos</a:t>
            </a:r>
            <a:endParaRPr lang="pt-BR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3.º nível da estrutura de tópicos</a:t>
            </a:r>
            <a:endParaRPr lang="pt-BR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4.º nível da estrutura de tópicos</a:t>
            </a:r>
            <a:endParaRPr lang="pt-B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5.º nível da estrutura de tópicos</a:t>
            </a:r>
            <a:endParaRPr lang="pt-B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6.º nível da estrutura de tópicos</a:t>
            </a:r>
            <a:endParaRPr lang="pt-B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7.º nível da estrutura de tópicos</a:t>
            </a:r>
            <a:endParaRPr lang="pt-BR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2786040" y="630000"/>
            <a:ext cx="586368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CustomShape 2"/>
          <p:cNvSpPr/>
          <p:nvPr/>
        </p:nvSpPr>
        <p:spPr>
          <a:xfrm>
            <a:off x="1338120" y="2274840"/>
            <a:ext cx="7560720" cy="2436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b="1" lang="pt-BR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Desafios do Licenciamento espeleológico de empreendimentos lineares na visão do órgão licenciador: aspectos técnicos legais e metodológicos.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5" name="image.png" descr=""/>
          <p:cNvPicPr/>
          <p:nvPr/>
        </p:nvPicPr>
        <p:blipFill>
          <a:blip r:embed="rId1"/>
          <a:stretch/>
        </p:blipFill>
        <p:spPr>
          <a:xfrm>
            <a:off x="36360" y="17640"/>
            <a:ext cx="1534320" cy="1377360"/>
          </a:xfrm>
          <a:prstGeom prst="rect">
            <a:avLst/>
          </a:prstGeom>
          <a:ln w="12600">
            <a:noFill/>
          </a:ln>
        </p:spPr>
      </p:pic>
      <p:sp>
        <p:nvSpPr>
          <p:cNvPr id="76" name="CustomShape 3"/>
          <p:cNvSpPr/>
          <p:nvPr/>
        </p:nvSpPr>
        <p:spPr>
          <a:xfrm>
            <a:off x="1476360" y="5327640"/>
            <a:ext cx="7127280" cy="3362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algn="ctr">
              <a:lnSpc>
                <a:spcPct val="100000"/>
              </a:lnSpc>
            </a:pPr>
            <a:r>
              <a:rPr lang="pt-BR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Jônatas S. da Trindade, Flávio Túlio Gomes e Valquíria dos A. Menegon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CustomShape 4"/>
          <p:cNvSpPr/>
          <p:nvPr/>
        </p:nvSpPr>
        <p:spPr>
          <a:xfrm>
            <a:off x="3627360" y="6039000"/>
            <a:ext cx="2923560" cy="3362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algn="ctr">
              <a:lnSpc>
                <a:spcPct val="100000"/>
              </a:lnSpc>
            </a:pPr>
            <a:r>
              <a:rPr lang="pt-BR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Brasília, 8 de junho de 2016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2947320" y="472680"/>
            <a:ext cx="557604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1" name="Line 2"/>
          <p:cNvSpPr/>
          <p:nvPr/>
        </p:nvSpPr>
        <p:spPr>
          <a:xfrm>
            <a:off x="1458720" y="1347480"/>
            <a:ext cx="8058240" cy="1800"/>
          </a:xfrm>
          <a:prstGeom prst="line">
            <a:avLst/>
          </a:prstGeom>
          <a:ln w="720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02" name="CustomShape 3"/>
          <p:cNvSpPr/>
          <p:nvPr/>
        </p:nvSpPr>
        <p:spPr>
          <a:xfrm>
            <a:off x="4835520" y="7298280"/>
            <a:ext cx="266040" cy="278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03" name="image.png" descr=""/>
          <p:cNvPicPr/>
          <p:nvPr/>
        </p:nvPicPr>
        <p:blipFill>
          <a:blip r:embed="rId1"/>
          <a:stretch/>
        </p:blipFill>
        <p:spPr>
          <a:xfrm>
            <a:off x="36360" y="17640"/>
            <a:ext cx="1534320" cy="1377360"/>
          </a:xfrm>
          <a:prstGeom prst="rect">
            <a:avLst/>
          </a:prstGeom>
          <a:ln w="12600">
            <a:noFill/>
          </a:ln>
        </p:spPr>
      </p:pic>
      <p:sp>
        <p:nvSpPr>
          <p:cNvPr id="204" name="CustomShape 4"/>
          <p:cNvSpPr/>
          <p:nvPr/>
        </p:nvSpPr>
        <p:spPr>
          <a:xfrm>
            <a:off x="719280" y="1522440"/>
            <a:ext cx="8797320" cy="519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algn="ctr">
              <a:lnSpc>
                <a:spcPct val="100000"/>
              </a:lnSpc>
            </a:pPr>
            <a:r>
              <a:rPr b="1" lang="pt-BR" sz="28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Instrução Normativa MMA nº 2/2009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5" name="CustomShape 5"/>
          <p:cNvSpPr/>
          <p:nvPr/>
        </p:nvSpPr>
        <p:spPr>
          <a:xfrm>
            <a:off x="719280" y="2168640"/>
            <a:ext cx="8797320" cy="49140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marL="457200" indent="-456480" algn="just">
              <a:lnSpc>
                <a:spcPct val="100000"/>
              </a:lnSpc>
              <a:buClr>
                <a:srgbClr val="000f2e"/>
              </a:buClr>
              <a:buSzPct val="45000"/>
              <a:buFont typeface="Arial"/>
              <a:buChar char="●"/>
            </a:pPr>
            <a:r>
              <a:rPr b="1" lang="pt-BR" sz="2400" spc="-1" strike="noStrike" u="sng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Metodologia</a:t>
            </a:r>
            <a:r>
              <a:rPr b="1" lang="pt-BR" sz="24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para classificar o grau de relevância das cavidades naturais subterrâneas.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6480" algn="just">
              <a:lnSpc>
                <a:spcPct val="100000"/>
              </a:lnSpc>
              <a:buClr>
                <a:srgbClr val="000f2e"/>
              </a:buClr>
              <a:buSzPct val="45000"/>
              <a:buFont typeface="Arial"/>
              <a:buChar char="●"/>
            </a:pPr>
            <a:r>
              <a:rPr b="1" lang="pt-BR" sz="24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Art. 13. Os estudos para definição do grau de relevância das cavidades naturais subterrâneas deverão ser iniciados com a análise das configurações de </a:t>
            </a:r>
            <a:r>
              <a:rPr b="1" lang="pt-BR" sz="2400" spc="-1" strike="noStrike" u="sng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atributos sob enfoque regional</a:t>
            </a:r>
            <a:r>
              <a:rPr b="1" lang="pt-BR" sz="24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</a:t>
            </a:r>
            <a:r>
              <a:rPr b="1" lang="pt-BR" sz="2400" spc="-1" strike="noStrike" u="sng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seguindo a chave de classificação</a:t>
            </a:r>
            <a:r>
              <a:rPr b="1" lang="pt-BR" sz="24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do Anexo III desta Instrução Normativa.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6480" algn="just">
              <a:lnSpc>
                <a:spcPct val="100000"/>
              </a:lnSpc>
              <a:buClr>
                <a:srgbClr val="000000"/>
              </a:buClr>
              <a:buSzPct val="45000"/>
              <a:buFont typeface="Arial"/>
              <a:buChar char="●"/>
            </a:pP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Art. 14. Os estudos espeleológicos a serem realizados para fins de classificação de cavidades subterrâneas, devem apresentar informações, sob os </a:t>
            </a:r>
            <a:r>
              <a:rPr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enfoques local e regional</a:t>
            </a: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, que possibilitem a classificação em </a:t>
            </a:r>
            <a:r>
              <a:rPr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graus de relevância </a:t>
            </a: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das cavidades naturais subterrâneas.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2947320" y="472680"/>
            <a:ext cx="557604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Line 2"/>
          <p:cNvSpPr/>
          <p:nvPr/>
        </p:nvSpPr>
        <p:spPr>
          <a:xfrm>
            <a:off x="1458720" y="1347480"/>
            <a:ext cx="8058240" cy="1800"/>
          </a:xfrm>
          <a:prstGeom prst="line">
            <a:avLst/>
          </a:prstGeom>
          <a:ln w="720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08" name="CustomShape 3"/>
          <p:cNvSpPr/>
          <p:nvPr/>
        </p:nvSpPr>
        <p:spPr>
          <a:xfrm>
            <a:off x="4831560" y="7206840"/>
            <a:ext cx="266040" cy="278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09" name="image.png" descr=""/>
          <p:cNvPicPr/>
          <p:nvPr/>
        </p:nvPicPr>
        <p:blipFill>
          <a:blip r:embed="rId1"/>
          <a:stretch/>
        </p:blipFill>
        <p:spPr>
          <a:xfrm>
            <a:off x="36360" y="17640"/>
            <a:ext cx="1534320" cy="1377360"/>
          </a:xfrm>
          <a:prstGeom prst="rect">
            <a:avLst/>
          </a:prstGeom>
          <a:ln w="12600">
            <a:noFill/>
          </a:ln>
        </p:spPr>
      </p:pic>
      <p:sp>
        <p:nvSpPr>
          <p:cNvPr id="210" name="CustomShape 4"/>
          <p:cNvSpPr/>
          <p:nvPr/>
        </p:nvSpPr>
        <p:spPr>
          <a:xfrm>
            <a:off x="503280" y="2836800"/>
            <a:ext cx="9012960" cy="28656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000" rIns="45000" tIns="45000" bIns="45000"/>
          <a:p>
            <a:pPr marL="210960" indent="-2102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"/>
            </a:pP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Art. 21. A preservação de 2 (duas) </a:t>
            </a:r>
            <a:r>
              <a:rPr b="1"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cavidades testemunho</a:t>
            </a: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 definidas em procedimento de licenciamento ambiental, será condicionante para o  licenciamento de empreendimentos que  causem impactos a outra cavidade </a:t>
            </a:r>
            <a:r>
              <a:rPr b="1"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de alta relevância</a:t>
            </a: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. 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0960" indent="-2102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"/>
            </a:pP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§ 1º As </a:t>
            </a:r>
            <a:r>
              <a:rPr b="1"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cavidades testemunhos</a:t>
            </a: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 preservadas deverão apresentar configurações </a:t>
            </a:r>
            <a:r>
              <a:rPr b="1"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similares de  atributos </a:t>
            </a: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que determinaram a classificação de alta relevância para a cavidade alvo de impactos irreversíveis.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1" name="CustomShape 5"/>
          <p:cNvSpPr/>
          <p:nvPr/>
        </p:nvSpPr>
        <p:spPr>
          <a:xfrm>
            <a:off x="719280" y="1630440"/>
            <a:ext cx="8797320" cy="519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algn="ctr">
              <a:lnSpc>
                <a:spcPct val="100000"/>
              </a:lnSpc>
            </a:pPr>
            <a:r>
              <a:rPr b="1"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Instrução Normativa MMA nº 2/2009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2947320" y="472680"/>
            <a:ext cx="557604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3" name="Line 2"/>
          <p:cNvSpPr/>
          <p:nvPr/>
        </p:nvSpPr>
        <p:spPr>
          <a:xfrm>
            <a:off x="1458720" y="1347480"/>
            <a:ext cx="8058240" cy="1800"/>
          </a:xfrm>
          <a:prstGeom prst="line">
            <a:avLst/>
          </a:prstGeom>
          <a:ln w="720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14" name="CustomShape 3"/>
          <p:cNvSpPr/>
          <p:nvPr/>
        </p:nvSpPr>
        <p:spPr>
          <a:xfrm>
            <a:off x="4831560" y="7206840"/>
            <a:ext cx="266040" cy="278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15" name="image.png" descr=""/>
          <p:cNvPicPr/>
          <p:nvPr/>
        </p:nvPicPr>
        <p:blipFill>
          <a:blip r:embed="rId1"/>
          <a:stretch/>
        </p:blipFill>
        <p:spPr>
          <a:xfrm>
            <a:off x="36360" y="17640"/>
            <a:ext cx="1534320" cy="1377360"/>
          </a:xfrm>
          <a:prstGeom prst="rect">
            <a:avLst/>
          </a:prstGeom>
          <a:ln w="12600">
            <a:noFill/>
          </a:ln>
        </p:spPr>
      </p:pic>
      <p:sp>
        <p:nvSpPr>
          <p:cNvPr id="216" name="CustomShape 4"/>
          <p:cNvSpPr/>
          <p:nvPr/>
        </p:nvSpPr>
        <p:spPr>
          <a:xfrm>
            <a:off x="503280" y="2836800"/>
            <a:ext cx="9012960" cy="29318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000" rIns="45000" tIns="45000" bIns="45000"/>
          <a:p>
            <a:pPr marL="210960" indent="-2102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"/>
            </a:pP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Realização de levantamento de ocorrência de cavidades na ADA do empreendimento; 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0960" indent="-2102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"/>
            </a:pP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Estudos para a classificação das cavidades;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0960" indent="-2102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"/>
            </a:pP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Estudos para a determinação da área de Influência das cavidades;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0960" indent="-2102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"/>
            </a:pP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Evita surpresas durante instalação do empreendimento e necessidade de paralisação das obras;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7" name="CustomShape 5"/>
          <p:cNvSpPr/>
          <p:nvPr/>
        </p:nvSpPr>
        <p:spPr>
          <a:xfrm>
            <a:off x="719280" y="1630440"/>
            <a:ext cx="8797320" cy="519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algn="ctr">
              <a:lnSpc>
                <a:spcPct val="100000"/>
              </a:lnSpc>
            </a:pPr>
            <a:r>
              <a:rPr b="1"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Importância dos Estudos Espeleógicos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2947320" y="472680"/>
            <a:ext cx="557604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9" name="Line 2"/>
          <p:cNvSpPr/>
          <p:nvPr/>
        </p:nvSpPr>
        <p:spPr>
          <a:xfrm>
            <a:off x="1458720" y="1347480"/>
            <a:ext cx="8058240" cy="1800"/>
          </a:xfrm>
          <a:prstGeom prst="line">
            <a:avLst/>
          </a:prstGeom>
          <a:ln w="720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20" name="CustomShape 3"/>
          <p:cNvSpPr/>
          <p:nvPr/>
        </p:nvSpPr>
        <p:spPr>
          <a:xfrm>
            <a:off x="4831560" y="7206840"/>
            <a:ext cx="266040" cy="278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21" name="image.png" descr=""/>
          <p:cNvPicPr/>
          <p:nvPr/>
        </p:nvPicPr>
        <p:blipFill>
          <a:blip r:embed="rId1"/>
          <a:stretch/>
        </p:blipFill>
        <p:spPr>
          <a:xfrm>
            <a:off x="36360" y="17640"/>
            <a:ext cx="1534320" cy="1377360"/>
          </a:xfrm>
          <a:prstGeom prst="rect">
            <a:avLst/>
          </a:prstGeom>
          <a:ln w="12600">
            <a:noFill/>
          </a:ln>
        </p:spPr>
      </p:pic>
      <p:sp>
        <p:nvSpPr>
          <p:cNvPr id="222" name="CustomShape 4"/>
          <p:cNvSpPr/>
          <p:nvPr/>
        </p:nvSpPr>
        <p:spPr>
          <a:xfrm>
            <a:off x="503280" y="2836800"/>
            <a:ext cx="9012960" cy="25660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000" rIns="45000" tIns="45000" bIns="45000"/>
          <a:p>
            <a:pPr marL="210960" indent="-2102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"/>
            </a:pP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Efetiva implantação das medidas mitigadoras;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0960" indent="-2102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"/>
            </a:pP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Acompanhamento do empreendedor da eficácia e eficiência dos Programas;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0960" indent="-2102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"/>
            </a:pP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Reavaliação periódica dos programas;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0960" indent="-2102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"/>
            </a:pP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Evitar aceleração dos processos de dolinamentos no relevo.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3" name="CustomShape 5"/>
          <p:cNvSpPr/>
          <p:nvPr/>
        </p:nvSpPr>
        <p:spPr>
          <a:xfrm>
            <a:off x="719280" y="1630440"/>
            <a:ext cx="8797320" cy="519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algn="ctr">
              <a:lnSpc>
                <a:spcPct val="100000"/>
              </a:lnSpc>
            </a:pPr>
            <a:r>
              <a:rPr b="1"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Importância dos Programas Ambientais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2947320" y="472680"/>
            <a:ext cx="557604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5" name="Line 2"/>
          <p:cNvSpPr/>
          <p:nvPr/>
        </p:nvSpPr>
        <p:spPr>
          <a:xfrm>
            <a:off x="1458720" y="1347480"/>
            <a:ext cx="8058240" cy="1800"/>
          </a:xfrm>
          <a:prstGeom prst="line">
            <a:avLst/>
          </a:prstGeom>
          <a:ln w="720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26" name="CustomShape 3"/>
          <p:cNvSpPr/>
          <p:nvPr/>
        </p:nvSpPr>
        <p:spPr>
          <a:xfrm>
            <a:off x="4832280" y="7200000"/>
            <a:ext cx="266040" cy="278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27" name="image.png" descr=""/>
          <p:cNvPicPr/>
          <p:nvPr/>
        </p:nvPicPr>
        <p:blipFill>
          <a:blip r:embed="rId1"/>
          <a:stretch/>
        </p:blipFill>
        <p:spPr>
          <a:xfrm>
            <a:off x="36360" y="17640"/>
            <a:ext cx="1534320" cy="1377360"/>
          </a:xfrm>
          <a:prstGeom prst="rect">
            <a:avLst/>
          </a:prstGeom>
          <a:ln w="12600">
            <a:noFill/>
          </a:ln>
        </p:spPr>
      </p:pic>
      <p:sp>
        <p:nvSpPr>
          <p:cNvPr id="228" name="CustomShape 4"/>
          <p:cNvSpPr/>
          <p:nvPr/>
        </p:nvSpPr>
        <p:spPr>
          <a:xfrm>
            <a:off x="360360" y="1506600"/>
            <a:ext cx="9317880" cy="4557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000" rIns="45000" tIns="45000" bIns="45000"/>
          <a:p>
            <a:pPr algn="ctr">
              <a:lnSpc>
                <a:spcPct val="100000"/>
              </a:lnSpc>
            </a:pP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Aspectos Considerados Relevantes - percepção pessoal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9" name="CustomShape 5"/>
          <p:cNvSpPr/>
          <p:nvPr/>
        </p:nvSpPr>
        <p:spPr>
          <a:xfrm>
            <a:off x="650880" y="2519280"/>
            <a:ext cx="8865360" cy="36676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marL="457200" indent="-456480" algn="just">
              <a:lnSpc>
                <a:spcPct val="100000"/>
              </a:lnSpc>
              <a:buClr>
                <a:srgbClr val="000000"/>
              </a:buClr>
              <a:buFont typeface="Helvetica Light"/>
              <a:buChar char="●"/>
            </a:pP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Diminuir a discricionariedade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6480" algn="just">
              <a:lnSpc>
                <a:spcPct val="100000"/>
              </a:lnSpc>
              <a:buClr>
                <a:srgbClr val="000000"/>
              </a:buClr>
              <a:buFont typeface="Helvetica Light"/>
              <a:buChar char="●"/>
            </a:pP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Importância dos levantamentos espeleológicos ocorrerem antes da definição da Área diretamente afetada;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6480" algn="just">
              <a:lnSpc>
                <a:spcPct val="100000"/>
              </a:lnSpc>
              <a:buClr>
                <a:srgbClr val="000000"/>
              </a:buClr>
              <a:buFont typeface="Helvetica Light"/>
              <a:buChar char="●"/>
            </a:pP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Aumento significativo do conhecimento sobre a fauna cavernícola, após alteração do Decreto 99.556/90;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6480" algn="just">
              <a:lnSpc>
                <a:spcPct val="100000"/>
              </a:lnSpc>
              <a:buClr>
                <a:srgbClr val="000000"/>
              </a:buClr>
              <a:buFont typeface="Helvetica Light"/>
              <a:buChar char="●"/>
            </a:pP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Importância do uso de ferramentas como Sistemas de Informações geográficas (GIS) e outras ferramentas para avaliação de contexto – inclusão de cavidades.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2947320" y="472680"/>
            <a:ext cx="557604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1" name="Line 2"/>
          <p:cNvSpPr/>
          <p:nvPr/>
        </p:nvSpPr>
        <p:spPr>
          <a:xfrm>
            <a:off x="1458720" y="1347480"/>
            <a:ext cx="8058240" cy="1800"/>
          </a:xfrm>
          <a:prstGeom prst="line">
            <a:avLst/>
          </a:prstGeom>
          <a:ln w="720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32" name="CustomShape 3"/>
          <p:cNvSpPr/>
          <p:nvPr/>
        </p:nvSpPr>
        <p:spPr>
          <a:xfrm>
            <a:off x="4832280" y="7200000"/>
            <a:ext cx="266040" cy="278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33" name="image.png" descr=""/>
          <p:cNvPicPr/>
          <p:nvPr/>
        </p:nvPicPr>
        <p:blipFill>
          <a:blip r:embed="rId1"/>
          <a:stretch/>
        </p:blipFill>
        <p:spPr>
          <a:xfrm>
            <a:off x="36360" y="17640"/>
            <a:ext cx="1534320" cy="1377360"/>
          </a:xfrm>
          <a:prstGeom prst="rect">
            <a:avLst/>
          </a:prstGeom>
          <a:ln w="12600">
            <a:noFill/>
          </a:ln>
        </p:spPr>
      </p:pic>
      <p:sp>
        <p:nvSpPr>
          <p:cNvPr id="234" name="CustomShape 4"/>
          <p:cNvSpPr/>
          <p:nvPr/>
        </p:nvSpPr>
        <p:spPr>
          <a:xfrm>
            <a:off x="1227240" y="1506600"/>
            <a:ext cx="8289360" cy="5166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000" rIns="45000" tIns="45000" bIns="45000"/>
          <a:p>
            <a:pPr algn="ctr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Aspectos Considerados Relevantes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5" name="CustomShape 5"/>
          <p:cNvSpPr/>
          <p:nvPr/>
        </p:nvSpPr>
        <p:spPr>
          <a:xfrm>
            <a:off x="650880" y="2124000"/>
            <a:ext cx="8865360" cy="44654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marL="457200" indent="-456480" algn="just">
              <a:lnSpc>
                <a:spcPct val="100000"/>
              </a:lnSpc>
              <a:buClr>
                <a:srgbClr val="000000"/>
              </a:buClr>
              <a:buFont typeface="Helvetica Light"/>
              <a:buChar char="●"/>
            </a:pP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Poucos profissionais habilitados / especializados na área, órgãos ambientais com poucos profissionais habilitados.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6480" algn="just">
              <a:lnSpc>
                <a:spcPct val="100000"/>
              </a:lnSpc>
              <a:buClr>
                <a:srgbClr val="000000"/>
              </a:buClr>
              <a:buFont typeface="Helvetica Light"/>
              <a:buChar char="●"/>
            </a:pP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Custos elevados e tempo considerado por muitos prolongado para o desenvolvimento de estudos.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6480" algn="just">
              <a:lnSpc>
                <a:spcPct val="100000"/>
              </a:lnSpc>
              <a:buClr>
                <a:srgbClr val="000000"/>
              </a:buClr>
              <a:buFont typeface="Helvetica Light"/>
              <a:buChar char="●"/>
            </a:pP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Dificuldades na identificação de espécimes coletados – táxons novos?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6480" algn="just">
              <a:lnSpc>
                <a:spcPct val="100000"/>
              </a:lnSpc>
              <a:buClr>
                <a:srgbClr val="000000"/>
              </a:buClr>
              <a:buFont typeface="Helvetica Light"/>
              <a:buChar char="●"/>
            </a:pP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Relevância para o conjunto de cavidades.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6480" algn="just">
              <a:lnSpc>
                <a:spcPct val="100000"/>
              </a:lnSpc>
              <a:buClr>
                <a:srgbClr val="000000"/>
              </a:buClr>
              <a:buFont typeface="Helvetica Light"/>
              <a:buChar char="●"/>
            </a:pP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 </a:t>
            </a: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Necessidade de adequação da legislação.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6480" algn="just">
              <a:lnSpc>
                <a:spcPct val="100000"/>
              </a:lnSpc>
              <a:buClr>
                <a:srgbClr val="000000"/>
              </a:buClr>
              <a:buFont typeface="Helvetica Light"/>
              <a:buChar char="●"/>
            </a:pP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 </a:t>
            </a: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Cavidades testemunho – garantia de proteção?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CustomShape 1"/>
          <p:cNvSpPr/>
          <p:nvPr/>
        </p:nvSpPr>
        <p:spPr>
          <a:xfrm>
            <a:off x="2947320" y="472680"/>
            <a:ext cx="557604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7" name="Line 2"/>
          <p:cNvSpPr/>
          <p:nvPr/>
        </p:nvSpPr>
        <p:spPr>
          <a:xfrm>
            <a:off x="1458720" y="1347480"/>
            <a:ext cx="8058240" cy="1800"/>
          </a:xfrm>
          <a:prstGeom prst="line">
            <a:avLst/>
          </a:prstGeom>
          <a:ln w="720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38" name="CustomShape 3"/>
          <p:cNvSpPr/>
          <p:nvPr/>
        </p:nvSpPr>
        <p:spPr>
          <a:xfrm>
            <a:off x="4723560" y="7220160"/>
            <a:ext cx="266040" cy="278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39" name="image.png" descr=""/>
          <p:cNvPicPr/>
          <p:nvPr/>
        </p:nvPicPr>
        <p:blipFill>
          <a:blip r:embed="rId1"/>
          <a:stretch/>
        </p:blipFill>
        <p:spPr>
          <a:xfrm>
            <a:off x="36360" y="17640"/>
            <a:ext cx="1534320" cy="1377360"/>
          </a:xfrm>
          <a:prstGeom prst="rect">
            <a:avLst/>
          </a:prstGeom>
          <a:ln w="12600">
            <a:noFill/>
          </a:ln>
        </p:spPr>
      </p:pic>
      <p:sp>
        <p:nvSpPr>
          <p:cNvPr id="240" name="CustomShape 4"/>
          <p:cNvSpPr/>
          <p:nvPr/>
        </p:nvSpPr>
        <p:spPr>
          <a:xfrm>
            <a:off x="647640" y="1584360"/>
            <a:ext cx="8638560" cy="9432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000" rIns="45000" tIns="45000" bIns="45000"/>
          <a:p>
            <a:pPr algn="ctr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As cavidades restringem os empreendimentos lineares no Brasil? 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1" name="CustomShape 5"/>
          <p:cNvSpPr/>
          <p:nvPr/>
        </p:nvSpPr>
        <p:spPr>
          <a:xfrm>
            <a:off x="538920" y="3085560"/>
            <a:ext cx="8856000" cy="22845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000" rIns="45000" tIns="45000" bIns="45000"/>
          <a:p>
            <a:pPr algn="just">
              <a:lnSpc>
                <a:spcPct val="100000"/>
              </a:lnSpc>
            </a:pP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"/>
            </a:pPr>
            <a:r>
              <a:rPr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Não. Na prática não impedem que a atividade seja desenvolvida, mediante licenciamento ambiental prévio, protegidas as cavidades de máxima relevância, compensadas as de alta / média relevâncias e implementadas as medidas mitigadoras e de proteção do patrimônio espeleológico.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CustomShape 1"/>
          <p:cNvSpPr/>
          <p:nvPr/>
        </p:nvSpPr>
        <p:spPr>
          <a:xfrm>
            <a:off x="4837680" y="7233120"/>
            <a:ext cx="266040" cy="278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3" name="CustomShape 2"/>
          <p:cNvSpPr/>
          <p:nvPr/>
        </p:nvSpPr>
        <p:spPr>
          <a:xfrm>
            <a:off x="628560" y="1488240"/>
            <a:ext cx="7984440" cy="6692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pt-BR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OBRIGADO!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CustomShape 3"/>
          <p:cNvSpPr/>
          <p:nvPr/>
        </p:nvSpPr>
        <p:spPr>
          <a:xfrm>
            <a:off x="1459080" y="2195640"/>
            <a:ext cx="7541640" cy="46936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SuelyAraújo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Presidente do Ibama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Presi.sede@ibama.gov.br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Tel: (61) 3316-1001 até 1003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Fax: (61) 3316-1025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Thomaz Miazaki de Toledo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Diretor de Licenciamento Ambiental - DILIC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dilic.sede@ibama.gov.br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(61) 3316-1282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Marcus Vinícius Leite Cabral de Melo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Coordenador Geral de Transporte, Mineração e Obras Civis - CGTMO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marcus.melo@ibama.gov.br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(61) 3316-1282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Jônatas Souza da Trindade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Coordenador de Mineração e Obras Civis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jonatas.trindade@ibama.gov.br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	</a:t>
            </a:r>
            <a:r>
              <a:rPr b="1" lang="pt-BR" sz="1600" spc="-1" strike="noStrike">
                <a:solidFill>
                  <a:srgbClr val="16165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(61) 3316-1098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5" name="CustomShape 4"/>
          <p:cNvSpPr/>
          <p:nvPr/>
        </p:nvSpPr>
        <p:spPr>
          <a:xfrm>
            <a:off x="2947320" y="472680"/>
            <a:ext cx="557604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6" name="Line 5"/>
          <p:cNvSpPr/>
          <p:nvPr/>
        </p:nvSpPr>
        <p:spPr>
          <a:xfrm>
            <a:off x="1458720" y="1347480"/>
            <a:ext cx="8058240" cy="1800"/>
          </a:xfrm>
          <a:prstGeom prst="line">
            <a:avLst/>
          </a:prstGeom>
          <a:ln w="720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247" name="image.png" descr=""/>
          <p:cNvPicPr/>
          <p:nvPr/>
        </p:nvPicPr>
        <p:blipFill>
          <a:blip r:embed="rId1"/>
          <a:stretch/>
        </p:blipFill>
        <p:spPr>
          <a:xfrm>
            <a:off x="36360" y="17640"/>
            <a:ext cx="1534320" cy="1377360"/>
          </a:xfrm>
          <a:prstGeom prst="rect">
            <a:avLst/>
          </a:prstGeom>
          <a:ln w="12600">
            <a:noFill/>
          </a:ln>
        </p:spPr>
      </p:pic>
    </p:spTree>
  </p:cSld>
  <p:transition spd="med">
    <p:fade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image.png" descr=""/>
          <p:cNvPicPr/>
          <p:nvPr/>
        </p:nvPicPr>
        <p:blipFill>
          <a:blip r:embed="rId1"/>
          <a:stretch/>
        </p:blipFill>
        <p:spPr>
          <a:xfrm>
            <a:off x="4670280" y="2987640"/>
            <a:ext cx="1735920" cy="889920"/>
          </a:xfrm>
          <a:prstGeom prst="rect">
            <a:avLst/>
          </a:prstGeom>
          <a:ln w="12600">
            <a:noFill/>
          </a:ln>
        </p:spPr>
      </p:pic>
      <p:sp>
        <p:nvSpPr>
          <p:cNvPr id="79" name="CustomShape 1"/>
          <p:cNvSpPr/>
          <p:nvPr/>
        </p:nvSpPr>
        <p:spPr>
          <a:xfrm>
            <a:off x="6985080" y="5834160"/>
            <a:ext cx="1637640" cy="681840"/>
          </a:xfrm>
          <a:prstGeom prst="rect">
            <a:avLst/>
          </a:prstGeom>
          <a:gradFill>
            <a:gsLst>
              <a:gs pos="0">
                <a:srgbClr val="ff9f9f"/>
              </a:gs>
              <a:gs pos="100000">
                <a:srgbClr val="ffe2e2"/>
              </a:gs>
            </a:gsLst>
            <a:lin ang="0"/>
          </a:gradFill>
          <a:ln w="28440">
            <a:solidFill>
              <a:srgbClr val="c00000"/>
            </a:solidFill>
            <a:round/>
          </a:ln>
          <a:effectLst>
            <a:outerShdw algn="b" blurRad="63500" dir="2700000" dist="17309" kx="0" ky="0" rotWithShape="0" sx="100000" sy="100000">
              <a:srgbClr val="243f60">
                <a:alpha val="52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80" name="CustomShape 2"/>
          <p:cNvSpPr/>
          <p:nvPr/>
        </p:nvSpPr>
        <p:spPr>
          <a:xfrm>
            <a:off x="6985080" y="5808960"/>
            <a:ext cx="1637640" cy="731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 anchor="ctr"/>
          <a:p>
            <a:pPr algn="ctr">
              <a:lnSpc>
                <a:spcPct val="100000"/>
              </a:lnSpc>
            </a:pPr>
            <a:r>
              <a:rPr b="1" lang="pt-B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Coordenação de Mineração e Obras Civis (COMOC)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CustomShape 3"/>
          <p:cNvSpPr/>
          <p:nvPr/>
        </p:nvSpPr>
        <p:spPr>
          <a:xfrm>
            <a:off x="6948360" y="4788000"/>
            <a:ext cx="1637640" cy="874080"/>
          </a:xfrm>
          <a:prstGeom prst="rect">
            <a:avLst/>
          </a:prstGeom>
          <a:gradFill>
            <a:gsLst>
              <a:gs pos="0">
                <a:srgbClr val="d1c39f"/>
              </a:gs>
              <a:gs pos="100000">
                <a:srgbClr val="ffefd1"/>
              </a:gs>
            </a:gsLst>
            <a:lin ang="10800000"/>
          </a:gradFill>
          <a:ln w="12600">
            <a:noFill/>
          </a:ln>
          <a:effectLst>
            <a:outerShdw algn="b" blurRad="63500" dir="2700000" dist="17309" kx="0" ky="0" rotWithShape="0" sx="100000" sy="100000">
              <a:srgbClr val="243f60">
                <a:alpha val="52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82" name="CustomShape 4"/>
          <p:cNvSpPr/>
          <p:nvPr/>
        </p:nvSpPr>
        <p:spPr>
          <a:xfrm>
            <a:off x="6948360" y="4752720"/>
            <a:ext cx="1637640" cy="9450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 anchor="ctr"/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Coordenação de Portos, Aeroportos e Hidrovias 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(COPAH)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CustomShape 5"/>
          <p:cNvSpPr/>
          <p:nvPr/>
        </p:nvSpPr>
        <p:spPr>
          <a:xfrm>
            <a:off x="3049560" y="4884840"/>
            <a:ext cx="1316880" cy="837360"/>
          </a:xfrm>
          <a:prstGeom prst="rect">
            <a:avLst/>
          </a:prstGeom>
          <a:gradFill>
            <a:gsLst>
              <a:gs pos="0">
                <a:srgbClr val="d1c39f"/>
              </a:gs>
              <a:gs pos="100000">
                <a:srgbClr val="ffefd1"/>
              </a:gs>
            </a:gsLst>
            <a:lin ang="10800000"/>
          </a:gradFill>
          <a:ln w="12600">
            <a:noFill/>
          </a:ln>
          <a:effectLst>
            <a:outerShdw algn="b" blurRad="63500" dir="2700000" dist="17309" kx="0" ky="0" rotWithShape="0" sx="100000" sy="100000">
              <a:srgbClr val="243f60">
                <a:alpha val="52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84" name="CustomShape 6"/>
          <p:cNvSpPr/>
          <p:nvPr/>
        </p:nvSpPr>
        <p:spPr>
          <a:xfrm>
            <a:off x="3049560" y="4936680"/>
            <a:ext cx="1316880" cy="7333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 anchor="ctr"/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Coordenação de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Exploração (COEXP)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7"/>
          <p:cNvSpPr/>
          <p:nvPr/>
        </p:nvSpPr>
        <p:spPr>
          <a:xfrm>
            <a:off x="4724280" y="4957920"/>
            <a:ext cx="1612080" cy="693000"/>
          </a:xfrm>
          <a:prstGeom prst="rect">
            <a:avLst/>
          </a:prstGeom>
          <a:gradFill>
            <a:gsLst>
              <a:gs pos="0">
                <a:srgbClr val="d1c39f"/>
              </a:gs>
              <a:gs pos="100000">
                <a:srgbClr val="ffefd1"/>
              </a:gs>
            </a:gsLst>
            <a:lin ang="10800000"/>
          </a:gradFill>
          <a:ln w="12600">
            <a:noFill/>
          </a:ln>
          <a:effectLst>
            <a:outerShdw algn="b" blurRad="63500" dir="2700000" dist="17309" kx="0" ky="0" rotWithShape="0" sx="100000" sy="100000">
              <a:srgbClr val="243f60">
                <a:alpha val="52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86" name="CustomShape 8"/>
          <p:cNvSpPr/>
          <p:nvPr/>
        </p:nvSpPr>
        <p:spPr>
          <a:xfrm>
            <a:off x="4724280" y="4938120"/>
            <a:ext cx="1612080" cy="731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 anchor="ctr"/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Coordenação de Hidrelétricas (COHID)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9"/>
          <p:cNvSpPr/>
          <p:nvPr/>
        </p:nvSpPr>
        <p:spPr>
          <a:xfrm>
            <a:off x="4724280" y="3983040"/>
            <a:ext cx="1612080" cy="829440"/>
          </a:xfrm>
          <a:prstGeom prst="rect">
            <a:avLst/>
          </a:prstGeom>
          <a:gradFill>
            <a:gsLst>
              <a:gs pos="0">
                <a:srgbClr val="d1c39f"/>
              </a:gs>
              <a:gs pos="100000">
                <a:srgbClr val="ffefd1"/>
              </a:gs>
            </a:gsLst>
            <a:lin ang="10800000"/>
          </a:gradFill>
          <a:ln w="12600">
            <a:noFill/>
          </a:ln>
          <a:effectLst>
            <a:outerShdw algn="b" blurRad="63500" dir="2700000" dist="17309" kx="0" ky="0" rotWithShape="0" sx="100000" sy="100000">
              <a:srgbClr val="243f60">
                <a:alpha val="52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88" name="CustomShape 10"/>
          <p:cNvSpPr/>
          <p:nvPr/>
        </p:nvSpPr>
        <p:spPr>
          <a:xfrm>
            <a:off x="4724280" y="3925440"/>
            <a:ext cx="1612080" cy="9450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 anchor="ctr"/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Coordenação de Energia Elétrica, Nuclear e Dutos (COEND)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CustomShape 11"/>
          <p:cNvSpPr/>
          <p:nvPr/>
        </p:nvSpPr>
        <p:spPr>
          <a:xfrm>
            <a:off x="3049560" y="4017960"/>
            <a:ext cx="1316880" cy="681840"/>
          </a:xfrm>
          <a:prstGeom prst="rect">
            <a:avLst/>
          </a:prstGeom>
          <a:gradFill>
            <a:gsLst>
              <a:gs pos="0">
                <a:srgbClr val="d1c39f"/>
              </a:gs>
              <a:gs pos="100000">
                <a:srgbClr val="ffefd1"/>
              </a:gs>
            </a:gsLst>
            <a:lin ang="10800000"/>
          </a:gradFill>
          <a:ln w="12600">
            <a:noFill/>
          </a:ln>
          <a:effectLst>
            <a:outerShdw algn="b" blurRad="63500" dir="2700000" dist="17309" kx="0" ky="0" rotWithShape="0" sx="100000" sy="100000">
              <a:srgbClr val="243f60">
                <a:alpha val="52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90" name="CustomShape 12"/>
          <p:cNvSpPr/>
          <p:nvPr/>
        </p:nvSpPr>
        <p:spPr>
          <a:xfrm>
            <a:off x="3049560" y="3992760"/>
            <a:ext cx="1316880" cy="731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 anchor="ctr"/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Coordenação 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de Produção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(CPROD)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CustomShape 13"/>
          <p:cNvSpPr/>
          <p:nvPr/>
        </p:nvSpPr>
        <p:spPr>
          <a:xfrm>
            <a:off x="6929280" y="4027320"/>
            <a:ext cx="1637640" cy="619920"/>
          </a:xfrm>
          <a:prstGeom prst="rect">
            <a:avLst/>
          </a:prstGeom>
          <a:gradFill>
            <a:gsLst>
              <a:gs pos="0">
                <a:srgbClr val="d1c39f"/>
              </a:gs>
              <a:gs pos="100000">
                <a:srgbClr val="ffefd1"/>
              </a:gs>
            </a:gsLst>
            <a:lin ang="10800000"/>
          </a:gradFill>
          <a:ln w="12600">
            <a:noFill/>
          </a:ln>
          <a:effectLst>
            <a:outerShdw algn="b" blurRad="63500" dir="2700000" dist="17309" kx="0" ky="0" rotWithShape="0" sx="100000" sy="100000">
              <a:srgbClr val="243f60">
                <a:alpha val="52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92" name="CustomShape 14"/>
          <p:cNvSpPr/>
          <p:nvPr/>
        </p:nvSpPr>
        <p:spPr>
          <a:xfrm>
            <a:off x="6929280" y="3971520"/>
            <a:ext cx="1637640" cy="731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 anchor="ctr"/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Coordenação de Transporte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(COTRA)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CustomShape 15"/>
          <p:cNvSpPr/>
          <p:nvPr/>
        </p:nvSpPr>
        <p:spPr>
          <a:xfrm>
            <a:off x="968400" y="5562720"/>
            <a:ext cx="1531080" cy="916920"/>
          </a:xfrm>
          <a:prstGeom prst="rect">
            <a:avLst/>
          </a:prstGeom>
          <a:gradFill>
            <a:gsLst>
              <a:gs pos="0">
                <a:srgbClr val="d1c39f"/>
              </a:gs>
              <a:gs pos="100000">
                <a:srgbClr val="ffefd1"/>
              </a:gs>
            </a:gsLst>
            <a:lin ang="10800000"/>
          </a:gradFill>
          <a:ln w="12600">
            <a:noFill/>
          </a:ln>
          <a:effectLst>
            <a:outerShdw algn="b" blurRad="63500" dir="2700000" dist="17309" kx="0" ky="0" rotWithShape="0" sx="100000" sy="100000">
              <a:srgbClr val="243f60">
                <a:alpha val="52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94" name="CustomShape 16"/>
          <p:cNvSpPr/>
          <p:nvPr/>
        </p:nvSpPr>
        <p:spPr>
          <a:xfrm>
            <a:off x="968400" y="5548680"/>
            <a:ext cx="1531080" cy="9450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 anchor="ctr"/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Núcleos de Licenciamento Ambiental nos Estados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CustomShape 17"/>
          <p:cNvSpPr/>
          <p:nvPr/>
        </p:nvSpPr>
        <p:spPr>
          <a:xfrm>
            <a:off x="954000" y="3079800"/>
            <a:ext cx="1559880" cy="1312200"/>
          </a:xfrm>
          <a:prstGeom prst="rect">
            <a:avLst/>
          </a:prstGeom>
          <a:solidFill>
            <a:srgbClr val="006699"/>
          </a:solidFill>
          <a:ln w="12600">
            <a:noFill/>
          </a:ln>
          <a:effectLst>
            <a:outerShdw algn="b" blurRad="63500" dir="2700000" dist="17309" kx="0" ky="0" rotWithShape="0" sx="100000" sy="100000">
              <a:srgbClr val="243f60">
                <a:alpha val="52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96" name="CustomShape 18"/>
          <p:cNvSpPr/>
          <p:nvPr/>
        </p:nvSpPr>
        <p:spPr>
          <a:xfrm>
            <a:off x="954000" y="3042720"/>
            <a:ext cx="1559880" cy="13863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 anchor="ctr"/>
          <a:p>
            <a:pPr algn="ctr">
              <a:lnSpc>
                <a:spcPct val="100000"/>
              </a:lnSpc>
            </a:pPr>
            <a:r>
              <a:rPr b="1" lang="pt-BR" sz="15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Gabinete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Assessoria Técnica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Administrativo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Capacitação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Jurídico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SIGA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CustomShape 19"/>
          <p:cNvSpPr/>
          <p:nvPr/>
        </p:nvSpPr>
        <p:spPr>
          <a:xfrm>
            <a:off x="954000" y="4538520"/>
            <a:ext cx="1559880" cy="896040"/>
          </a:xfrm>
          <a:prstGeom prst="rect">
            <a:avLst/>
          </a:prstGeom>
          <a:gradFill>
            <a:gsLst>
              <a:gs pos="0">
                <a:srgbClr val="d1c39f"/>
              </a:gs>
              <a:gs pos="100000">
                <a:srgbClr val="ffefd1"/>
              </a:gs>
            </a:gsLst>
            <a:lin ang="10800000"/>
          </a:gradFill>
          <a:ln w="12600">
            <a:noFill/>
          </a:ln>
          <a:effectLst>
            <a:outerShdw algn="b" blurRad="63500" dir="2700000" dist="17309" kx="0" ky="0" rotWithShape="0" sx="100000" sy="100000">
              <a:srgbClr val="243f60">
                <a:alpha val="52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98" name="CustomShape 20"/>
          <p:cNvSpPr/>
          <p:nvPr/>
        </p:nvSpPr>
        <p:spPr>
          <a:xfrm>
            <a:off x="954000" y="4619880"/>
            <a:ext cx="1559880" cy="7333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 anchor="ctr"/>
          <a:p>
            <a:pPr algn="ctr">
              <a:lnSpc>
                <a:spcPct val="100000"/>
              </a:lnSpc>
            </a:pPr>
            <a:r>
              <a:rPr lang="pt-BR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Coordenação de Compensação Ambiental (CCOMP)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9" name="image.png" descr=""/>
          <p:cNvPicPr/>
          <p:nvPr/>
        </p:nvPicPr>
        <p:blipFill>
          <a:blip r:embed="rId2"/>
          <a:stretch/>
        </p:blipFill>
        <p:spPr>
          <a:xfrm>
            <a:off x="3024360" y="2952720"/>
            <a:ext cx="1367640" cy="1007280"/>
          </a:xfrm>
          <a:prstGeom prst="rect">
            <a:avLst/>
          </a:prstGeom>
          <a:ln w="12600">
            <a:noFill/>
          </a:ln>
        </p:spPr>
      </p:pic>
      <p:pic>
        <p:nvPicPr>
          <p:cNvPr id="100" name="image.png" descr=""/>
          <p:cNvPicPr/>
          <p:nvPr/>
        </p:nvPicPr>
        <p:blipFill>
          <a:blip r:embed="rId3"/>
          <a:stretch/>
        </p:blipFill>
        <p:spPr>
          <a:xfrm>
            <a:off x="6891480" y="2952720"/>
            <a:ext cx="1747080" cy="1007280"/>
          </a:xfrm>
          <a:prstGeom prst="rect">
            <a:avLst/>
          </a:prstGeom>
          <a:ln w="12600">
            <a:noFill/>
          </a:ln>
        </p:spPr>
      </p:pic>
      <p:sp>
        <p:nvSpPr>
          <p:cNvPr id="101" name="CustomShape 21"/>
          <p:cNvSpPr/>
          <p:nvPr/>
        </p:nvSpPr>
        <p:spPr>
          <a:xfrm>
            <a:off x="2471760" y="2195640"/>
            <a:ext cx="4882320" cy="650160"/>
          </a:xfrm>
          <a:prstGeom prst="rect">
            <a:avLst/>
          </a:prstGeom>
          <a:solidFill>
            <a:srgbClr val="006699"/>
          </a:solidFill>
          <a:ln w="12600">
            <a:noFill/>
          </a:ln>
          <a:effectLst>
            <a:outerShdw algn="b" blurRad="63500" dir="2700000" dist="17309" kx="0" ky="0" rotWithShape="0" sx="100000" sy="100000">
              <a:srgbClr val="243f60">
                <a:alpha val="52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02" name="CustomShape 22"/>
          <p:cNvSpPr/>
          <p:nvPr/>
        </p:nvSpPr>
        <p:spPr>
          <a:xfrm>
            <a:off x="2471760" y="2139120"/>
            <a:ext cx="4882320" cy="7628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 anchor="ctr"/>
          <a:p>
            <a:pPr algn="ctr">
              <a:lnSpc>
                <a:spcPct val="100000"/>
              </a:lnSpc>
            </a:pPr>
            <a:r>
              <a:rPr lang="pt-BR" sz="2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Diretoria de Licenciamento Ambiental – DILIC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CustomShape 23"/>
          <p:cNvSpPr/>
          <p:nvPr/>
        </p:nvSpPr>
        <p:spPr>
          <a:xfrm>
            <a:off x="1133640" y="1584360"/>
            <a:ext cx="7813080" cy="5472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000" rIns="45000" tIns="45000" bIns="45000"/>
          <a:p>
            <a:pPr algn="ctr">
              <a:lnSpc>
                <a:spcPct val="100000"/>
              </a:lnSpc>
            </a:pP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t-BR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ESTRUTURA ORGANIZACIONAL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CustomShape 24"/>
          <p:cNvSpPr/>
          <p:nvPr/>
        </p:nvSpPr>
        <p:spPr>
          <a:xfrm>
            <a:off x="2883600" y="472680"/>
            <a:ext cx="557604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Line 25"/>
          <p:cNvSpPr/>
          <p:nvPr/>
        </p:nvSpPr>
        <p:spPr>
          <a:xfrm>
            <a:off x="1393560" y="1347480"/>
            <a:ext cx="8058240" cy="1800"/>
          </a:xfrm>
          <a:prstGeom prst="line">
            <a:avLst/>
          </a:prstGeom>
          <a:ln w="720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106" name="image.png" descr=""/>
          <p:cNvPicPr/>
          <p:nvPr/>
        </p:nvPicPr>
        <p:blipFill>
          <a:blip r:embed="rId4"/>
          <a:stretch/>
        </p:blipFill>
        <p:spPr>
          <a:xfrm>
            <a:off x="-27000" y="17640"/>
            <a:ext cx="1534320" cy="1377360"/>
          </a:xfrm>
          <a:prstGeom prst="rect">
            <a:avLst/>
          </a:prstGeom>
          <a:ln w="12600">
            <a:noFill/>
          </a:ln>
        </p:spPr>
      </p:pic>
    </p:spTree>
  </p:cSld>
  <p:transition spd="med">
    <p:fade/>
  </p:transition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2947320" y="472680"/>
            <a:ext cx="557604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Line 2"/>
          <p:cNvSpPr/>
          <p:nvPr/>
        </p:nvSpPr>
        <p:spPr>
          <a:xfrm>
            <a:off x="1458720" y="1347480"/>
            <a:ext cx="8058240" cy="1800"/>
          </a:xfrm>
          <a:prstGeom prst="line">
            <a:avLst/>
          </a:prstGeom>
          <a:ln w="720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9" name="CustomShape 3"/>
          <p:cNvSpPr/>
          <p:nvPr/>
        </p:nvSpPr>
        <p:spPr>
          <a:xfrm>
            <a:off x="4964760" y="7217280"/>
            <a:ext cx="138960" cy="278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0" name="image.png" descr=""/>
          <p:cNvPicPr/>
          <p:nvPr/>
        </p:nvPicPr>
        <p:blipFill>
          <a:blip r:embed="rId1"/>
          <a:stretch/>
        </p:blipFill>
        <p:spPr>
          <a:xfrm>
            <a:off x="36360" y="17640"/>
            <a:ext cx="1534320" cy="1377360"/>
          </a:xfrm>
          <a:prstGeom prst="rect">
            <a:avLst/>
          </a:prstGeom>
          <a:ln w="12600">
            <a:noFill/>
          </a:ln>
        </p:spPr>
      </p:pic>
      <p:sp>
        <p:nvSpPr>
          <p:cNvPr id="111" name="CustomShape 4"/>
          <p:cNvSpPr/>
          <p:nvPr/>
        </p:nvSpPr>
        <p:spPr>
          <a:xfrm>
            <a:off x="725400" y="1730520"/>
            <a:ext cx="8817840" cy="6987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000" rIns="45000" tIns="45000" bIns="45000"/>
          <a:p>
            <a:pPr algn="ctr">
              <a:lnSpc>
                <a:spcPct val="100000"/>
              </a:lnSpc>
            </a:pPr>
            <a:r>
              <a:rPr lang="pt-BR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Base Legal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CustomShape 5"/>
          <p:cNvSpPr/>
          <p:nvPr/>
        </p:nvSpPr>
        <p:spPr>
          <a:xfrm>
            <a:off x="725400" y="2608200"/>
            <a:ext cx="8790840" cy="39319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Font typeface="Symbol"/>
              <a:buChar char="•"/>
            </a:pPr>
            <a:r>
              <a:rPr b="1" lang="pt-BR" sz="32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pt-BR" sz="32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Constituição Federal de 1988 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60360" indent="-358200" algn="just">
              <a:lnSpc>
                <a:spcPct val="100000"/>
              </a:lnSpc>
              <a:buClr>
                <a:srgbClr val="000000"/>
              </a:buClr>
              <a:buFont typeface="Symbol"/>
              <a:buChar char="•"/>
            </a:pPr>
            <a:r>
              <a:rPr b="1" lang="pt-BR" sz="32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pt-BR" sz="32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Decreto   n° 99.556/1990  (alterado  pelo Decreto nº 6.640/2008)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60360" indent="-358200" algn="just">
              <a:lnSpc>
                <a:spcPct val="100000"/>
              </a:lnSpc>
              <a:buClr>
                <a:srgbClr val="000000"/>
              </a:buClr>
              <a:buFont typeface="Symbol"/>
              <a:buChar char="•"/>
            </a:pPr>
            <a:r>
              <a:rPr b="1" lang="pt-BR" sz="32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pt-BR" sz="32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Resolução CONAMA nº 347/2004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60360" indent="-358200" algn="just">
              <a:lnSpc>
                <a:spcPct val="100000"/>
              </a:lnSpc>
              <a:buClr>
                <a:srgbClr val="000000"/>
              </a:buClr>
              <a:buFont typeface="Symbol"/>
              <a:buChar char="•"/>
            </a:pPr>
            <a:r>
              <a:rPr b="1" lang="pt-BR" sz="32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pt-BR" sz="32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Instrução Normativa MMA nº 2/2009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60360" indent="-358200" algn="just">
              <a:lnSpc>
                <a:spcPct val="100000"/>
              </a:lnSpc>
              <a:buClr>
                <a:srgbClr val="000000"/>
              </a:buClr>
              <a:buFont typeface="Symbol"/>
              <a:buChar char="•"/>
            </a:pPr>
            <a:r>
              <a:rPr b="1" lang="pt-BR" sz="32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b="1" lang="pt-BR" sz="32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Legislação correlata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2947320" y="472680"/>
            <a:ext cx="557604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Line 2"/>
          <p:cNvSpPr/>
          <p:nvPr/>
        </p:nvSpPr>
        <p:spPr>
          <a:xfrm>
            <a:off x="1458720" y="1347480"/>
            <a:ext cx="8058240" cy="1800"/>
          </a:xfrm>
          <a:prstGeom prst="line">
            <a:avLst/>
          </a:prstGeom>
          <a:ln w="720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5" name="CustomShape 3"/>
          <p:cNvSpPr/>
          <p:nvPr/>
        </p:nvSpPr>
        <p:spPr>
          <a:xfrm>
            <a:off x="4964760" y="7217280"/>
            <a:ext cx="138960" cy="278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6" name="image.png" descr=""/>
          <p:cNvPicPr/>
          <p:nvPr/>
        </p:nvPicPr>
        <p:blipFill>
          <a:blip r:embed="rId1"/>
          <a:stretch/>
        </p:blipFill>
        <p:spPr>
          <a:xfrm>
            <a:off x="36360" y="17640"/>
            <a:ext cx="1534320" cy="1377360"/>
          </a:xfrm>
          <a:prstGeom prst="rect">
            <a:avLst/>
          </a:prstGeom>
          <a:ln w="12600">
            <a:noFill/>
          </a:ln>
        </p:spPr>
      </p:pic>
      <p:sp>
        <p:nvSpPr>
          <p:cNvPr id="117" name="CustomShape 4"/>
          <p:cNvSpPr/>
          <p:nvPr/>
        </p:nvSpPr>
        <p:spPr>
          <a:xfrm>
            <a:off x="727200" y="1403280"/>
            <a:ext cx="8817840" cy="5166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000" rIns="45000" tIns="45000" bIns="45000"/>
          <a:p>
            <a:pPr algn="ctr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Constituição Federal de 1988 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CustomShape 5"/>
          <p:cNvSpPr/>
          <p:nvPr/>
        </p:nvSpPr>
        <p:spPr>
          <a:xfrm>
            <a:off x="639360" y="2550240"/>
            <a:ext cx="8993520" cy="36165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marL="565920" indent="-565200" algn="just">
              <a:lnSpc>
                <a:spcPct val="100000"/>
              </a:lnSpc>
              <a:buClr>
                <a:srgbClr val="000000"/>
              </a:buClr>
              <a:buSzPct val="45000"/>
              <a:buFont typeface="Arial"/>
              <a:buChar char="●"/>
            </a:pPr>
            <a:r>
              <a:rPr b="1" lang="pt-BR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Art. 20, inciso X – considera as cavidades naturais subterrâneas como bens da União; 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5920" indent="-565200" algn="just">
              <a:lnSpc>
                <a:spcPct val="100000"/>
              </a:lnSpc>
              <a:buClr>
                <a:srgbClr val="000000"/>
              </a:buClr>
              <a:buSzPct val="45000"/>
              <a:buFont typeface="Arial"/>
              <a:buChar char="●"/>
            </a:pPr>
            <a:r>
              <a:rPr b="1" lang="pt-BR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Art. 225. Todos têm direito ao meio ambiente ecologicamente equilibrado, bem de uso comum do povo e essencial à sadia qualidade de vida, impondo-se ao Poder Público e à coletividade o dever de defendê-lo e preservá-lo para as presentes e futuras gerações.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2947320" y="472680"/>
            <a:ext cx="557604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Line 2"/>
          <p:cNvSpPr/>
          <p:nvPr/>
        </p:nvSpPr>
        <p:spPr>
          <a:xfrm>
            <a:off x="1458720" y="1347480"/>
            <a:ext cx="8058240" cy="1800"/>
          </a:xfrm>
          <a:prstGeom prst="line">
            <a:avLst/>
          </a:prstGeom>
          <a:ln w="720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CustomShape 3"/>
          <p:cNvSpPr/>
          <p:nvPr/>
        </p:nvSpPr>
        <p:spPr>
          <a:xfrm>
            <a:off x="4901400" y="7206840"/>
            <a:ext cx="138960" cy="278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2" name="image.png" descr=""/>
          <p:cNvPicPr/>
          <p:nvPr/>
        </p:nvPicPr>
        <p:blipFill>
          <a:blip r:embed="rId1"/>
          <a:stretch/>
        </p:blipFill>
        <p:spPr>
          <a:xfrm>
            <a:off x="36360" y="17640"/>
            <a:ext cx="1534320" cy="1377360"/>
          </a:xfrm>
          <a:prstGeom prst="rect">
            <a:avLst/>
          </a:prstGeom>
          <a:ln w="12600">
            <a:noFill/>
          </a:ln>
        </p:spPr>
      </p:pic>
      <p:sp>
        <p:nvSpPr>
          <p:cNvPr id="123" name="CustomShape 4"/>
          <p:cNvSpPr/>
          <p:nvPr/>
        </p:nvSpPr>
        <p:spPr>
          <a:xfrm>
            <a:off x="665280" y="1685880"/>
            <a:ext cx="9012960" cy="5213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algn="ctr">
              <a:lnSpc>
                <a:spcPct val="100000"/>
              </a:lnSpc>
            </a:pPr>
            <a:r>
              <a:rPr b="1" lang="pt-BR" sz="28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Resolução CONAMA Nº 347/2004 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f2e"/>
              </a:buClr>
              <a:buFont typeface="Arial"/>
              <a:buChar char="●"/>
            </a:pPr>
            <a:r>
              <a:rPr b="1" lang="pt-BR" sz="24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Dispõe sobre a </a:t>
            </a:r>
            <a:r>
              <a:rPr b="1" lang="pt-BR" sz="2400" spc="-1" strike="noStrike" u="sng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proteção</a:t>
            </a:r>
            <a:r>
              <a:rPr b="1" lang="pt-BR" sz="24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do patrimônio espeleológico;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f2e"/>
              </a:buClr>
              <a:buFont typeface="Arial"/>
              <a:buChar char="●"/>
            </a:pPr>
            <a:r>
              <a:rPr b="1" lang="pt-BR" sz="24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Cria o Cadastro Nacional de Informações Espeleológicas – </a:t>
            </a:r>
            <a:r>
              <a:rPr b="1" lang="pt-BR" sz="2400" spc="-1" strike="noStrike" u="sng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CANIE</a:t>
            </a:r>
            <a:r>
              <a:rPr b="1" lang="pt-BR" sz="24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; 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f2e"/>
              </a:buClr>
              <a:buFont typeface="Arial"/>
              <a:buChar char="●"/>
            </a:pPr>
            <a:r>
              <a:rPr b="1" lang="pt-BR" sz="24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Necessidade de Plano de Manejo Espeleológico para o uso do patrimônio espeleológico; 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f2e"/>
              </a:buClr>
              <a:buFont typeface="Arial"/>
              <a:buChar char="●"/>
            </a:pPr>
            <a:r>
              <a:rPr b="1" lang="pt-BR" sz="24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Explicita a necessidade de caracterização da </a:t>
            </a:r>
            <a:r>
              <a:rPr b="1" lang="pt-BR" sz="2400" spc="-1" strike="noStrike" u="sng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relevância</a:t>
            </a:r>
            <a:r>
              <a:rPr b="1" lang="pt-BR" sz="2400" spc="-1" strike="noStrike">
                <a:solidFill>
                  <a:srgbClr val="000f2e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da cavidade natural subterrânea.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2947320" y="472680"/>
            <a:ext cx="557604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Line 2"/>
          <p:cNvSpPr/>
          <p:nvPr/>
        </p:nvSpPr>
        <p:spPr>
          <a:xfrm>
            <a:off x="1458720" y="1347480"/>
            <a:ext cx="8058240" cy="1800"/>
          </a:xfrm>
          <a:prstGeom prst="line">
            <a:avLst/>
          </a:prstGeom>
          <a:ln w="720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CustomShape 3"/>
          <p:cNvSpPr/>
          <p:nvPr/>
        </p:nvSpPr>
        <p:spPr>
          <a:xfrm>
            <a:off x="4964760" y="7217280"/>
            <a:ext cx="138960" cy="278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7" name="image.png" descr=""/>
          <p:cNvPicPr/>
          <p:nvPr/>
        </p:nvPicPr>
        <p:blipFill>
          <a:blip r:embed="rId1"/>
          <a:stretch/>
        </p:blipFill>
        <p:spPr>
          <a:xfrm>
            <a:off x="36360" y="17640"/>
            <a:ext cx="1534320" cy="1377360"/>
          </a:xfrm>
          <a:prstGeom prst="rect">
            <a:avLst/>
          </a:prstGeom>
          <a:ln w="12600">
            <a:noFill/>
          </a:ln>
        </p:spPr>
      </p:pic>
      <p:sp>
        <p:nvSpPr>
          <p:cNvPr id="128" name="CustomShape 4"/>
          <p:cNvSpPr/>
          <p:nvPr/>
        </p:nvSpPr>
        <p:spPr>
          <a:xfrm>
            <a:off x="1301760" y="1494000"/>
            <a:ext cx="7474680" cy="9460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algn="ctr">
              <a:lnSpc>
                <a:spcPct val="100000"/>
              </a:lnSpc>
            </a:pPr>
            <a:r>
              <a:rPr b="1" i="1"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Decreto 99.556/1990 (alterado pelo Decreto 6.640/2008)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CustomShape 5"/>
          <p:cNvSpPr/>
          <p:nvPr/>
        </p:nvSpPr>
        <p:spPr>
          <a:xfrm>
            <a:off x="473040" y="2576520"/>
            <a:ext cx="9043200" cy="41162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marL="457200" indent="-456480" algn="just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Decreto 99.556/1990 – dispõe sobre a </a:t>
            </a:r>
            <a:r>
              <a:rPr b="1"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proteção</a:t>
            </a: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das cavidades naturais subterrâneas existentes no território nacional;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6480" algn="just">
              <a:lnSpc>
                <a:spcPct val="100000"/>
              </a:lnSpc>
            </a:pP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6480" algn="just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Decreto 6.640/08 - Art. 2º  A cavidade natural subterrânea será </a:t>
            </a:r>
            <a:r>
              <a:rPr b="1"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classificada</a:t>
            </a: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de acordo com seu </a:t>
            </a:r>
            <a:r>
              <a:rPr b="1"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grau de relevância em máximo, alto, médio ou baixo</a:t>
            </a: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determinado pela análise de atributos ecológicos, biológicos, geológicos, hidrológicos, paleontológicos, cênicos, histórico-culturais e socioeconômicos, avaliados sob </a:t>
            </a:r>
            <a:r>
              <a:rPr b="1"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enfoque regional e local. 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2947320" y="472680"/>
            <a:ext cx="557604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Line 2"/>
          <p:cNvSpPr/>
          <p:nvPr/>
        </p:nvSpPr>
        <p:spPr>
          <a:xfrm>
            <a:off x="1458720" y="1347480"/>
            <a:ext cx="8058240" cy="1800"/>
          </a:xfrm>
          <a:prstGeom prst="line">
            <a:avLst/>
          </a:prstGeom>
          <a:ln w="720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2" name="CustomShape 3"/>
          <p:cNvSpPr/>
          <p:nvPr/>
        </p:nvSpPr>
        <p:spPr>
          <a:xfrm>
            <a:off x="4964760" y="7217280"/>
            <a:ext cx="138960" cy="278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33" name="image.png" descr=""/>
          <p:cNvPicPr/>
          <p:nvPr/>
        </p:nvPicPr>
        <p:blipFill>
          <a:blip r:embed="rId1"/>
          <a:stretch/>
        </p:blipFill>
        <p:spPr>
          <a:xfrm>
            <a:off x="36360" y="17640"/>
            <a:ext cx="1534320" cy="1377360"/>
          </a:xfrm>
          <a:prstGeom prst="rect">
            <a:avLst/>
          </a:prstGeom>
          <a:ln w="12600">
            <a:noFill/>
          </a:ln>
        </p:spPr>
      </p:pic>
      <p:sp>
        <p:nvSpPr>
          <p:cNvPr id="134" name="CustomShape 4"/>
          <p:cNvSpPr/>
          <p:nvPr/>
        </p:nvSpPr>
        <p:spPr>
          <a:xfrm>
            <a:off x="649440" y="1495440"/>
            <a:ext cx="9012960" cy="5803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algn="ctr">
              <a:lnSpc>
                <a:spcPct val="100000"/>
              </a:lnSpc>
            </a:pPr>
            <a:r>
              <a:rPr b="1" i="1" lang="pt-BR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Decreto 99.556/1990 / Decreto 6.640/2008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CustomShape 5"/>
          <p:cNvSpPr/>
          <p:nvPr/>
        </p:nvSpPr>
        <p:spPr>
          <a:xfrm>
            <a:off x="677880" y="2627280"/>
            <a:ext cx="8724240" cy="37404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marL="457200" indent="-456480" algn="just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§ 1º  A análise dos </a:t>
            </a:r>
            <a:r>
              <a:rPr b="1"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atributos geológicos</a:t>
            </a: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para a determinação do grau de relevância, deverá ser realizada comparando cavidades da </a:t>
            </a:r>
            <a:r>
              <a:rPr b="1"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mesma litologia</a:t>
            </a: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6480" algn="just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Art. 3º  A cavidade natural subterrânea com </a:t>
            </a:r>
            <a:r>
              <a:rPr b="1"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grau de relevância máximo</a:t>
            </a: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e sua área de influência </a:t>
            </a:r>
            <a:r>
              <a:rPr b="1"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não</a:t>
            </a: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podem ser objeto de </a:t>
            </a:r>
            <a:r>
              <a:rPr b="1"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impactos negativos irreversíveis</a:t>
            </a: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sendo que sua utilização deve fazer-se somente dentro de condições que assegurem sua </a:t>
            </a:r>
            <a:r>
              <a:rPr b="1"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integridade física</a:t>
            </a: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e a </a:t>
            </a:r>
            <a:r>
              <a:rPr b="1"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manutenção</a:t>
            </a: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do seu </a:t>
            </a:r>
            <a:r>
              <a:rPr b="1" lang="pt-BR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equilíbrio ecológico</a:t>
            </a:r>
            <a:r>
              <a:rPr b="1" lang="pt-BR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2947320" y="472680"/>
            <a:ext cx="557604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Line 2"/>
          <p:cNvSpPr/>
          <p:nvPr/>
        </p:nvSpPr>
        <p:spPr>
          <a:xfrm>
            <a:off x="1458720" y="1347480"/>
            <a:ext cx="8058240" cy="1800"/>
          </a:xfrm>
          <a:prstGeom prst="line">
            <a:avLst/>
          </a:prstGeom>
          <a:ln w="720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8" name="CustomShape 3"/>
          <p:cNvSpPr/>
          <p:nvPr/>
        </p:nvSpPr>
        <p:spPr>
          <a:xfrm>
            <a:off x="4964760" y="7217280"/>
            <a:ext cx="138960" cy="278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39" name="image.png" descr=""/>
          <p:cNvPicPr/>
          <p:nvPr/>
        </p:nvPicPr>
        <p:blipFill>
          <a:blip r:embed="rId1"/>
          <a:stretch/>
        </p:blipFill>
        <p:spPr>
          <a:xfrm>
            <a:off x="36360" y="17640"/>
            <a:ext cx="1534320" cy="1377360"/>
          </a:xfrm>
          <a:prstGeom prst="rect">
            <a:avLst/>
          </a:prstGeom>
          <a:ln w="12600">
            <a:noFill/>
          </a:ln>
        </p:spPr>
      </p:pic>
      <p:sp>
        <p:nvSpPr>
          <p:cNvPr id="140" name="CustomShape 4"/>
          <p:cNvSpPr/>
          <p:nvPr/>
        </p:nvSpPr>
        <p:spPr>
          <a:xfrm>
            <a:off x="533520" y="1547640"/>
            <a:ext cx="9012960" cy="5803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algn="ctr">
              <a:lnSpc>
                <a:spcPct val="100000"/>
              </a:lnSpc>
            </a:pPr>
            <a:r>
              <a:rPr b="1" i="1" lang="pt-BR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Decreto 99.556/1990 / Decreto 6.640/2008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CustomShape 5"/>
          <p:cNvSpPr/>
          <p:nvPr/>
        </p:nvSpPr>
        <p:spPr>
          <a:xfrm>
            <a:off x="792000" y="2316240"/>
            <a:ext cx="8724240" cy="39963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6800" rIns="46800" tIns="46800" bIns="46800"/>
          <a:p>
            <a:pPr marL="569880" indent="-569160" algn="just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Art. 4º  A cavidade natural subterrânea classificada com </a:t>
            </a:r>
            <a:r>
              <a:rPr lang="pt-BR" sz="2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grau de relevância alto, médio ou baixo</a:t>
            </a:r>
            <a:r>
              <a:rPr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 poderá ser objeto de </a:t>
            </a:r>
            <a:r>
              <a:rPr lang="pt-BR" sz="2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impactos negativos irreversíveis</a:t>
            </a:r>
            <a:r>
              <a:rPr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, </a:t>
            </a:r>
            <a:r>
              <a:rPr lang="pt-BR" sz="2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mediante licenciamento ambiental</a:t>
            </a:r>
            <a:r>
              <a:rPr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9880" indent="-569160" algn="just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Art. 4°, § 4º  No caso de empreendimento que ocasione </a:t>
            </a:r>
            <a:r>
              <a:rPr lang="pt-BR" sz="2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impacto negativo irreversível</a:t>
            </a:r>
            <a:r>
              <a:rPr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 em cavidade natural subterrânea com </a:t>
            </a:r>
            <a:r>
              <a:rPr lang="pt-BR" sz="2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grau de relevância médio</a:t>
            </a:r>
            <a:r>
              <a:rPr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, o empreendedor deverá </a:t>
            </a:r>
            <a:r>
              <a:rPr lang="pt-BR" sz="2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adotar medidas e financiar ações</a:t>
            </a:r>
            <a:r>
              <a:rPr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Helvetica Light"/>
                <a:ea typeface="Helvetica Light"/>
              </a:rPr>
              <a:t>, nos termos definidos pelo órgão ambiental competente, que contribuam para a conservação e o uso adequado do patrimônio espeleológico brasileiro, especialmente das cavidades naturais subterrâneas com grau de relevância máximo e alto.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2947320" y="472680"/>
            <a:ext cx="5576040" cy="852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just">
              <a:lnSpc>
                <a:spcPct val="100000"/>
              </a:lnSpc>
            </a:pPr>
            <a:r>
              <a:rPr lang="pt-BR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Instituto Brasileiro do Meio Ambiente e dos Recursos Naturais Renováveis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Line 2"/>
          <p:cNvSpPr/>
          <p:nvPr/>
        </p:nvSpPr>
        <p:spPr>
          <a:xfrm>
            <a:off x="1458720" y="1347480"/>
            <a:ext cx="8058240" cy="1800"/>
          </a:xfrm>
          <a:prstGeom prst="line">
            <a:avLst/>
          </a:prstGeom>
          <a:ln w="720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44" name="CustomShape 3"/>
          <p:cNvSpPr/>
          <p:nvPr/>
        </p:nvSpPr>
        <p:spPr>
          <a:xfrm>
            <a:off x="4964760" y="7217280"/>
            <a:ext cx="138960" cy="278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5" name="image.png" descr=""/>
          <p:cNvPicPr/>
          <p:nvPr/>
        </p:nvPicPr>
        <p:blipFill>
          <a:blip r:embed="rId1"/>
          <a:stretch/>
        </p:blipFill>
        <p:spPr>
          <a:xfrm>
            <a:off x="36360" y="17640"/>
            <a:ext cx="1534320" cy="1377360"/>
          </a:xfrm>
          <a:prstGeom prst="rect">
            <a:avLst/>
          </a:prstGeom>
          <a:ln w="12600">
            <a:noFill/>
          </a:ln>
        </p:spPr>
      </p:pic>
      <p:sp>
        <p:nvSpPr>
          <p:cNvPr id="146" name="CustomShape 4"/>
          <p:cNvSpPr/>
          <p:nvPr/>
        </p:nvSpPr>
        <p:spPr>
          <a:xfrm>
            <a:off x="434880" y="1584360"/>
            <a:ext cx="1441080" cy="1480680"/>
          </a:xfrm>
          <a:prstGeom prst="rect">
            <a:avLst/>
          </a:prstGeom>
          <a:solidFill>
            <a:srgbClr val="00206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7" name="CustomShape 5"/>
          <p:cNvSpPr/>
          <p:nvPr/>
        </p:nvSpPr>
        <p:spPr>
          <a:xfrm>
            <a:off x="434880" y="1776960"/>
            <a:ext cx="1441080" cy="10958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/>
          <a:p>
            <a:pPr algn="ctr">
              <a:lnSpc>
                <a:spcPct val="100000"/>
              </a:lnSpc>
            </a:pPr>
            <a:r>
              <a:rPr b="1" lang="pt-BR" sz="2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Grau de Relevância da cavidade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8" name="CustomShape 6"/>
          <p:cNvSpPr/>
          <p:nvPr/>
        </p:nvSpPr>
        <p:spPr>
          <a:xfrm>
            <a:off x="1876680" y="1584360"/>
            <a:ext cx="7769880" cy="1480680"/>
          </a:xfrm>
          <a:prstGeom prst="rect">
            <a:avLst/>
          </a:prstGeom>
          <a:solidFill>
            <a:srgbClr val="00206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9" name="CustomShape 7"/>
          <p:cNvSpPr/>
          <p:nvPr/>
        </p:nvSpPr>
        <p:spPr>
          <a:xfrm>
            <a:off x="1876680" y="1944720"/>
            <a:ext cx="7769880" cy="7606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/>
          <a:p>
            <a:pPr algn="just">
              <a:lnSpc>
                <a:spcPct val="100000"/>
              </a:lnSpc>
            </a:pPr>
            <a:r>
              <a:rPr b="1" lang="pt-BR" sz="2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Medidas e ações a serem adotadas pelo empreendedor para impacto negativos irreversíveis em cavidades naturais subterrâneas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0" name="CustomShape 8"/>
          <p:cNvSpPr/>
          <p:nvPr/>
        </p:nvSpPr>
        <p:spPr>
          <a:xfrm>
            <a:off x="434880" y="3065760"/>
            <a:ext cx="1441080" cy="512280"/>
          </a:xfrm>
          <a:prstGeom prst="rect">
            <a:avLst/>
          </a:prstGeom>
          <a:solidFill>
            <a:srgbClr val="d7dde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1" name="CustomShape 9"/>
          <p:cNvSpPr/>
          <p:nvPr/>
        </p:nvSpPr>
        <p:spPr>
          <a:xfrm>
            <a:off x="434880" y="3109320"/>
            <a:ext cx="1441080" cy="4255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/>
          <a:p>
            <a:pPr algn="ctr">
              <a:lnSpc>
                <a:spcPct val="100000"/>
              </a:lnSpc>
            </a:pPr>
            <a:r>
              <a:rPr b="1"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Máxima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2" name="CustomShape 10"/>
          <p:cNvSpPr/>
          <p:nvPr/>
        </p:nvSpPr>
        <p:spPr>
          <a:xfrm>
            <a:off x="1876680" y="3065760"/>
            <a:ext cx="7769880" cy="512280"/>
          </a:xfrm>
          <a:prstGeom prst="rect">
            <a:avLst/>
          </a:prstGeom>
          <a:solidFill>
            <a:srgbClr val="d7dde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3" name="CustomShape 11"/>
          <p:cNvSpPr/>
          <p:nvPr/>
        </p:nvSpPr>
        <p:spPr>
          <a:xfrm>
            <a:off x="1876680" y="3109320"/>
            <a:ext cx="7769880" cy="4255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/>
          <a:p>
            <a:pPr>
              <a:lnSpc>
                <a:spcPct val="100000"/>
              </a:lnSpc>
            </a:pPr>
            <a:r>
              <a:rPr b="1"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não podem ser objeto de impactos negativos irreversíveis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CustomShape 12"/>
          <p:cNvSpPr/>
          <p:nvPr/>
        </p:nvSpPr>
        <p:spPr>
          <a:xfrm>
            <a:off x="434880" y="3578760"/>
            <a:ext cx="1441080" cy="801360"/>
          </a:xfrm>
          <a:prstGeom prst="rect">
            <a:avLst/>
          </a:prstGeom>
          <a:solidFill>
            <a:srgbClr val="eceef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CustomShape 13"/>
          <p:cNvSpPr/>
          <p:nvPr/>
        </p:nvSpPr>
        <p:spPr>
          <a:xfrm>
            <a:off x="434880" y="3766680"/>
            <a:ext cx="1441080" cy="4255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/>
          <a:p>
            <a:pPr algn="ctr">
              <a:lnSpc>
                <a:spcPct val="100000"/>
              </a:lnSpc>
            </a:pPr>
            <a:r>
              <a:rPr b="1"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Alta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CustomShape 14"/>
          <p:cNvSpPr/>
          <p:nvPr/>
        </p:nvSpPr>
        <p:spPr>
          <a:xfrm>
            <a:off x="1855440" y="3566880"/>
            <a:ext cx="1864080" cy="2301120"/>
          </a:xfrm>
          <a:prstGeom prst="rect">
            <a:avLst/>
          </a:prstGeom>
          <a:solidFill>
            <a:srgbClr val="eceef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7" name="CustomShape 15"/>
          <p:cNvSpPr/>
          <p:nvPr/>
        </p:nvSpPr>
        <p:spPr>
          <a:xfrm>
            <a:off x="1855440" y="3802320"/>
            <a:ext cx="1864080" cy="17989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/>
          <a:p>
            <a:pPr algn="ctr">
              <a:lnSpc>
                <a:spcPct val="100000"/>
              </a:lnSpc>
            </a:pPr>
            <a:r>
              <a:rPr b="1"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Impacto negativo irreversível por meio do Licenciamento Ambiental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16"/>
          <p:cNvSpPr/>
          <p:nvPr/>
        </p:nvSpPr>
        <p:spPr>
          <a:xfrm>
            <a:off x="3699360" y="3578760"/>
            <a:ext cx="5947200" cy="801360"/>
          </a:xfrm>
          <a:prstGeom prst="rect">
            <a:avLst/>
          </a:prstGeom>
          <a:solidFill>
            <a:srgbClr val="eceef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9" name="CustomShape 17"/>
          <p:cNvSpPr/>
          <p:nvPr/>
        </p:nvSpPr>
        <p:spPr>
          <a:xfrm>
            <a:off x="3699360" y="3599280"/>
            <a:ext cx="5947200" cy="7606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/>
          <a:p>
            <a:pPr algn="just">
              <a:lnSpc>
                <a:spcPct val="100000"/>
              </a:lnSpc>
            </a:pPr>
            <a:r>
              <a:rPr b="1"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Preservar duas cavidades naturais subterrâneas, consideradas cavidades testemunho.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CustomShape 18"/>
          <p:cNvSpPr/>
          <p:nvPr/>
        </p:nvSpPr>
        <p:spPr>
          <a:xfrm>
            <a:off x="434880" y="4380840"/>
            <a:ext cx="1441080" cy="1479240"/>
          </a:xfrm>
          <a:prstGeom prst="rect">
            <a:avLst/>
          </a:prstGeom>
          <a:solidFill>
            <a:srgbClr val="d7dde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1" name="CustomShape 19"/>
          <p:cNvSpPr/>
          <p:nvPr/>
        </p:nvSpPr>
        <p:spPr>
          <a:xfrm>
            <a:off x="434880" y="4907880"/>
            <a:ext cx="1441080" cy="4255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/>
          <a:p>
            <a:pPr algn="ctr">
              <a:lnSpc>
                <a:spcPct val="100000"/>
              </a:lnSpc>
            </a:pPr>
            <a:r>
              <a:rPr b="1"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Média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CustomShape 20"/>
          <p:cNvSpPr/>
          <p:nvPr/>
        </p:nvSpPr>
        <p:spPr>
          <a:xfrm>
            <a:off x="3699360" y="4380840"/>
            <a:ext cx="5947200" cy="1479240"/>
          </a:xfrm>
          <a:prstGeom prst="rect">
            <a:avLst/>
          </a:prstGeom>
          <a:solidFill>
            <a:srgbClr val="d7dde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3" name="CustomShape 21"/>
          <p:cNvSpPr/>
          <p:nvPr/>
        </p:nvSpPr>
        <p:spPr>
          <a:xfrm>
            <a:off x="3699360" y="4404960"/>
            <a:ext cx="5947200" cy="14310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/>
          <a:p>
            <a:pPr algn="just">
              <a:lnSpc>
                <a:spcPct val="100000"/>
              </a:lnSpc>
            </a:pPr>
            <a:r>
              <a:rPr b="1"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Adotar e financiar ações que contribuam para a conservação e o uso adequado do patrimônio espeleológico brasileiro, sobretudo com grau de relevância máximo e alto.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4" name="CustomShape 22"/>
          <p:cNvSpPr/>
          <p:nvPr/>
        </p:nvSpPr>
        <p:spPr>
          <a:xfrm>
            <a:off x="434880" y="5860800"/>
            <a:ext cx="1441080" cy="1132920"/>
          </a:xfrm>
          <a:prstGeom prst="rect">
            <a:avLst/>
          </a:prstGeom>
          <a:solidFill>
            <a:srgbClr val="eceef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5" name="CustomShape 23"/>
          <p:cNvSpPr/>
          <p:nvPr/>
        </p:nvSpPr>
        <p:spPr>
          <a:xfrm>
            <a:off x="434880" y="6214680"/>
            <a:ext cx="1441080" cy="4255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/>
          <a:p>
            <a:pPr algn="ctr">
              <a:lnSpc>
                <a:spcPct val="100000"/>
              </a:lnSpc>
            </a:pPr>
            <a:r>
              <a:rPr b="1"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Baixa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CustomShape 24"/>
          <p:cNvSpPr/>
          <p:nvPr/>
        </p:nvSpPr>
        <p:spPr>
          <a:xfrm>
            <a:off x="1876320" y="5860800"/>
            <a:ext cx="7770240" cy="1132920"/>
          </a:xfrm>
          <a:prstGeom prst="rect">
            <a:avLst/>
          </a:prstGeom>
          <a:solidFill>
            <a:srgbClr val="eceef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7" name="CustomShape 25"/>
          <p:cNvSpPr/>
          <p:nvPr/>
        </p:nvSpPr>
        <p:spPr>
          <a:xfrm>
            <a:off x="2160000" y="6046920"/>
            <a:ext cx="7486560" cy="7606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/>
          <a:p>
            <a:pPr algn="just">
              <a:lnSpc>
                <a:spcPct val="100000"/>
              </a:lnSpc>
            </a:pPr>
            <a:r>
              <a:rPr b="1" lang="pt-BR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Arial Narrow"/>
              </a:rPr>
              <a:t>Não estará obrigado a adotar medidas e ações para assegurar a preservação de outras cavidades.</a:t>
            </a:r>
            <a:endParaRPr lang="pt-BR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Line 26"/>
          <p:cNvSpPr/>
          <p:nvPr/>
        </p:nvSpPr>
        <p:spPr>
          <a:xfrm>
            <a:off x="434880" y="1584000"/>
            <a:ext cx="1441440" cy="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9" name="Line 27"/>
          <p:cNvSpPr/>
          <p:nvPr/>
        </p:nvSpPr>
        <p:spPr>
          <a:xfrm>
            <a:off x="1876320" y="1584000"/>
            <a:ext cx="7770600" cy="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0" name="Line 28"/>
          <p:cNvSpPr/>
          <p:nvPr/>
        </p:nvSpPr>
        <p:spPr>
          <a:xfrm>
            <a:off x="434880" y="3065760"/>
            <a:ext cx="1441440" cy="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1" name="Line 29"/>
          <p:cNvSpPr/>
          <p:nvPr/>
        </p:nvSpPr>
        <p:spPr>
          <a:xfrm>
            <a:off x="1876320" y="3065760"/>
            <a:ext cx="7770600" cy="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2" name="Line 30"/>
          <p:cNvSpPr/>
          <p:nvPr/>
        </p:nvSpPr>
        <p:spPr>
          <a:xfrm>
            <a:off x="434880" y="3578760"/>
            <a:ext cx="1441440" cy="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3" name="Line 31"/>
          <p:cNvSpPr/>
          <p:nvPr/>
        </p:nvSpPr>
        <p:spPr>
          <a:xfrm>
            <a:off x="1876320" y="3578760"/>
            <a:ext cx="1823040" cy="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4" name="Line 32"/>
          <p:cNvSpPr/>
          <p:nvPr/>
        </p:nvSpPr>
        <p:spPr>
          <a:xfrm>
            <a:off x="3699360" y="3578760"/>
            <a:ext cx="5947560" cy="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5" name="Line 33"/>
          <p:cNvSpPr/>
          <p:nvPr/>
        </p:nvSpPr>
        <p:spPr>
          <a:xfrm>
            <a:off x="434880" y="4380480"/>
            <a:ext cx="1441440" cy="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6" name="Line 34"/>
          <p:cNvSpPr/>
          <p:nvPr/>
        </p:nvSpPr>
        <p:spPr>
          <a:xfrm>
            <a:off x="3699360" y="4380480"/>
            <a:ext cx="5947560" cy="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7" name="Line 35"/>
          <p:cNvSpPr/>
          <p:nvPr/>
        </p:nvSpPr>
        <p:spPr>
          <a:xfrm>
            <a:off x="434880" y="5860440"/>
            <a:ext cx="1441440" cy="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8" name="Line 36"/>
          <p:cNvSpPr/>
          <p:nvPr/>
        </p:nvSpPr>
        <p:spPr>
          <a:xfrm>
            <a:off x="3699360" y="5860440"/>
            <a:ext cx="5947560" cy="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9" name="Line 37"/>
          <p:cNvSpPr/>
          <p:nvPr/>
        </p:nvSpPr>
        <p:spPr>
          <a:xfrm>
            <a:off x="434880" y="6994440"/>
            <a:ext cx="1441440" cy="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0" name="Line 38"/>
          <p:cNvSpPr/>
          <p:nvPr/>
        </p:nvSpPr>
        <p:spPr>
          <a:xfrm>
            <a:off x="1876320" y="6994440"/>
            <a:ext cx="1823040" cy="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1" name="Line 39"/>
          <p:cNvSpPr/>
          <p:nvPr/>
        </p:nvSpPr>
        <p:spPr>
          <a:xfrm>
            <a:off x="3699360" y="6994440"/>
            <a:ext cx="5947560" cy="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2" name="Line 40"/>
          <p:cNvSpPr/>
          <p:nvPr/>
        </p:nvSpPr>
        <p:spPr>
          <a:xfrm>
            <a:off x="434880" y="1584000"/>
            <a:ext cx="0" cy="148176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3" name="Line 41"/>
          <p:cNvSpPr/>
          <p:nvPr/>
        </p:nvSpPr>
        <p:spPr>
          <a:xfrm>
            <a:off x="434880" y="3065760"/>
            <a:ext cx="0" cy="51300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Line 42"/>
          <p:cNvSpPr/>
          <p:nvPr/>
        </p:nvSpPr>
        <p:spPr>
          <a:xfrm>
            <a:off x="434880" y="3578760"/>
            <a:ext cx="0" cy="80172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5" name="Line 43"/>
          <p:cNvSpPr/>
          <p:nvPr/>
        </p:nvSpPr>
        <p:spPr>
          <a:xfrm>
            <a:off x="434880" y="4380480"/>
            <a:ext cx="0" cy="147996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6" name="Line 44"/>
          <p:cNvSpPr/>
          <p:nvPr/>
        </p:nvSpPr>
        <p:spPr>
          <a:xfrm>
            <a:off x="434880" y="5860440"/>
            <a:ext cx="0" cy="113400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7" name="Line 45"/>
          <p:cNvSpPr/>
          <p:nvPr/>
        </p:nvSpPr>
        <p:spPr>
          <a:xfrm>
            <a:off x="1876320" y="1584000"/>
            <a:ext cx="0" cy="148176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8" name="Line 46"/>
          <p:cNvSpPr/>
          <p:nvPr/>
        </p:nvSpPr>
        <p:spPr>
          <a:xfrm>
            <a:off x="1876320" y="3065760"/>
            <a:ext cx="0" cy="51300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9" name="Line 47"/>
          <p:cNvSpPr/>
          <p:nvPr/>
        </p:nvSpPr>
        <p:spPr>
          <a:xfrm>
            <a:off x="1876320" y="3578760"/>
            <a:ext cx="0" cy="341568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0" name="Line 48"/>
          <p:cNvSpPr/>
          <p:nvPr/>
        </p:nvSpPr>
        <p:spPr>
          <a:xfrm>
            <a:off x="1876320" y="4380480"/>
            <a:ext cx="0" cy="147996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1" name="Line 49"/>
          <p:cNvSpPr/>
          <p:nvPr/>
        </p:nvSpPr>
        <p:spPr>
          <a:xfrm>
            <a:off x="1876320" y="5860440"/>
            <a:ext cx="0" cy="113400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2" name="Line 50"/>
          <p:cNvSpPr/>
          <p:nvPr/>
        </p:nvSpPr>
        <p:spPr>
          <a:xfrm>
            <a:off x="3699360" y="3578760"/>
            <a:ext cx="0" cy="80172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3" name="Line 51"/>
          <p:cNvSpPr/>
          <p:nvPr/>
        </p:nvSpPr>
        <p:spPr>
          <a:xfrm>
            <a:off x="3699360" y="4380480"/>
            <a:ext cx="0" cy="147996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4" name="Line 52"/>
          <p:cNvSpPr/>
          <p:nvPr/>
        </p:nvSpPr>
        <p:spPr>
          <a:xfrm>
            <a:off x="3699360" y="5860440"/>
            <a:ext cx="0" cy="113400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5" name="Line 53"/>
          <p:cNvSpPr/>
          <p:nvPr/>
        </p:nvSpPr>
        <p:spPr>
          <a:xfrm>
            <a:off x="9646920" y="1584000"/>
            <a:ext cx="0" cy="148176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6" name="Line 54"/>
          <p:cNvSpPr/>
          <p:nvPr/>
        </p:nvSpPr>
        <p:spPr>
          <a:xfrm>
            <a:off x="9646920" y="3065760"/>
            <a:ext cx="0" cy="51300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7" name="Line 55"/>
          <p:cNvSpPr/>
          <p:nvPr/>
        </p:nvSpPr>
        <p:spPr>
          <a:xfrm>
            <a:off x="9646920" y="3578760"/>
            <a:ext cx="0" cy="80172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8" name="Line 56"/>
          <p:cNvSpPr/>
          <p:nvPr/>
        </p:nvSpPr>
        <p:spPr>
          <a:xfrm>
            <a:off x="9646920" y="4380480"/>
            <a:ext cx="0" cy="147996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9" name="Line 57"/>
          <p:cNvSpPr/>
          <p:nvPr/>
        </p:nvSpPr>
        <p:spPr>
          <a:xfrm>
            <a:off x="9646920" y="5860440"/>
            <a:ext cx="0" cy="1134000"/>
          </a:xfrm>
          <a:prstGeom prst="line">
            <a:avLst/>
          </a:prstGeom>
          <a:ln w="324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ransition spd="med">
    <p:fade/>
  </p:transition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Application>LibreOffice/5.0.4.2$Windows_x86 LibreOffice_project/2b9802c1994aa0b7dc6079e128979269cf95bc78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pt-BR</dc:language>
  <dcterms:modified xsi:type="dcterms:W3CDTF">2016-06-08T06:48:17Z</dcterms:modified>
  <cp:revision>1</cp:revision>
</cp:coreProperties>
</file>