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20"/>
  </p:notesMasterIdLst>
  <p:sldIdLst>
    <p:sldId id="333" r:id="rId3"/>
    <p:sldId id="280" r:id="rId4"/>
    <p:sldId id="336" r:id="rId5"/>
    <p:sldId id="271" r:id="rId6"/>
    <p:sldId id="337" r:id="rId7"/>
    <p:sldId id="338" r:id="rId8"/>
    <p:sldId id="335" r:id="rId9"/>
    <p:sldId id="340" r:id="rId10"/>
    <p:sldId id="309" r:id="rId11"/>
    <p:sldId id="342" r:id="rId12"/>
    <p:sldId id="343" r:id="rId13"/>
    <p:sldId id="312" r:id="rId14"/>
    <p:sldId id="292" r:id="rId15"/>
    <p:sldId id="341" r:id="rId16"/>
    <p:sldId id="310" r:id="rId17"/>
    <p:sldId id="314" r:id="rId18"/>
    <p:sldId id="274" r:id="rId19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A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0552" autoAdjust="0"/>
  </p:normalViewPr>
  <p:slideViewPr>
    <p:cSldViewPr snapToGrid="0">
      <p:cViewPr varScale="1">
        <p:scale>
          <a:sx n="94" d="100"/>
          <a:sy n="94" d="100"/>
        </p:scale>
        <p:origin x="123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145FA9-6311-4864-90BC-61F8F9B8A1A3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71DF819-8CFA-4393-8527-F0E8CAF7E8EF}">
      <dgm:prSet phldrT="[Texto]"/>
      <dgm:spPr/>
      <dgm:t>
        <a:bodyPr/>
        <a:lstStyle/>
        <a:p>
          <a:r>
            <a:rPr lang="pt-BR" dirty="0" smtClean="0"/>
            <a:t>Problema</a:t>
          </a:r>
          <a:endParaRPr lang="pt-BR" dirty="0"/>
        </a:p>
      </dgm:t>
    </dgm:pt>
    <dgm:pt modelId="{67DE1853-0392-4406-89C4-E254CFCB359B}" type="parTrans" cxnId="{D4440F21-D542-4662-A705-B43DF2C8BBBA}">
      <dgm:prSet/>
      <dgm:spPr/>
      <dgm:t>
        <a:bodyPr/>
        <a:lstStyle/>
        <a:p>
          <a:endParaRPr lang="pt-BR"/>
        </a:p>
      </dgm:t>
    </dgm:pt>
    <dgm:pt modelId="{7FAEA6C1-60EB-450D-A3A6-B487966C0C90}" type="sibTrans" cxnId="{D4440F21-D542-4662-A705-B43DF2C8BBBA}">
      <dgm:prSet/>
      <dgm:spPr/>
      <dgm:t>
        <a:bodyPr/>
        <a:lstStyle/>
        <a:p>
          <a:endParaRPr lang="pt-BR"/>
        </a:p>
      </dgm:t>
    </dgm:pt>
    <dgm:pt modelId="{E7451A3A-8F80-480E-8EB5-23D7DF3E88CF}">
      <dgm:prSet phldrT="[Texto]"/>
      <dgm:spPr/>
      <dgm:t>
        <a:bodyPr/>
        <a:lstStyle/>
        <a:p>
          <a:r>
            <a:rPr lang="pt-BR" dirty="0" smtClean="0"/>
            <a:t>Identificação de interferências com cavidades</a:t>
          </a:r>
          <a:endParaRPr lang="pt-BR" dirty="0"/>
        </a:p>
      </dgm:t>
    </dgm:pt>
    <dgm:pt modelId="{A00D0858-C530-4558-8474-8A4501AFC677}" type="parTrans" cxnId="{A34EF65C-A190-45AA-B32E-4F331BC0AF0B}">
      <dgm:prSet/>
      <dgm:spPr/>
      <dgm:t>
        <a:bodyPr/>
        <a:lstStyle/>
        <a:p>
          <a:endParaRPr lang="pt-BR"/>
        </a:p>
      </dgm:t>
    </dgm:pt>
    <dgm:pt modelId="{ABB966C6-1D7F-4251-BDEF-684C43D95FF5}" type="sibTrans" cxnId="{A34EF65C-A190-45AA-B32E-4F331BC0AF0B}">
      <dgm:prSet/>
      <dgm:spPr/>
      <dgm:t>
        <a:bodyPr/>
        <a:lstStyle/>
        <a:p>
          <a:endParaRPr lang="pt-BR"/>
        </a:p>
      </dgm:t>
    </dgm:pt>
    <dgm:pt modelId="{FB783028-3817-445B-80F8-7F07DBCDAEDF}">
      <dgm:prSet phldrT="[Texto]"/>
      <dgm:spPr/>
      <dgm:t>
        <a:bodyPr/>
        <a:lstStyle/>
        <a:p>
          <a:r>
            <a:rPr lang="pt-BR" dirty="0" smtClean="0"/>
            <a:t>Avaliação da interferência de cavidades com o corredor ferroviário</a:t>
          </a:r>
          <a:endParaRPr lang="pt-BR" dirty="0"/>
        </a:p>
      </dgm:t>
    </dgm:pt>
    <dgm:pt modelId="{FF5C1ADD-CF78-4FEB-A19C-F37A37459F4F}" type="parTrans" cxnId="{0B3AF8BF-8D5E-4E7C-A0C6-C72529BC7453}">
      <dgm:prSet/>
      <dgm:spPr/>
      <dgm:t>
        <a:bodyPr/>
        <a:lstStyle/>
        <a:p>
          <a:endParaRPr lang="pt-BR"/>
        </a:p>
      </dgm:t>
    </dgm:pt>
    <dgm:pt modelId="{CC8F61B8-F758-4F5F-B9B2-BF4B7C16CA96}" type="sibTrans" cxnId="{0B3AF8BF-8D5E-4E7C-A0C6-C72529BC7453}">
      <dgm:prSet/>
      <dgm:spPr/>
      <dgm:t>
        <a:bodyPr/>
        <a:lstStyle/>
        <a:p>
          <a:endParaRPr lang="pt-BR"/>
        </a:p>
      </dgm:t>
    </dgm:pt>
    <dgm:pt modelId="{E0C4F5FE-12CB-4337-87FE-5183C14AB7B2}">
      <dgm:prSet phldrT="[Texto]"/>
      <dgm:spPr/>
      <dgm:t>
        <a:bodyPr/>
        <a:lstStyle/>
        <a:p>
          <a:r>
            <a:rPr lang="pt-BR" dirty="0" smtClean="0"/>
            <a:t>Experiência</a:t>
          </a:r>
          <a:endParaRPr lang="pt-BR" dirty="0"/>
        </a:p>
      </dgm:t>
    </dgm:pt>
    <dgm:pt modelId="{02D7CA20-6664-4006-A3A2-163C4D0B58EB}" type="parTrans" cxnId="{764D7B26-9C02-41EC-89E4-A29C2EC13162}">
      <dgm:prSet/>
      <dgm:spPr/>
      <dgm:t>
        <a:bodyPr/>
        <a:lstStyle/>
        <a:p>
          <a:endParaRPr lang="pt-BR"/>
        </a:p>
      </dgm:t>
    </dgm:pt>
    <dgm:pt modelId="{CF05D6F0-A59D-4F02-B22D-CD22C58B1C7E}" type="sibTrans" cxnId="{764D7B26-9C02-41EC-89E4-A29C2EC13162}">
      <dgm:prSet/>
      <dgm:spPr/>
      <dgm:t>
        <a:bodyPr/>
        <a:lstStyle/>
        <a:p>
          <a:endParaRPr lang="pt-BR"/>
        </a:p>
      </dgm:t>
    </dgm:pt>
    <dgm:pt modelId="{348FEDB4-90BF-4C00-928E-83BF8B02702F}">
      <dgm:prSet phldrT="[Texto]"/>
      <dgm:spPr/>
      <dgm:t>
        <a:bodyPr/>
        <a:lstStyle/>
        <a:p>
          <a:r>
            <a:rPr lang="pt-BR" dirty="0" smtClean="0"/>
            <a:t>Tipos de estudo a serem realizados na identificação das áreas de cavidades.</a:t>
          </a:r>
          <a:endParaRPr lang="pt-BR" dirty="0"/>
        </a:p>
      </dgm:t>
    </dgm:pt>
    <dgm:pt modelId="{6BB96D7A-01EF-4FCE-94AA-3CD43A192079}" type="parTrans" cxnId="{54E899C9-B994-4892-B3AD-5B2982E1009D}">
      <dgm:prSet/>
      <dgm:spPr/>
      <dgm:t>
        <a:bodyPr/>
        <a:lstStyle/>
        <a:p>
          <a:endParaRPr lang="pt-BR"/>
        </a:p>
      </dgm:t>
    </dgm:pt>
    <dgm:pt modelId="{37803BBF-6F7F-4352-9060-2BD829EDBF0E}" type="sibTrans" cxnId="{54E899C9-B994-4892-B3AD-5B2982E1009D}">
      <dgm:prSet/>
      <dgm:spPr/>
      <dgm:t>
        <a:bodyPr/>
        <a:lstStyle/>
        <a:p>
          <a:endParaRPr lang="pt-BR"/>
        </a:p>
      </dgm:t>
    </dgm:pt>
    <dgm:pt modelId="{5CBF03C8-998D-402B-978B-FB1A7DB392DC}">
      <dgm:prSet phldrT="[Texto]"/>
      <dgm:spPr/>
      <dgm:t>
        <a:bodyPr/>
        <a:lstStyle/>
        <a:p>
          <a:r>
            <a:rPr lang="pt-BR" dirty="0" smtClean="0"/>
            <a:t>Soluções de Engenharia para redução e eliminação de interferências.</a:t>
          </a:r>
          <a:endParaRPr lang="pt-BR" dirty="0"/>
        </a:p>
      </dgm:t>
    </dgm:pt>
    <dgm:pt modelId="{1D8AF8F4-B306-4F43-B45B-3915ADB8AED5}" type="parTrans" cxnId="{DA8BB509-633F-4E0D-BA5E-DEEBD7BE6C05}">
      <dgm:prSet/>
      <dgm:spPr/>
      <dgm:t>
        <a:bodyPr/>
        <a:lstStyle/>
        <a:p>
          <a:endParaRPr lang="pt-BR"/>
        </a:p>
      </dgm:t>
    </dgm:pt>
    <dgm:pt modelId="{D8D6A80F-F00B-487D-9D26-0C5CDF77FD66}" type="sibTrans" cxnId="{DA8BB509-633F-4E0D-BA5E-DEEBD7BE6C05}">
      <dgm:prSet/>
      <dgm:spPr/>
      <dgm:t>
        <a:bodyPr/>
        <a:lstStyle/>
        <a:p>
          <a:endParaRPr lang="pt-BR"/>
        </a:p>
      </dgm:t>
    </dgm:pt>
    <dgm:pt modelId="{AB6FF48F-07FB-4B60-BD40-F4913F0681FB}">
      <dgm:prSet phldrT="[Texto]"/>
      <dgm:spPr/>
      <dgm:t>
        <a:bodyPr/>
        <a:lstStyle/>
        <a:p>
          <a:r>
            <a:rPr lang="pt-BR" dirty="0" smtClean="0"/>
            <a:t>Planejamento</a:t>
          </a:r>
          <a:endParaRPr lang="pt-BR" dirty="0"/>
        </a:p>
      </dgm:t>
    </dgm:pt>
    <dgm:pt modelId="{AA37D1C6-DC9B-4840-8329-9621F0C367FD}" type="parTrans" cxnId="{7CECD66E-F638-4C51-99D4-C6F9A62F142B}">
      <dgm:prSet/>
      <dgm:spPr/>
      <dgm:t>
        <a:bodyPr/>
        <a:lstStyle/>
        <a:p>
          <a:endParaRPr lang="pt-BR"/>
        </a:p>
      </dgm:t>
    </dgm:pt>
    <dgm:pt modelId="{2A5F757F-8554-40C2-8566-73E93E8A414C}" type="sibTrans" cxnId="{7CECD66E-F638-4C51-99D4-C6F9A62F142B}">
      <dgm:prSet/>
      <dgm:spPr/>
      <dgm:t>
        <a:bodyPr/>
        <a:lstStyle/>
        <a:p>
          <a:endParaRPr lang="pt-BR"/>
        </a:p>
      </dgm:t>
    </dgm:pt>
    <dgm:pt modelId="{C154D6F9-71EF-4E01-899E-5E353F7B2F1D}">
      <dgm:prSet phldrT="[Texto]"/>
      <dgm:spPr/>
      <dgm:t>
        <a:bodyPr/>
        <a:lstStyle/>
        <a:p>
          <a:r>
            <a:rPr lang="pt-BR" dirty="0" smtClean="0"/>
            <a:t>Incorporar nas normas e especificações da VALEC a experiência consolidada nos estudos e soluções de interferências com cavidades naturais.</a:t>
          </a:r>
          <a:endParaRPr lang="pt-BR" dirty="0"/>
        </a:p>
      </dgm:t>
    </dgm:pt>
    <dgm:pt modelId="{CD0F89C3-3D3D-4937-B025-C04763204DF3}" type="parTrans" cxnId="{136EA916-9BC9-4008-BAD2-18B872AAFBFA}">
      <dgm:prSet/>
      <dgm:spPr/>
      <dgm:t>
        <a:bodyPr/>
        <a:lstStyle/>
        <a:p>
          <a:endParaRPr lang="pt-BR"/>
        </a:p>
      </dgm:t>
    </dgm:pt>
    <dgm:pt modelId="{3B068FE2-07E7-42F4-88F8-09A3C642B1FE}" type="sibTrans" cxnId="{136EA916-9BC9-4008-BAD2-18B872AAFBFA}">
      <dgm:prSet/>
      <dgm:spPr/>
      <dgm:t>
        <a:bodyPr/>
        <a:lstStyle/>
        <a:p>
          <a:endParaRPr lang="pt-BR"/>
        </a:p>
      </dgm:t>
    </dgm:pt>
    <dgm:pt modelId="{5E9CC74C-0F18-441B-A7BD-35752CCF79E9}" type="pres">
      <dgm:prSet presAssocID="{84145FA9-6311-4864-90BC-61F8F9B8A1A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BB55CA0-48BD-4B44-A4E6-BE1B5EA88F22}" type="pres">
      <dgm:prSet presAssocID="{AB6FF48F-07FB-4B60-BD40-F4913F0681FB}" presName="boxAndChildren" presStyleCnt="0"/>
      <dgm:spPr/>
    </dgm:pt>
    <dgm:pt modelId="{9440867C-220A-4F7C-A3ED-3E592B56DDBA}" type="pres">
      <dgm:prSet presAssocID="{AB6FF48F-07FB-4B60-BD40-F4913F0681FB}" presName="parentTextBox" presStyleLbl="node1" presStyleIdx="0" presStyleCnt="3"/>
      <dgm:spPr/>
      <dgm:t>
        <a:bodyPr/>
        <a:lstStyle/>
        <a:p>
          <a:endParaRPr lang="pt-BR"/>
        </a:p>
      </dgm:t>
    </dgm:pt>
    <dgm:pt modelId="{C8509D18-3184-4806-A3A4-36027F0F115F}" type="pres">
      <dgm:prSet presAssocID="{AB6FF48F-07FB-4B60-BD40-F4913F0681FB}" presName="entireBox" presStyleLbl="node1" presStyleIdx="0" presStyleCnt="3"/>
      <dgm:spPr/>
      <dgm:t>
        <a:bodyPr/>
        <a:lstStyle/>
        <a:p>
          <a:endParaRPr lang="pt-BR"/>
        </a:p>
      </dgm:t>
    </dgm:pt>
    <dgm:pt modelId="{14F74428-8E1A-4629-A690-7CC1963693E7}" type="pres">
      <dgm:prSet presAssocID="{AB6FF48F-07FB-4B60-BD40-F4913F0681FB}" presName="descendantBox" presStyleCnt="0"/>
      <dgm:spPr/>
    </dgm:pt>
    <dgm:pt modelId="{60D6896D-3954-4406-8858-6747592FCE40}" type="pres">
      <dgm:prSet presAssocID="{C154D6F9-71EF-4E01-899E-5E353F7B2F1D}" presName="childTextBox" presStyleLbl="fgAccFollowNode1" presStyleIdx="0" presStyleCnt="5" custLinFactNeighborX="-128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D473E72-BE3E-410D-8895-9675AB1286E5}" type="pres">
      <dgm:prSet presAssocID="{CF05D6F0-A59D-4F02-B22D-CD22C58B1C7E}" presName="sp" presStyleCnt="0"/>
      <dgm:spPr/>
    </dgm:pt>
    <dgm:pt modelId="{5EA444A0-8F3E-4EB7-83FD-4ED6929EB797}" type="pres">
      <dgm:prSet presAssocID="{E0C4F5FE-12CB-4337-87FE-5183C14AB7B2}" presName="arrowAndChildren" presStyleCnt="0"/>
      <dgm:spPr/>
    </dgm:pt>
    <dgm:pt modelId="{5D262D56-977B-4228-9551-B65119FC5C15}" type="pres">
      <dgm:prSet presAssocID="{E0C4F5FE-12CB-4337-87FE-5183C14AB7B2}" presName="parentTextArrow" presStyleLbl="node1" presStyleIdx="0" presStyleCnt="3"/>
      <dgm:spPr/>
      <dgm:t>
        <a:bodyPr/>
        <a:lstStyle/>
        <a:p>
          <a:endParaRPr lang="pt-BR"/>
        </a:p>
      </dgm:t>
    </dgm:pt>
    <dgm:pt modelId="{37955642-B96F-4AC6-99B4-0905DC21F428}" type="pres">
      <dgm:prSet presAssocID="{E0C4F5FE-12CB-4337-87FE-5183C14AB7B2}" presName="arrow" presStyleLbl="node1" presStyleIdx="1" presStyleCnt="3"/>
      <dgm:spPr/>
      <dgm:t>
        <a:bodyPr/>
        <a:lstStyle/>
        <a:p>
          <a:endParaRPr lang="pt-BR"/>
        </a:p>
      </dgm:t>
    </dgm:pt>
    <dgm:pt modelId="{48B817E3-5BBF-43CE-B4B0-B5D698B4C308}" type="pres">
      <dgm:prSet presAssocID="{E0C4F5FE-12CB-4337-87FE-5183C14AB7B2}" presName="descendantArrow" presStyleCnt="0"/>
      <dgm:spPr/>
    </dgm:pt>
    <dgm:pt modelId="{00337E77-17AF-4FA1-A51A-4D4C6F559D6A}" type="pres">
      <dgm:prSet presAssocID="{348FEDB4-90BF-4C00-928E-83BF8B02702F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6E3BBB-726C-4484-9D12-7EF28287764F}" type="pres">
      <dgm:prSet presAssocID="{5CBF03C8-998D-402B-978B-FB1A7DB392DC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848FCB2-2B4B-4D8C-A1BB-93A4C15B59BF}" type="pres">
      <dgm:prSet presAssocID="{7FAEA6C1-60EB-450D-A3A6-B487966C0C90}" presName="sp" presStyleCnt="0"/>
      <dgm:spPr/>
    </dgm:pt>
    <dgm:pt modelId="{8BB4B55A-E2B0-4521-A8E5-A79D224FBC84}" type="pres">
      <dgm:prSet presAssocID="{871DF819-8CFA-4393-8527-F0E8CAF7E8EF}" presName="arrowAndChildren" presStyleCnt="0"/>
      <dgm:spPr/>
    </dgm:pt>
    <dgm:pt modelId="{4A7E0DB6-6676-4425-9BFC-F78212F98EBB}" type="pres">
      <dgm:prSet presAssocID="{871DF819-8CFA-4393-8527-F0E8CAF7E8EF}" presName="parentTextArrow" presStyleLbl="node1" presStyleIdx="1" presStyleCnt="3"/>
      <dgm:spPr/>
      <dgm:t>
        <a:bodyPr/>
        <a:lstStyle/>
        <a:p>
          <a:endParaRPr lang="pt-BR"/>
        </a:p>
      </dgm:t>
    </dgm:pt>
    <dgm:pt modelId="{474D5E9B-06DC-4196-8C73-86C644F157FA}" type="pres">
      <dgm:prSet presAssocID="{871DF819-8CFA-4393-8527-F0E8CAF7E8EF}" presName="arrow" presStyleLbl="node1" presStyleIdx="2" presStyleCnt="3"/>
      <dgm:spPr/>
      <dgm:t>
        <a:bodyPr/>
        <a:lstStyle/>
        <a:p>
          <a:endParaRPr lang="pt-BR"/>
        </a:p>
      </dgm:t>
    </dgm:pt>
    <dgm:pt modelId="{BE0809E9-75AC-4768-9BB1-F38B6F97602D}" type="pres">
      <dgm:prSet presAssocID="{871DF819-8CFA-4393-8527-F0E8CAF7E8EF}" presName="descendantArrow" presStyleCnt="0"/>
      <dgm:spPr/>
    </dgm:pt>
    <dgm:pt modelId="{E1F30A8A-F811-4D0B-AEFF-16A932685B0F}" type="pres">
      <dgm:prSet presAssocID="{E7451A3A-8F80-480E-8EB5-23D7DF3E88CF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AA83AAF-AA54-4C05-8138-DFAEDE091E9B}" type="pres">
      <dgm:prSet presAssocID="{FB783028-3817-445B-80F8-7F07DBCDAEDF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12153CD-3858-4120-BA6B-6D940C28CFEE}" type="presOf" srcId="{C154D6F9-71EF-4E01-899E-5E353F7B2F1D}" destId="{60D6896D-3954-4406-8858-6747592FCE40}" srcOrd="0" destOrd="0" presId="urn:microsoft.com/office/officeart/2005/8/layout/process4"/>
    <dgm:cxn modelId="{8B526A35-F715-48FD-A744-764510D861D1}" type="presOf" srcId="{AB6FF48F-07FB-4B60-BD40-F4913F0681FB}" destId="{9440867C-220A-4F7C-A3ED-3E592B56DDBA}" srcOrd="0" destOrd="0" presId="urn:microsoft.com/office/officeart/2005/8/layout/process4"/>
    <dgm:cxn modelId="{EBF95DAD-9041-4B2B-9922-78200C9B376A}" type="presOf" srcId="{FB783028-3817-445B-80F8-7F07DBCDAEDF}" destId="{FAA83AAF-AA54-4C05-8138-DFAEDE091E9B}" srcOrd="0" destOrd="0" presId="urn:microsoft.com/office/officeart/2005/8/layout/process4"/>
    <dgm:cxn modelId="{DA8BB509-633F-4E0D-BA5E-DEEBD7BE6C05}" srcId="{E0C4F5FE-12CB-4337-87FE-5183C14AB7B2}" destId="{5CBF03C8-998D-402B-978B-FB1A7DB392DC}" srcOrd="1" destOrd="0" parTransId="{1D8AF8F4-B306-4F43-B45B-3915ADB8AED5}" sibTransId="{D8D6A80F-F00B-487D-9D26-0C5CDF77FD66}"/>
    <dgm:cxn modelId="{0B3AF8BF-8D5E-4E7C-A0C6-C72529BC7453}" srcId="{871DF819-8CFA-4393-8527-F0E8CAF7E8EF}" destId="{FB783028-3817-445B-80F8-7F07DBCDAEDF}" srcOrd="1" destOrd="0" parTransId="{FF5C1ADD-CF78-4FEB-A19C-F37A37459F4F}" sibTransId="{CC8F61B8-F758-4F5F-B9B2-BF4B7C16CA96}"/>
    <dgm:cxn modelId="{136EA916-9BC9-4008-BAD2-18B872AAFBFA}" srcId="{AB6FF48F-07FB-4B60-BD40-F4913F0681FB}" destId="{C154D6F9-71EF-4E01-899E-5E353F7B2F1D}" srcOrd="0" destOrd="0" parTransId="{CD0F89C3-3D3D-4937-B025-C04763204DF3}" sibTransId="{3B068FE2-07E7-42F4-88F8-09A3C642B1FE}"/>
    <dgm:cxn modelId="{764D7B26-9C02-41EC-89E4-A29C2EC13162}" srcId="{84145FA9-6311-4864-90BC-61F8F9B8A1A3}" destId="{E0C4F5FE-12CB-4337-87FE-5183C14AB7B2}" srcOrd="1" destOrd="0" parTransId="{02D7CA20-6664-4006-A3A2-163C4D0B58EB}" sibTransId="{CF05D6F0-A59D-4F02-B22D-CD22C58B1C7E}"/>
    <dgm:cxn modelId="{7CC54410-DC6D-4620-9811-F30C0342E5E1}" type="presOf" srcId="{348FEDB4-90BF-4C00-928E-83BF8B02702F}" destId="{00337E77-17AF-4FA1-A51A-4D4C6F559D6A}" srcOrd="0" destOrd="0" presId="urn:microsoft.com/office/officeart/2005/8/layout/process4"/>
    <dgm:cxn modelId="{A219C66B-0A42-4BA6-950F-3835985458BA}" type="presOf" srcId="{E7451A3A-8F80-480E-8EB5-23D7DF3E88CF}" destId="{E1F30A8A-F811-4D0B-AEFF-16A932685B0F}" srcOrd="0" destOrd="0" presId="urn:microsoft.com/office/officeart/2005/8/layout/process4"/>
    <dgm:cxn modelId="{7CECD66E-F638-4C51-99D4-C6F9A62F142B}" srcId="{84145FA9-6311-4864-90BC-61F8F9B8A1A3}" destId="{AB6FF48F-07FB-4B60-BD40-F4913F0681FB}" srcOrd="2" destOrd="0" parTransId="{AA37D1C6-DC9B-4840-8329-9621F0C367FD}" sibTransId="{2A5F757F-8554-40C2-8566-73E93E8A414C}"/>
    <dgm:cxn modelId="{0CDFC257-079F-4B51-9B5A-2AA63B90C562}" type="presOf" srcId="{E0C4F5FE-12CB-4337-87FE-5183C14AB7B2}" destId="{5D262D56-977B-4228-9551-B65119FC5C15}" srcOrd="0" destOrd="0" presId="urn:microsoft.com/office/officeart/2005/8/layout/process4"/>
    <dgm:cxn modelId="{54E899C9-B994-4892-B3AD-5B2982E1009D}" srcId="{E0C4F5FE-12CB-4337-87FE-5183C14AB7B2}" destId="{348FEDB4-90BF-4C00-928E-83BF8B02702F}" srcOrd="0" destOrd="0" parTransId="{6BB96D7A-01EF-4FCE-94AA-3CD43A192079}" sibTransId="{37803BBF-6F7F-4352-9060-2BD829EDBF0E}"/>
    <dgm:cxn modelId="{306ADBCF-649B-4B7B-93D7-24C86CD0CE2A}" type="presOf" srcId="{AB6FF48F-07FB-4B60-BD40-F4913F0681FB}" destId="{C8509D18-3184-4806-A3A4-36027F0F115F}" srcOrd="1" destOrd="0" presId="urn:microsoft.com/office/officeart/2005/8/layout/process4"/>
    <dgm:cxn modelId="{A34EF65C-A190-45AA-B32E-4F331BC0AF0B}" srcId="{871DF819-8CFA-4393-8527-F0E8CAF7E8EF}" destId="{E7451A3A-8F80-480E-8EB5-23D7DF3E88CF}" srcOrd="0" destOrd="0" parTransId="{A00D0858-C530-4558-8474-8A4501AFC677}" sibTransId="{ABB966C6-1D7F-4251-BDEF-684C43D95FF5}"/>
    <dgm:cxn modelId="{EC07A36B-F941-4D8B-A9D3-BB85CA4BAF3C}" type="presOf" srcId="{871DF819-8CFA-4393-8527-F0E8CAF7E8EF}" destId="{474D5E9B-06DC-4196-8C73-86C644F157FA}" srcOrd="1" destOrd="0" presId="urn:microsoft.com/office/officeart/2005/8/layout/process4"/>
    <dgm:cxn modelId="{71FD8D4C-B3F0-43CB-BA2F-4C856DA6AC94}" type="presOf" srcId="{84145FA9-6311-4864-90BC-61F8F9B8A1A3}" destId="{5E9CC74C-0F18-441B-A7BD-35752CCF79E9}" srcOrd="0" destOrd="0" presId="urn:microsoft.com/office/officeart/2005/8/layout/process4"/>
    <dgm:cxn modelId="{0D417B52-5BFA-40B7-92D3-4E2B26EB7692}" type="presOf" srcId="{871DF819-8CFA-4393-8527-F0E8CAF7E8EF}" destId="{4A7E0DB6-6676-4425-9BFC-F78212F98EBB}" srcOrd="0" destOrd="0" presId="urn:microsoft.com/office/officeart/2005/8/layout/process4"/>
    <dgm:cxn modelId="{81A0723A-2AAE-483F-8F10-51B32391A38E}" type="presOf" srcId="{5CBF03C8-998D-402B-978B-FB1A7DB392DC}" destId="{0A6E3BBB-726C-4484-9D12-7EF28287764F}" srcOrd="0" destOrd="0" presId="urn:microsoft.com/office/officeart/2005/8/layout/process4"/>
    <dgm:cxn modelId="{D4440F21-D542-4662-A705-B43DF2C8BBBA}" srcId="{84145FA9-6311-4864-90BC-61F8F9B8A1A3}" destId="{871DF819-8CFA-4393-8527-F0E8CAF7E8EF}" srcOrd="0" destOrd="0" parTransId="{67DE1853-0392-4406-89C4-E254CFCB359B}" sibTransId="{7FAEA6C1-60EB-450D-A3A6-B487966C0C90}"/>
    <dgm:cxn modelId="{70404CBD-7152-498F-B40A-4AC106B39DDC}" type="presOf" srcId="{E0C4F5FE-12CB-4337-87FE-5183C14AB7B2}" destId="{37955642-B96F-4AC6-99B4-0905DC21F428}" srcOrd="1" destOrd="0" presId="urn:microsoft.com/office/officeart/2005/8/layout/process4"/>
    <dgm:cxn modelId="{962BE44F-A9D6-4023-9BB5-EF69FA6E9CFD}" type="presParOf" srcId="{5E9CC74C-0F18-441B-A7BD-35752CCF79E9}" destId="{6BB55CA0-48BD-4B44-A4E6-BE1B5EA88F22}" srcOrd="0" destOrd="0" presId="urn:microsoft.com/office/officeart/2005/8/layout/process4"/>
    <dgm:cxn modelId="{C36E2B59-C71B-4060-8A2C-F5FCF8E332C3}" type="presParOf" srcId="{6BB55CA0-48BD-4B44-A4E6-BE1B5EA88F22}" destId="{9440867C-220A-4F7C-A3ED-3E592B56DDBA}" srcOrd="0" destOrd="0" presId="urn:microsoft.com/office/officeart/2005/8/layout/process4"/>
    <dgm:cxn modelId="{5AB2C0B0-BBFF-46C7-B494-99D69FBD8241}" type="presParOf" srcId="{6BB55CA0-48BD-4B44-A4E6-BE1B5EA88F22}" destId="{C8509D18-3184-4806-A3A4-36027F0F115F}" srcOrd="1" destOrd="0" presId="urn:microsoft.com/office/officeart/2005/8/layout/process4"/>
    <dgm:cxn modelId="{FDEECE61-698D-4416-97E7-F14164EEC29E}" type="presParOf" srcId="{6BB55CA0-48BD-4B44-A4E6-BE1B5EA88F22}" destId="{14F74428-8E1A-4629-A690-7CC1963693E7}" srcOrd="2" destOrd="0" presId="urn:microsoft.com/office/officeart/2005/8/layout/process4"/>
    <dgm:cxn modelId="{0C352C0F-9993-4F9F-AA3B-A433D023D9A2}" type="presParOf" srcId="{14F74428-8E1A-4629-A690-7CC1963693E7}" destId="{60D6896D-3954-4406-8858-6747592FCE40}" srcOrd="0" destOrd="0" presId="urn:microsoft.com/office/officeart/2005/8/layout/process4"/>
    <dgm:cxn modelId="{0984EE24-1F26-4F25-9084-C8AAB3641774}" type="presParOf" srcId="{5E9CC74C-0F18-441B-A7BD-35752CCF79E9}" destId="{CD473E72-BE3E-410D-8895-9675AB1286E5}" srcOrd="1" destOrd="0" presId="urn:microsoft.com/office/officeart/2005/8/layout/process4"/>
    <dgm:cxn modelId="{CB6A717B-E9A5-47E5-BCAF-6FB60BB4E77C}" type="presParOf" srcId="{5E9CC74C-0F18-441B-A7BD-35752CCF79E9}" destId="{5EA444A0-8F3E-4EB7-83FD-4ED6929EB797}" srcOrd="2" destOrd="0" presId="urn:microsoft.com/office/officeart/2005/8/layout/process4"/>
    <dgm:cxn modelId="{83DE3B3A-CBFE-4B78-90A8-D03B35EC2862}" type="presParOf" srcId="{5EA444A0-8F3E-4EB7-83FD-4ED6929EB797}" destId="{5D262D56-977B-4228-9551-B65119FC5C15}" srcOrd="0" destOrd="0" presId="urn:microsoft.com/office/officeart/2005/8/layout/process4"/>
    <dgm:cxn modelId="{485E7B17-3061-4023-9FCF-6DC458B69620}" type="presParOf" srcId="{5EA444A0-8F3E-4EB7-83FD-4ED6929EB797}" destId="{37955642-B96F-4AC6-99B4-0905DC21F428}" srcOrd="1" destOrd="0" presId="urn:microsoft.com/office/officeart/2005/8/layout/process4"/>
    <dgm:cxn modelId="{D571B837-40F3-4DA2-88DE-E14B154A4EE7}" type="presParOf" srcId="{5EA444A0-8F3E-4EB7-83FD-4ED6929EB797}" destId="{48B817E3-5BBF-43CE-B4B0-B5D698B4C308}" srcOrd="2" destOrd="0" presId="urn:microsoft.com/office/officeart/2005/8/layout/process4"/>
    <dgm:cxn modelId="{18DA203F-E368-4855-910B-D2D880896B92}" type="presParOf" srcId="{48B817E3-5BBF-43CE-B4B0-B5D698B4C308}" destId="{00337E77-17AF-4FA1-A51A-4D4C6F559D6A}" srcOrd="0" destOrd="0" presId="urn:microsoft.com/office/officeart/2005/8/layout/process4"/>
    <dgm:cxn modelId="{AF555FAB-FA8B-4A98-9EB3-45A1BB7B4726}" type="presParOf" srcId="{48B817E3-5BBF-43CE-B4B0-B5D698B4C308}" destId="{0A6E3BBB-726C-4484-9D12-7EF28287764F}" srcOrd="1" destOrd="0" presId="urn:microsoft.com/office/officeart/2005/8/layout/process4"/>
    <dgm:cxn modelId="{89200D68-4B18-444F-BC40-235C769832B2}" type="presParOf" srcId="{5E9CC74C-0F18-441B-A7BD-35752CCF79E9}" destId="{5848FCB2-2B4B-4D8C-A1BB-93A4C15B59BF}" srcOrd="3" destOrd="0" presId="urn:microsoft.com/office/officeart/2005/8/layout/process4"/>
    <dgm:cxn modelId="{3B2725A9-BCCB-4CB3-8AC8-84154362835D}" type="presParOf" srcId="{5E9CC74C-0F18-441B-A7BD-35752CCF79E9}" destId="{8BB4B55A-E2B0-4521-A8E5-A79D224FBC84}" srcOrd="4" destOrd="0" presId="urn:microsoft.com/office/officeart/2005/8/layout/process4"/>
    <dgm:cxn modelId="{C165BF11-82A9-44DC-A7ED-FBD778FBE458}" type="presParOf" srcId="{8BB4B55A-E2B0-4521-A8E5-A79D224FBC84}" destId="{4A7E0DB6-6676-4425-9BFC-F78212F98EBB}" srcOrd="0" destOrd="0" presId="urn:microsoft.com/office/officeart/2005/8/layout/process4"/>
    <dgm:cxn modelId="{43FDF167-FF7F-4F6B-A54B-23E357C48F36}" type="presParOf" srcId="{8BB4B55A-E2B0-4521-A8E5-A79D224FBC84}" destId="{474D5E9B-06DC-4196-8C73-86C644F157FA}" srcOrd="1" destOrd="0" presId="urn:microsoft.com/office/officeart/2005/8/layout/process4"/>
    <dgm:cxn modelId="{030B96D4-7D9D-4134-9A55-02D981EFB5C3}" type="presParOf" srcId="{8BB4B55A-E2B0-4521-A8E5-A79D224FBC84}" destId="{BE0809E9-75AC-4768-9BB1-F38B6F97602D}" srcOrd="2" destOrd="0" presId="urn:microsoft.com/office/officeart/2005/8/layout/process4"/>
    <dgm:cxn modelId="{BBCB68E1-EBCD-4570-9821-F3F5678ACAB3}" type="presParOf" srcId="{BE0809E9-75AC-4768-9BB1-F38B6F97602D}" destId="{E1F30A8A-F811-4D0B-AEFF-16A932685B0F}" srcOrd="0" destOrd="0" presId="urn:microsoft.com/office/officeart/2005/8/layout/process4"/>
    <dgm:cxn modelId="{87C4DE11-1876-4425-827D-F177A9A21ABE}" type="presParOf" srcId="{BE0809E9-75AC-4768-9BB1-F38B6F97602D}" destId="{FAA83AAF-AA54-4C05-8138-DFAEDE091E9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509D18-3184-4806-A3A4-36027F0F115F}">
      <dsp:nvSpPr>
        <dsp:cNvPr id="0" name=""/>
        <dsp:cNvSpPr/>
      </dsp:nvSpPr>
      <dsp:spPr>
        <a:xfrm>
          <a:off x="0" y="3316438"/>
          <a:ext cx="11495315" cy="10885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kern="1200" dirty="0" smtClean="0"/>
            <a:t>Planejamento</a:t>
          </a:r>
          <a:endParaRPr lang="pt-BR" sz="2100" kern="1200" dirty="0"/>
        </a:p>
      </dsp:txBody>
      <dsp:txXfrm>
        <a:off x="0" y="3316438"/>
        <a:ext cx="11495315" cy="587805"/>
      </dsp:txXfrm>
    </dsp:sp>
    <dsp:sp modelId="{60D6896D-3954-4406-8858-6747592FCE40}">
      <dsp:nvSpPr>
        <dsp:cNvPr id="0" name=""/>
        <dsp:cNvSpPr/>
      </dsp:nvSpPr>
      <dsp:spPr>
        <a:xfrm>
          <a:off x="0" y="3882473"/>
          <a:ext cx="11495315" cy="5007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Incorporar nas normas e especificações da VALEC a experiência consolidada nos estudos e soluções de interferências com cavidades naturais.</a:t>
          </a:r>
          <a:endParaRPr lang="pt-BR" sz="1700" kern="1200" dirty="0"/>
        </a:p>
      </dsp:txBody>
      <dsp:txXfrm>
        <a:off x="0" y="3882473"/>
        <a:ext cx="11495315" cy="500723"/>
      </dsp:txXfrm>
    </dsp:sp>
    <dsp:sp modelId="{37955642-B96F-4AC6-99B4-0905DC21F428}">
      <dsp:nvSpPr>
        <dsp:cNvPr id="0" name=""/>
        <dsp:cNvSpPr/>
      </dsp:nvSpPr>
      <dsp:spPr>
        <a:xfrm rot="10800000">
          <a:off x="0" y="1658608"/>
          <a:ext cx="11495315" cy="167415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kern="1200" dirty="0" smtClean="0"/>
            <a:t>Experiência</a:t>
          </a:r>
          <a:endParaRPr lang="pt-BR" sz="2100" kern="1200" dirty="0"/>
        </a:p>
      </dsp:txBody>
      <dsp:txXfrm rot="-10800000">
        <a:off x="0" y="1658608"/>
        <a:ext cx="11495315" cy="587629"/>
      </dsp:txXfrm>
    </dsp:sp>
    <dsp:sp modelId="{00337E77-17AF-4FA1-A51A-4D4C6F559D6A}">
      <dsp:nvSpPr>
        <dsp:cNvPr id="0" name=""/>
        <dsp:cNvSpPr/>
      </dsp:nvSpPr>
      <dsp:spPr>
        <a:xfrm>
          <a:off x="0" y="2246237"/>
          <a:ext cx="5747657" cy="5005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Tipos de estudo a serem realizados na identificação das áreas de cavidades.</a:t>
          </a:r>
          <a:endParaRPr lang="pt-BR" sz="1700" kern="1200" dirty="0"/>
        </a:p>
      </dsp:txBody>
      <dsp:txXfrm>
        <a:off x="0" y="2246237"/>
        <a:ext cx="5747657" cy="500573"/>
      </dsp:txXfrm>
    </dsp:sp>
    <dsp:sp modelId="{0A6E3BBB-726C-4484-9D12-7EF28287764F}">
      <dsp:nvSpPr>
        <dsp:cNvPr id="0" name=""/>
        <dsp:cNvSpPr/>
      </dsp:nvSpPr>
      <dsp:spPr>
        <a:xfrm>
          <a:off x="5747657" y="2246237"/>
          <a:ext cx="5747657" cy="5005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Soluções de Engenharia para redução e eliminação de interferências.</a:t>
          </a:r>
          <a:endParaRPr lang="pt-BR" sz="1700" kern="1200" dirty="0"/>
        </a:p>
      </dsp:txBody>
      <dsp:txXfrm>
        <a:off x="5747657" y="2246237"/>
        <a:ext cx="5747657" cy="500573"/>
      </dsp:txXfrm>
    </dsp:sp>
    <dsp:sp modelId="{474D5E9B-06DC-4196-8C73-86C644F157FA}">
      <dsp:nvSpPr>
        <dsp:cNvPr id="0" name=""/>
        <dsp:cNvSpPr/>
      </dsp:nvSpPr>
      <dsp:spPr>
        <a:xfrm rot="10800000">
          <a:off x="0" y="778"/>
          <a:ext cx="11495315" cy="167415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kern="1200" dirty="0" smtClean="0"/>
            <a:t>Problema</a:t>
          </a:r>
          <a:endParaRPr lang="pt-BR" sz="2100" kern="1200" dirty="0"/>
        </a:p>
      </dsp:txBody>
      <dsp:txXfrm rot="-10800000">
        <a:off x="0" y="778"/>
        <a:ext cx="11495315" cy="587629"/>
      </dsp:txXfrm>
    </dsp:sp>
    <dsp:sp modelId="{E1F30A8A-F811-4D0B-AEFF-16A932685B0F}">
      <dsp:nvSpPr>
        <dsp:cNvPr id="0" name=""/>
        <dsp:cNvSpPr/>
      </dsp:nvSpPr>
      <dsp:spPr>
        <a:xfrm>
          <a:off x="0" y="588408"/>
          <a:ext cx="5747657" cy="5005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Identificação de interferências com cavidades</a:t>
          </a:r>
          <a:endParaRPr lang="pt-BR" sz="1700" kern="1200" dirty="0"/>
        </a:p>
      </dsp:txBody>
      <dsp:txXfrm>
        <a:off x="0" y="588408"/>
        <a:ext cx="5747657" cy="500573"/>
      </dsp:txXfrm>
    </dsp:sp>
    <dsp:sp modelId="{FAA83AAF-AA54-4C05-8138-DFAEDE091E9B}">
      <dsp:nvSpPr>
        <dsp:cNvPr id="0" name=""/>
        <dsp:cNvSpPr/>
      </dsp:nvSpPr>
      <dsp:spPr>
        <a:xfrm>
          <a:off x="5747657" y="588408"/>
          <a:ext cx="5747657" cy="5005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Avaliação da interferência de cavidades com o corredor ferroviário</a:t>
          </a:r>
          <a:endParaRPr lang="pt-BR" sz="1700" kern="1200" dirty="0"/>
        </a:p>
      </dsp:txBody>
      <dsp:txXfrm>
        <a:off x="5747657" y="588408"/>
        <a:ext cx="5747657" cy="500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80CA8-F70E-48BD-800C-E1EA27BF36D6}" type="datetimeFigureOut">
              <a:rPr lang="pt-BR" smtClean="0"/>
              <a:t>08/06/2016</a:t>
            </a:fld>
            <a:endParaRPr lang="pt-BR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BR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3E2AD-92B7-45CB-9EDF-9D6110E3CD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Introdução</a:t>
            </a:r>
          </a:p>
          <a:p>
            <a:r>
              <a:rPr lang="pt-BR" dirty="0" smtClean="0"/>
              <a:t>Nome, Experiência,</a:t>
            </a:r>
            <a:r>
              <a:rPr lang="pt-BR" baseline="0" dirty="0" smtClean="0"/>
              <a:t> Credibilidade</a:t>
            </a:r>
          </a:p>
          <a:p>
            <a:endParaRPr lang="pt-BR" dirty="0" smtClean="0"/>
          </a:p>
          <a:p>
            <a:r>
              <a:rPr lang="pt-BR" dirty="0" smtClean="0"/>
              <a:t>- Objetivo</a:t>
            </a:r>
            <a:r>
              <a:rPr lang="pt-BR" baseline="0" dirty="0" smtClean="0"/>
              <a:t> desta apresentação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-</a:t>
            </a:r>
            <a:r>
              <a:rPr lang="pt-BR" baseline="0" dirty="0" smtClean="0"/>
              <a:t> Transição para Agenda</a:t>
            </a:r>
            <a:endParaRPr lang="pt-BR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5695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8677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3332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9262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4395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613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69017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9270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4070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#1 – a VALEC</a:t>
            </a:r>
            <a:endParaRPr lang="pt-BR" dirty="0" smtClean="0"/>
          </a:p>
          <a:p>
            <a:r>
              <a:rPr lang="pt-BR" dirty="0" smtClean="0"/>
              <a:t>Informações básicas sobre a VALEC e sobre a SUPRO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6451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#1 – a VALEC</a:t>
            </a:r>
            <a:endParaRPr lang="pt-BR" dirty="0" smtClean="0"/>
          </a:p>
          <a:p>
            <a:r>
              <a:rPr lang="pt-BR" dirty="0" smtClean="0"/>
              <a:t>Informações básicas sobre a VALEC e sobre a SUPRO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9839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Agenda</a:t>
            </a:r>
          </a:p>
          <a:p>
            <a:r>
              <a:rPr lang="pt-BR" dirty="0" smtClean="0"/>
              <a:t>O</a:t>
            </a:r>
            <a:r>
              <a:rPr lang="pt-BR" baseline="0" dirty="0" smtClean="0"/>
              <a:t> que será apresentado contendo no máximo 3 tópicos principais</a:t>
            </a:r>
            <a:endParaRPr lang="pt-B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/>
              <a:t>- Transição para</a:t>
            </a:r>
            <a:r>
              <a:rPr lang="pt-BR" baseline="0" dirty="0" smtClean="0"/>
              <a:t> o Tópico Central #1</a:t>
            </a:r>
          </a:p>
          <a:p>
            <a:endParaRPr lang="pt-BR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132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#1 – a VALEC</a:t>
            </a:r>
            <a:endParaRPr lang="pt-BR" dirty="0" smtClean="0"/>
          </a:p>
          <a:p>
            <a:r>
              <a:rPr lang="pt-BR" dirty="0" smtClean="0"/>
              <a:t>Informações básicas sobre a VALEC e sobre a SUPRO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9031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#2 – Desafios</a:t>
            </a:r>
            <a:endParaRPr lang="pt-BR" dirty="0" smtClean="0"/>
          </a:p>
          <a:p>
            <a:r>
              <a:rPr lang="pt-BR" dirty="0" smtClean="0"/>
              <a:t>Principais desafios de projeto do setor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0842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#2 – Desafios</a:t>
            </a:r>
            <a:endParaRPr lang="pt-BR" dirty="0" smtClean="0"/>
          </a:p>
          <a:p>
            <a:r>
              <a:rPr lang="pt-BR" dirty="0" smtClean="0"/>
              <a:t>Principais desafios de projeto do setor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4858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#2 – Desafios</a:t>
            </a:r>
            <a:endParaRPr lang="pt-BR" dirty="0" smtClean="0"/>
          </a:p>
          <a:p>
            <a:r>
              <a:rPr lang="pt-BR" dirty="0" smtClean="0"/>
              <a:t>Principais desafios de projeto do setor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620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- Tópico</a:t>
            </a:r>
            <a:r>
              <a:rPr lang="pt-BR" baseline="0" dirty="0" smtClean="0"/>
              <a:t> Central #2 – Desafios</a:t>
            </a:r>
            <a:endParaRPr lang="pt-BR" dirty="0" smtClean="0"/>
          </a:p>
          <a:p>
            <a:r>
              <a:rPr lang="pt-BR" dirty="0" smtClean="0"/>
              <a:t>Principais desafios de projeto do setor</a:t>
            </a:r>
          </a:p>
          <a:p>
            <a:endParaRPr lang="pt-BR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3E2AD-92B7-45CB-9EDF-9D6110E3CD83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0905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33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3095" y="1340768"/>
            <a:ext cx="6634930" cy="1980220"/>
          </a:xfrm>
        </p:spPr>
        <p:txBody>
          <a:bodyPr/>
          <a:lstStyle>
            <a:lvl1pPr algn="l">
              <a:defRPr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3095" y="3323879"/>
            <a:ext cx="6634930" cy="864096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07499" y="6448264"/>
            <a:ext cx="2844800" cy="365125"/>
          </a:xfrm>
        </p:spPr>
        <p:txBody>
          <a:bodyPr/>
          <a:lstStyle/>
          <a:p>
            <a:fld id="{3D15F795-9725-4A20-9A4F-EE4FC4A5306C}" type="datetimeFigureOut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08/06/2016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165605" y="6448264"/>
            <a:ext cx="3860800" cy="365125"/>
          </a:xfrm>
        </p:spPr>
        <p:txBody>
          <a:bodyPr/>
          <a:lstStyle/>
          <a:p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9139701" y="6448264"/>
            <a:ext cx="2844800" cy="365125"/>
          </a:xfrm>
        </p:spPr>
        <p:txBody>
          <a:bodyPr/>
          <a:lstStyle/>
          <a:p>
            <a:fld id="{3C29B40E-E5E6-4076-8BC6-9EECB26F8043}" type="slidenum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‹nº›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196" y="249339"/>
            <a:ext cx="2281887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ixaDeTexto 14"/>
          <p:cNvSpPr txBox="1">
            <a:spLocks noChangeArrowheads="1"/>
          </p:cNvSpPr>
          <p:nvPr/>
        </p:nvSpPr>
        <p:spPr bwMode="auto">
          <a:xfrm>
            <a:off x="237699" y="323951"/>
            <a:ext cx="1568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pt-BR" sz="1200" b="1" dirty="0">
                <a:solidFill>
                  <a:srgbClr val="4D4D4D"/>
                </a:solidFill>
                <a:cs typeface="Arial" charset="0"/>
              </a:rPr>
              <a:t>Ministério dos Transportes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195" y="249338"/>
            <a:ext cx="2281886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CaixaDeTexto 14"/>
          <p:cNvSpPr txBox="1">
            <a:spLocks noChangeArrowheads="1"/>
          </p:cNvSpPr>
          <p:nvPr userDrawn="1"/>
        </p:nvSpPr>
        <p:spPr bwMode="auto">
          <a:xfrm>
            <a:off x="237697" y="323950"/>
            <a:ext cx="156879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pt-BR" sz="1200" b="1" dirty="0">
                <a:solidFill>
                  <a:srgbClr val="4D4D4D"/>
                </a:solidFill>
                <a:cs typeface="Arial" charset="0"/>
              </a:rPr>
              <a:t>Ministério dos Transportes</a:t>
            </a:r>
          </a:p>
        </p:txBody>
      </p:sp>
    </p:spTree>
    <p:extLst>
      <p:ext uri="{BB962C8B-B14F-4D97-AF65-F5344CB8AC3E}">
        <p14:creationId xmlns:p14="http://schemas.microsoft.com/office/powerpoint/2010/main" val="766559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520036" y="44625"/>
            <a:ext cx="2593472" cy="5563493"/>
          </a:xfrm>
        </p:spPr>
        <p:txBody>
          <a:bodyPr vert="eaVert"/>
          <a:lstStyle>
            <a:lvl1pPr>
              <a:defRPr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90437" y="44625"/>
            <a:ext cx="8026400" cy="556349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pic>
        <p:nvPicPr>
          <p:cNvPr id="13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1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9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081110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5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9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4117054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072198" cy="5445224"/>
          </a:xfrm>
        </p:spPr>
        <p:txBody>
          <a:bodyPr/>
          <a:lstStyle/>
          <a:p>
            <a:r>
              <a:rPr lang="pt-BR" smtClean="0"/>
              <a:t>Clique no ícone para adicionar uma imagem</a:t>
            </a:r>
            <a:endParaRPr lang="pt-BR"/>
          </a:p>
        </p:txBody>
      </p:sp>
      <p:pic>
        <p:nvPicPr>
          <p:cNvPr id="1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4044427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SmartArt 9"/>
          <p:cNvSpPr>
            <a:spLocks noGrp="1"/>
          </p:cNvSpPr>
          <p:nvPr>
            <p:ph type="dgm" sz="quarter" idx="10"/>
          </p:nvPr>
        </p:nvSpPr>
        <p:spPr>
          <a:xfrm>
            <a:off x="0" y="0"/>
            <a:ext cx="11072198" cy="5589588"/>
          </a:xfrm>
        </p:spPr>
        <p:txBody>
          <a:bodyPr/>
          <a:lstStyle/>
          <a:p>
            <a:r>
              <a:rPr lang="pt-BR" smtClean="0"/>
              <a:t>Clique no ícone para adicionar elemento gráfico SmartArt</a:t>
            </a:r>
            <a:endParaRPr lang="pt-BR"/>
          </a:p>
        </p:txBody>
      </p:sp>
      <p:pic>
        <p:nvPicPr>
          <p:cNvPr id="11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6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8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4296420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Tabela 10"/>
          <p:cNvSpPr>
            <a:spLocks noGrp="1"/>
          </p:cNvSpPr>
          <p:nvPr>
            <p:ph type="tbl" sz="quarter" idx="10"/>
          </p:nvPr>
        </p:nvSpPr>
        <p:spPr>
          <a:xfrm>
            <a:off x="0" y="1"/>
            <a:ext cx="11072198" cy="5732463"/>
          </a:xfrm>
        </p:spPr>
        <p:txBody>
          <a:bodyPr/>
          <a:lstStyle/>
          <a:p>
            <a:r>
              <a:rPr lang="pt-BR" smtClean="0"/>
              <a:t>Clique no ícone para adicionar tabela</a:t>
            </a:r>
            <a:endParaRPr lang="pt-BR"/>
          </a:p>
        </p:txBody>
      </p:sp>
      <p:pic>
        <p:nvPicPr>
          <p:cNvPr id="1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6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8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4102856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Últi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>
            <a:spLocks noGrp="1"/>
          </p:cNvSpPr>
          <p:nvPr>
            <p:ph type="title"/>
          </p:nvPr>
        </p:nvSpPr>
        <p:spPr>
          <a:xfrm>
            <a:off x="2255575" y="2276872"/>
            <a:ext cx="383371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5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261454" y="2843610"/>
            <a:ext cx="383371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pic>
        <p:nvPicPr>
          <p:cNvPr id="6" name="Imagem 5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21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srgbClr val="4D4D4D">
                    <a:tint val="75000"/>
                  </a:srgbClr>
                </a:solidFill>
              </a:rPr>
              <a:t>Plano de Comunicação Porto Norte – Dezembro/2011</a:t>
            </a:r>
          </a:p>
        </p:txBody>
      </p:sp>
    </p:spTree>
    <p:extLst>
      <p:ext uri="{BB962C8B-B14F-4D97-AF65-F5344CB8AC3E}">
        <p14:creationId xmlns:p14="http://schemas.microsoft.com/office/powerpoint/2010/main" val="3764397067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PLANTAÇÃO DOS PÁT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248" y="1268760"/>
            <a:ext cx="10450016" cy="4968552"/>
          </a:xfr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18" name="Título 1"/>
          <p:cNvSpPr>
            <a:spLocks noGrp="1"/>
          </p:cNvSpPr>
          <p:nvPr>
            <p:ph type="title" hasCustomPrompt="1"/>
          </p:nvPr>
        </p:nvSpPr>
        <p:spPr>
          <a:xfrm>
            <a:off x="41628" y="-27384"/>
            <a:ext cx="11030570" cy="792088"/>
          </a:xfrm>
        </p:spPr>
        <p:txBody>
          <a:bodyPr anchor="b">
            <a:noAutofit/>
          </a:bodyPr>
          <a:lstStyle>
            <a:lvl1pPr algn="l">
              <a:defRPr sz="36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20" name="Retângulo 19"/>
          <p:cNvSpPr/>
          <p:nvPr/>
        </p:nvSpPr>
        <p:spPr>
          <a:xfrm>
            <a:off x="124565" y="764704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 userDrawn="1">
            <p:extLst/>
          </p:nvPr>
        </p:nvGraphicFramePr>
        <p:xfrm>
          <a:off x="11818673" y="565426"/>
          <a:ext cx="414637" cy="62925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4637"/>
              </a:tblGrid>
              <a:tr h="6292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itchFamily="18" charset="0"/>
                        </a:rPr>
                        <a:t>  Implantação dos Pátios Terminais   </a:t>
                      </a:r>
                      <a:r>
                        <a:rPr kumimoji="0" lang="pt-B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|</a:t>
                      </a:r>
                      <a:r>
                        <a:rPr kumimoji="0" lang="pt-B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pt-B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Operação da Ferrovia Norte-Sul</a:t>
                      </a:r>
                      <a:r>
                        <a:rPr kumimoji="0" lang="pt-BR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      </a:t>
                      </a:r>
                      <a:r>
                        <a:rPr kumimoji="0" lang="pt-B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|</a:t>
                      </a:r>
                      <a:r>
                        <a:rPr kumimoji="0" lang="pt-B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pt-BR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julho 2013</a:t>
                      </a:r>
                    </a:p>
                  </a:txBody>
                  <a:tcPr marL="105318" marR="105318" vert="vert" anchor="ctr">
                    <a:lnL w="762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5803380"/>
            <a:ext cx="3193209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1" r="10786" b="29640"/>
          <a:stretch/>
        </p:blipFill>
        <p:spPr>
          <a:xfrm>
            <a:off x="11187448" y="0"/>
            <a:ext cx="100455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0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33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3095" y="1340768"/>
            <a:ext cx="6634930" cy="1980220"/>
          </a:xfrm>
        </p:spPr>
        <p:txBody>
          <a:bodyPr/>
          <a:lstStyle>
            <a:lvl1pPr algn="l">
              <a:defRPr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3095" y="3323879"/>
            <a:ext cx="6634930" cy="864096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07499" y="6448264"/>
            <a:ext cx="2844800" cy="365125"/>
          </a:xfrm>
        </p:spPr>
        <p:txBody>
          <a:bodyPr/>
          <a:lstStyle/>
          <a:p>
            <a:fld id="{3D15F795-9725-4A20-9A4F-EE4FC4A5306C}" type="datetimeFigureOut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08/06/2016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165605" y="6448264"/>
            <a:ext cx="3860800" cy="365125"/>
          </a:xfrm>
        </p:spPr>
        <p:txBody>
          <a:bodyPr/>
          <a:lstStyle/>
          <a:p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9139701" y="6448264"/>
            <a:ext cx="2844800" cy="365125"/>
          </a:xfrm>
        </p:spPr>
        <p:txBody>
          <a:bodyPr/>
          <a:lstStyle/>
          <a:p>
            <a:fld id="{3C29B40E-E5E6-4076-8BC6-9EECB26F8043}" type="slidenum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‹nº›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196" y="249339"/>
            <a:ext cx="2281887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ixaDeTexto 14"/>
          <p:cNvSpPr txBox="1">
            <a:spLocks noChangeArrowheads="1"/>
          </p:cNvSpPr>
          <p:nvPr/>
        </p:nvSpPr>
        <p:spPr bwMode="auto">
          <a:xfrm>
            <a:off x="237699" y="323951"/>
            <a:ext cx="1568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pt-BR" sz="1200" b="1" dirty="0">
                <a:solidFill>
                  <a:srgbClr val="4D4D4D"/>
                </a:solidFill>
                <a:cs typeface="Arial" charset="0"/>
              </a:rPr>
              <a:t>Ministério dos Transportes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195" y="249338"/>
            <a:ext cx="2281886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CaixaDeTexto 14"/>
          <p:cNvSpPr txBox="1">
            <a:spLocks noChangeArrowheads="1"/>
          </p:cNvSpPr>
          <p:nvPr userDrawn="1"/>
        </p:nvSpPr>
        <p:spPr bwMode="auto">
          <a:xfrm>
            <a:off x="237697" y="323950"/>
            <a:ext cx="156879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pt-BR" sz="1200" b="1" dirty="0">
                <a:solidFill>
                  <a:srgbClr val="4D4D4D"/>
                </a:solidFill>
                <a:cs typeface="Arial" charset="0"/>
              </a:rPr>
              <a:t>Ministério dos Transportes</a:t>
            </a:r>
          </a:p>
        </p:txBody>
      </p:sp>
    </p:spTree>
    <p:extLst>
      <p:ext uri="{BB962C8B-B14F-4D97-AF65-F5344CB8AC3E}">
        <p14:creationId xmlns:p14="http://schemas.microsoft.com/office/powerpoint/2010/main" val="1863427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Espaço Reservado para Texto 2"/>
          <p:cNvSpPr>
            <a:spLocks noGrp="1"/>
          </p:cNvSpPr>
          <p:nvPr>
            <p:ph type="body" idx="19" hasCustomPrompt="1"/>
          </p:nvPr>
        </p:nvSpPr>
        <p:spPr>
          <a:xfrm>
            <a:off x="788056" y="1304840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sp>
        <p:nvSpPr>
          <p:cNvPr id="23" name="Espaço Reservado para Texto 2"/>
          <p:cNvSpPr>
            <a:spLocks noGrp="1"/>
          </p:cNvSpPr>
          <p:nvPr>
            <p:ph type="body" idx="20"/>
          </p:nvPr>
        </p:nvSpPr>
        <p:spPr>
          <a:xfrm>
            <a:off x="788056" y="2456968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24" name="Espaço Reservado para Texto 2"/>
          <p:cNvSpPr>
            <a:spLocks noGrp="1"/>
          </p:cNvSpPr>
          <p:nvPr>
            <p:ph type="body" idx="21"/>
          </p:nvPr>
        </p:nvSpPr>
        <p:spPr>
          <a:xfrm>
            <a:off x="788056" y="3537088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25" name="Espaço Reservado para Texto 2"/>
          <p:cNvSpPr>
            <a:spLocks noGrp="1"/>
          </p:cNvSpPr>
          <p:nvPr>
            <p:ph type="body" idx="22"/>
          </p:nvPr>
        </p:nvSpPr>
        <p:spPr>
          <a:xfrm>
            <a:off x="788056" y="4689216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4" name="Retângulo 33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sp>
        <p:nvSpPr>
          <p:cNvPr id="40" name="Título 3"/>
          <p:cNvSpPr>
            <a:spLocks noGrp="1"/>
          </p:cNvSpPr>
          <p:nvPr userDrawn="1">
            <p:ph type="title" hasCustomPrompt="1"/>
          </p:nvPr>
        </p:nvSpPr>
        <p:spPr>
          <a:xfrm>
            <a:off x="124563" y="116632"/>
            <a:ext cx="9537711" cy="792088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pt-BR" sz="3200" b="1" kern="12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pt-BR" dirty="0" smtClean="0"/>
              <a:t>Agenda do dia</a:t>
            </a:r>
            <a:endParaRPr lang="pt-BR" dirty="0"/>
          </a:p>
        </p:txBody>
      </p:sp>
      <p:pic>
        <p:nvPicPr>
          <p:cNvPr id="19" name="Imagem 18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7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271444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Espaço Reservado para Texto 2"/>
          <p:cNvSpPr>
            <a:spLocks noGrp="1"/>
          </p:cNvSpPr>
          <p:nvPr>
            <p:ph type="body" idx="19" hasCustomPrompt="1"/>
          </p:nvPr>
        </p:nvSpPr>
        <p:spPr>
          <a:xfrm>
            <a:off x="788056" y="1304840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sp>
        <p:nvSpPr>
          <p:cNvPr id="23" name="Espaço Reservado para Texto 2"/>
          <p:cNvSpPr>
            <a:spLocks noGrp="1"/>
          </p:cNvSpPr>
          <p:nvPr>
            <p:ph type="body" idx="20"/>
          </p:nvPr>
        </p:nvSpPr>
        <p:spPr>
          <a:xfrm>
            <a:off x="788056" y="2456968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24" name="Espaço Reservado para Texto 2"/>
          <p:cNvSpPr>
            <a:spLocks noGrp="1"/>
          </p:cNvSpPr>
          <p:nvPr>
            <p:ph type="body" idx="21"/>
          </p:nvPr>
        </p:nvSpPr>
        <p:spPr>
          <a:xfrm>
            <a:off x="788056" y="3537088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25" name="Espaço Reservado para Texto 2"/>
          <p:cNvSpPr>
            <a:spLocks noGrp="1"/>
          </p:cNvSpPr>
          <p:nvPr>
            <p:ph type="body" idx="22"/>
          </p:nvPr>
        </p:nvSpPr>
        <p:spPr>
          <a:xfrm>
            <a:off x="788056" y="4689216"/>
            <a:ext cx="10035332" cy="684000"/>
          </a:xfr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normAutofit/>
          </a:bodyPr>
          <a:lstStyle>
            <a:lvl1pPr marL="457200" indent="-457200">
              <a:buFont typeface="+mj-lt"/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4" name="Retângulo 33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sp>
        <p:nvSpPr>
          <p:cNvPr id="40" name="Título 3"/>
          <p:cNvSpPr>
            <a:spLocks noGrp="1"/>
          </p:cNvSpPr>
          <p:nvPr userDrawn="1">
            <p:ph type="title" hasCustomPrompt="1"/>
          </p:nvPr>
        </p:nvSpPr>
        <p:spPr>
          <a:xfrm>
            <a:off x="124563" y="116632"/>
            <a:ext cx="9537711" cy="792088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pt-BR" sz="3200" b="1" kern="12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pt-BR" dirty="0" smtClean="0"/>
              <a:t>Agenda do dia</a:t>
            </a:r>
            <a:endParaRPr lang="pt-BR" dirty="0"/>
          </a:p>
        </p:txBody>
      </p:sp>
      <p:pic>
        <p:nvPicPr>
          <p:cNvPr id="19" name="Imagem 18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7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981665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247" y="1268760"/>
            <a:ext cx="10450015" cy="496855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pic>
        <p:nvPicPr>
          <p:cNvPr id="1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20" name="Retângulo 19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9" name="Imagem 8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4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5742994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90440" y="1161264"/>
            <a:ext cx="5142068" cy="464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847190" y="1161264"/>
            <a:ext cx="5225008" cy="464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pic>
        <p:nvPicPr>
          <p:cNvPr id="17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19" name="Retângulo 18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0" name="Imagem 9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4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1889262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90436" y="1196752"/>
            <a:ext cx="5142071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90436" y="1908521"/>
            <a:ext cx="5142071" cy="381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764254" y="1196752"/>
            <a:ext cx="5156501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764254" y="1908521"/>
            <a:ext cx="5156501" cy="381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pic>
        <p:nvPicPr>
          <p:cNvPr id="2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22" name="Retângulo 21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1" name="Imagem 10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2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809763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7500" y="1124744"/>
            <a:ext cx="4395641" cy="4608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Imagem 5"/>
          <p:cNvSpPr>
            <a:spLocks noGrp="1"/>
          </p:cNvSpPr>
          <p:nvPr>
            <p:ph type="pic" sz="quarter" idx="13"/>
          </p:nvPr>
        </p:nvSpPr>
        <p:spPr>
          <a:xfrm>
            <a:off x="4851951" y="980728"/>
            <a:ext cx="5971437" cy="5877272"/>
          </a:xfrm>
        </p:spPr>
        <p:txBody>
          <a:bodyPr/>
          <a:lstStyle/>
          <a:p>
            <a:r>
              <a:rPr lang="pt-BR" smtClean="0"/>
              <a:t>Clique no ícone para adicionar uma imagem</a:t>
            </a:r>
            <a:endParaRPr lang="pt-BR"/>
          </a:p>
        </p:txBody>
      </p:sp>
      <p:pic>
        <p:nvPicPr>
          <p:cNvPr id="1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20" name="Retângulo 19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0" name="Imagem 9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567485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13" name="Retângulo 12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8" name="Imagem 7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9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383907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73373" y="1124744"/>
            <a:ext cx="9869459" cy="41764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686077" y="5445224"/>
            <a:ext cx="5075911" cy="12241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pic>
        <p:nvPicPr>
          <p:cNvPr id="15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ítulo 1"/>
          <p:cNvSpPr txBox="1">
            <a:spLocks/>
          </p:cNvSpPr>
          <p:nvPr userDrawn="1"/>
        </p:nvSpPr>
        <p:spPr>
          <a:xfrm>
            <a:off x="124563" y="116632"/>
            <a:ext cx="9537711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pt-BR" sz="3200" smtClean="0"/>
              <a:t>Clique para editar o título mestre</a:t>
            </a:r>
            <a:endParaRPr lang="pt-BR" sz="3200" dirty="0"/>
          </a:p>
        </p:txBody>
      </p:sp>
      <p:sp>
        <p:nvSpPr>
          <p:cNvPr id="17" name="Retângulo 16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0" name="Imagem 9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2904153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22183" y="1196753"/>
            <a:ext cx="10213784" cy="45259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pic>
        <p:nvPicPr>
          <p:cNvPr id="13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15" name="Retângulo 14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9" name="Imagem 8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0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955380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520036" y="44625"/>
            <a:ext cx="2593472" cy="5563493"/>
          </a:xfrm>
        </p:spPr>
        <p:txBody>
          <a:bodyPr vert="eaVert"/>
          <a:lstStyle>
            <a:lvl1pPr>
              <a:defRPr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90437" y="44625"/>
            <a:ext cx="8026400" cy="556349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pic>
        <p:nvPicPr>
          <p:cNvPr id="13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1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9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544863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5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9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784557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072198" cy="5445224"/>
          </a:xfrm>
        </p:spPr>
        <p:txBody>
          <a:bodyPr/>
          <a:lstStyle/>
          <a:p>
            <a:r>
              <a:rPr lang="pt-BR" smtClean="0"/>
              <a:t>Clique no ícone para adicionar uma imagem</a:t>
            </a:r>
            <a:endParaRPr lang="pt-BR"/>
          </a:p>
        </p:txBody>
      </p:sp>
      <p:pic>
        <p:nvPicPr>
          <p:cNvPr id="1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837316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247" y="1268760"/>
            <a:ext cx="10450015" cy="496855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pic>
        <p:nvPicPr>
          <p:cNvPr id="1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20" name="Retângulo 19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9" name="Imagem 8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4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988791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SmartArt 9"/>
          <p:cNvSpPr>
            <a:spLocks noGrp="1"/>
          </p:cNvSpPr>
          <p:nvPr>
            <p:ph type="dgm" sz="quarter" idx="10"/>
          </p:nvPr>
        </p:nvSpPr>
        <p:spPr>
          <a:xfrm>
            <a:off x="0" y="0"/>
            <a:ext cx="11072198" cy="5589588"/>
          </a:xfrm>
        </p:spPr>
        <p:txBody>
          <a:bodyPr/>
          <a:lstStyle/>
          <a:p>
            <a:r>
              <a:rPr lang="pt-BR" smtClean="0"/>
              <a:t>Clique no ícone para adicionar elemento gráfico SmartArt</a:t>
            </a:r>
            <a:endParaRPr lang="pt-BR"/>
          </a:p>
        </p:txBody>
      </p:sp>
      <p:pic>
        <p:nvPicPr>
          <p:cNvPr id="11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6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8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681924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Tabela 10"/>
          <p:cNvSpPr>
            <a:spLocks noGrp="1"/>
          </p:cNvSpPr>
          <p:nvPr>
            <p:ph type="tbl" sz="quarter" idx="10"/>
          </p:nvPr>
        </p:nvSpPr>
        <p:spPr>
          <a:xfrm>
            <a:off x="0" y="1"/>
            <a:ext cx="11072198" cy="5732463"/>
          </a:xfrm>
        </p:spPr>
        <p:txBody>
          <a:bodyPr/>
          <a:lstStyle/>
          <a:p>
            <a:r>
              <a:rPr lang="pt-BR" smtClean="0"/>
              <a:t>Clique no ícone para adicionar tabela</a:t>
            </a:r>
            <a:endParaRPr lang="pt-BR"/>
          </a:p>
        </p:txBody>
      </p:sp>
      <p:pic>
        <p:nvPicPr>
          <p:cNvPr id="1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6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8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4031284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Últi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>
            <a:spLocks noGrp="1"/>
          </p:cNvSpPr>
          <p:nvPr>
            <p:ph type="title"/>
          </p:nvPr>
        </p:nvSpPr>
        <p:spPr>
          <a:xfrm>
            <a:off x="2255575" y="2276872"/>
            <a:ext cx="383371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5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261454" y="2843610"/>
            <a:ext cx="383371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pic>
        <p:nvPicPr>
          <p:cNvPr id="6" name="Imagem 5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145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srgbClr val="4D4D4D">
                    <a:tint val="75000"/>
                  </a:srgbClr>
                </a:solidFill>
              </a:rPr>
              <a:t>Plano de Comunicação Porto Norte – Dezembro/2011</a:t>
            </a:r>
          </a:p>
        </p:txBody>
      </p:sp>
    </p:spTree>
    <p:extLst>
      <p:ext uri="{BB962C8B-B14F-4D97-AF65-F5344CB8AC3E}">
        <p14:creationId xmlns:p14="http://schemas.microsoft.com/office/powerpoint/2010/main" val="2056400888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6008-5747-49DE-B1A9-BFB6B0FBAA68}" type="datetimeFigureOut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08/06/2016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6B30C-CD47-49F4-A3B6-778D9CB24738}" type="slidenum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‹nº›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79655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PLANTAÇÃO DOS PÁT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248" y="1268760"/>
            <a:ext cx="10450016" cy="4968552"/>
          </a:xfr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18" name="Título 1"/>
          <p:cNvSpPr>
            <a:spLocks noGrp="1"/>
          </p:cNvSpPr>
          <p:nvPr>
            <p:ph type="title" hasCustomPrompt="1"/>
          </p:nvPr>
        </p:nvSpPr>
        <p:spPr>
          <a:xfrm>
            <a:off x="41628" y="-27384"/>
            <a:ext cx="11030570" cy="792088"/>
          </a:xfrm>
        </p:spPr>
        <p:txBody>
          <a:bodyPr anchor="b">
            <a:noAutofit/>
          </a:bodyPr>
          <a:lstStyle>
            <a:lvl1pPr algn="l">
              <a:defRPr sz="36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20" name="Retângulo 19"/>
          <p:cNvSpPr/>
          <p:nvPr/>
        </p:nvSpPr>
        <p:spPr>
          <a:xfrm>
            <a:off x="124565" y="764704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 userDrawn="1">
            <p:extLst/>
          </p:nvPr>
        </p:nvGraphicFramePr>
        <p:xfrm>
          <a:off x="11818673" y="565426"/>
          <a:ext cx="414637" cy="62925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4637"/>
              </a:tblGrid>
              <a:tr h="6292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itchFamily="18" charset="0"/>
                        </a:rPr>
                        <a:t>  Implantação dos Pátios Terminais   </a:t>
                      </a:r>
                      <a:r>
                        <a:rPr kumimoji="0" lang="pt-B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|</a:t>
                      </a:r>
                      <a:r>
                        <a:rPr kumimoji="0" lang="pt-B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pt-B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Operação da Ferrovia Norte-Sul</a:t>
                      </a:r>
                      <a:r>
                        <a:rPr kumimoji="0" lang="pt-BR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      </a:t>
                      </a:r>
                      <a:r>
                        <a:rPr kumimoji="0" lang="pt-B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|</a:t>
                      </a:r>
                      <a:r>
                        <a:rPr kumimoji="0" lang="pt-B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pt-BR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julho 2013</a:t>
                      </a:r>
                    </a:p>
                  </a:txBody>
                  <a:tcPr marL="105318" marR="105318" vert="vert" anchor="ctr">
                    <a:lnL w="762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5803380"/>
            <a:ext cx="3193209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1" r="10786" b="29640"/>
          <a:stretch/>
        </p:blipFill>
        <p:spPr>
          <a:xfrm>
            <a:off x="11187448" y="0"/>
            <a:ext cx="100455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8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90440" y="1161264"/>
            <a:ext cx="5142068" cy="464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847190" y="1161264"/>
            <a:ext cx="5225008" cy="464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pic>
        <p:nvPicPr>
          <p:cNvPr id="17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19" name="Retângulo 18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0" name="Imagem 9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4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6369098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90436" y="1196752"/>
            <a:ext cx="5142071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90436" y="1908521"/>
            <a:ext cx="5142071" cy="381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764254" y="1196752"/>
            <a:ext cx="5156501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764254" y="1908521"/>
            <a:ext cx="5156501" cy="381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pic>
        <p:nvPicPr>
          <p:cNvPr id="20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22" name="Retângulo 21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1" name="Imagem 10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2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382527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7500" y="1124744"/>
            <a:ext cx="4395641" cy="4608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Imagem 5"/>
          <p:cNvSpPr>
            <a:spLocks noGrp="1"/>
          </p:cNvSpPr>
          <p:nvPr>
            <p:ph type="pic" sz="quarter" idx="13"/>
          </p:nvPr>
        </p:nvSpPr>
        <p:spPr>
          <a:xfrm>
            <a:off x="4851951" y="980728"/>
            <a:ext cx="5971437" cy="5877272"/>
          </a:xfrm>
        </p:spPr>
        <p:txBody>
          <a:bodyPr/>
          <a:lstStyle/>
          <a:p>
            <a:r>
              <a:rPr lang="pt-BR" smtClean="0"/>
              <a:t>Clique no ícone para adicionar uma imagem</a:t>
            </a:r>
            <a:endParaRPr lang="pt-BR"/>
          </a:p>
        </p:txBody>
      </p:sp>
      <p:pic>
        <p:nvPicPr>
          <p:cNvPr id="1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20" name="Retângulo 19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0" name="Imagem 9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815935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13" name="Retângulo 12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8" name="Imagem 7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9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8859591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73373" y="1124744"/>
            <a:ext cx="9869459" cy="41764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686077" y="5445224"/>
            <a:ext cx="5075911" cy="12241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pic>
        <p:nvPicPr>
          <p:cNvPr id="15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ítulo 1"/>
          <p:cNvSpPr txBox="1">
            <a:spLocks/>
          </p:cNvSpPr>
          <p:nvPr userDrawn="1"/>
        </p:nvSpPr>
        <p:spPr>
          <a:xfrm>
            <a:off x="124563" y="116632"/>
            <a:ext cx="9537711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pt-BR" sz="3200" smtClean="0"/>
              <a:t>Clique para editar o título mestre</a:t>
            </a:r>
            <a:endParaRPr lang="pt-BR" sz="3200" dirty="0"/>
          </a:p>
        </p:txBody>
      </p:sp>
      <p:sp>
        <p:nvSpPr>
          <p:cNvPr id="17" name="Retângulo 16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10" name="Imagem 9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1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8009043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22183" y="1196753"/>
            <a:ext cx="10213784" cy="45259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pic>
        <p:nvPicPr>
          <p:cNvPr id="13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3380"/>
            <a:ext cx="3193210" cy="105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124563" y="116632"/>
            <a:ext cx="9537711" cy="792088"/>
          </a:xfrm>
        </p:spPr>
        <p:txBody>
          <a:bodyPr>
            <a:noAutofit/>
          </a:bodyPr>
          <a:lstStyle>
            <a:lvl1pPr algn="l">
              <a:defRPr sz="3200" b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pt-BR" dirty="0"/>
          </a:p>
        </p:txBody>
      </p:sp>
      <p:sp>
        <p:nvSpPr>
          <p:cNvPr id="15" name="Retângulo 14"/>
          <p:cNvSpPr/>
          <p:nvPr userDrawn="1"/>
        </p:nvSpPr>
        <p:spPr>
          <a:xfrm>
            <a:off x="124563" y="872720"/>
            <a:ext cx="9661044" cy="36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>
              <a:solidFill>
                <a:srgbClr val="FFFFFF"/>
              </a:solidFill>
            </a:endParaRPr>
          </a:p>
        </p:txBody>
      </p:sp>
      <p:pic>
        <p:nvPicPr>
          <p:cNvPr id="9" name="Imagem 8" descr="LOGO_VALEC_sem_si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85854" y="1"/>
            <a:ext cx="1106146" cy="565423"/>
          </a:xfrm>
          <a:prstGeom prst="rect">
            <a:avLst/>
          </a:prstGeom>
        </p:spPr>
      </p:pic>
      <p:sp>
        <p:nvSpPr>
          <p:cNvPr id="10" name="Espaço Reservado para Texto 17"/>
          <p:cNvSpPr>
            <a:spLocks noGrp="1"/>
          </p:cNvSpPr>
          <p:nvPr>
            <p:ph type="body" sz="quarter" idx="23"/>
          </p:nvPr>
        </p:nvSpPr>
        <p:spPr>
          <a:xfrm>
            <a:off x="11638927" y="720080"/>
            <a:ext cx="553073" cy="6165304"/>
          </a:xfrm>
        </p:spPr>
        <p:txBody>
          <a:bodyPr vert="vert" anchor="ctr">
            <a:noAutofit/>
          </a:bodyPr>
          <a:lstStyle>
            <a:lvl1pPr marL="180000" indent="0" algn="l">
              <a:spcBef>
                <a:spcPts val="0"/>
              </a:spcBef>
              <a:buNone/>
              <a:defRPr sz="14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2555412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5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5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6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5F795-9725-4A20-9A4F-EE4FC4A5306C}" type="datetimeFigureOut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08/06/2016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5" y="635636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6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9B40E-E5E6-4076-8BC6-9EECB26F8043}" type="slidenum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‹nº›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383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9" r:id="rId17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5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5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6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5F795-9725-4A20-9A4F-EE4FC4A5306C}" type="datetimeFigureOut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08/06/2016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5" y="635636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6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9B40E-E5E6-4076-8BC6-9EECB26F8043}" type="slidenum">
              <a:rPr lang="pt-BR" smtClean="0">
                <a:solidFill>
                  <a:srgbClr val="4D4D4D">
                    <a:tint val="75000"/>
                  </a:srgbClr>
                </a:solidFill>
              </a:rPr>
              <a:pPr/>
              <a:t>‹nº›</a:t>
            </a:fld>
            <a:endParaRPr lang="pt-BR">
              <a:solidFill>
                <a:srgbClr val="4D4D4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9" r:id="rId18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340768"/>
            <a:ext cx="12191999" cy="1980220"/>
          </a:xfrm>
        </p:spPr>
        <p:txBody>
          <a:bodyPr>
            <a:noAutofit/>
          </a:bodyPr>
          <a:lstStyle/>
          <a:p>
            <a:pPr algn="ctr"/>
            <a:r>
              <a:rPr lang="pt-BR" sz="4000" dirty="0" smtClean="0"/>
              <a:t>Contribuição da Superintendência de Projetos da VALEC na previsibilidade e mitigação de impactos físicos nas cavernas da FIOL</a:t>
            </a:r>
            <a:endParaRPr lang="pt-BR" sz="4000" dirty="0"/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3791136" y="3320988"/>
            <a:ext cx="5856790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3200" dirty="0" smtClean="0"/>
              <a:t>Alexander de Alcântara</a:t>
            </a:r>
          </a:p>
          <a:p>
            <a:pPr algn="l"/>
            <a:r>
              <a:rPr lang="pt-BR" sz="3200" dirty="0" smtClean="0"/>
              <a:t>Analista – VALEC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221187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Investigações no traçado adotado</a:t>
            </a: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940" y="546265"/>
            <a:ext cx="4798389" cy="301633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9158" y="3740726"/>
            <a:ext cx="4872842" cy="309897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826" y="930143"/>
            <a:ext cx="6623990" cy="483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73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Investigações no traçado adotado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63" y="949744"/>
            <a:ext cx="6501868" cy="590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1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Variante do Riacho do Nado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62" y="908720"/>
            <a:ext cx="11140848" cy="5117658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645511" y="5142015"/>
            <a:ext cx="52025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Traçado mais retificado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Próximo a rodovia.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Afastamento de possíveis regiões de sumidouro.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Redução de 200 m de corredor.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9823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Variante da Serra Geral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072" y="1033710"/>
            <a:ext cx="9467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200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Variante da Serra Geral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16" y="1733797"/>
            <a:ext cx="6207782" cy="3343099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993" y="2481944"/>
            <a:ext cx="5881008" cy="441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35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Variante do Rio Mosquito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338" y="963047"/>
            <a:ext cx="8558151" cy="58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20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Experiências e planejamento</a:t>
            </a:r>
            <a:endParaRPr lang="pt-BR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106147655"/>
              </p:ext>
            </p:extLst>
          </p:nvPr>
        </p:nvGraphicFramePr>
        <p:xfrm>
          <a:off x="486887" y="1187533"/>
          <a:ext cx="11495316" cy="4405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70726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5575" y="1431923"/>
            <a:ext cx="3833710" cy="566738"/>
          </a:xfrm>
        </p:spPr>
        <p:txBody>
          <a:bodyPr>
            <a:noAutofit/>
          </a:bodyPr>
          <a:lstStyle/>
          <a:p>
            <a:r>
              <a:rPr lang="pt-BR" sz="3600" dirty="0" smtClean="0"/>
              <a:t>Muito obrigado!</a:t>
            </a:r>
            <a:endParaRPr lang="pt-BR" sz="3600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472430" y="1998660"/>
            <a:ext cx="5400000" cy="1878861"/>
          </a:xfrm>
        </p:spPr>
        <p:txBody>
          <a:bodyPr>
            <a:normAutofit/>
          </a:bodyPr>
          <a:lstStyle/>
          <a:p>
            <a:endParaRPr lang="pt-BR" sz="2200" dirty="0" smtClean="0"/>
          </a:p>
          <a:p>
            <a:r>
              <a:rPr lang="pt-BR" sz="2200" dirty="0" smtClean="0"/>
              <a:t>alexander.pereira@valec.gov.br</a:t>
            </a:r>
          </a:p>
          <a:p>
            <a:endParaRPr lang="pt-BR" sz="2200" dirty="0" smtClean="0"/>
          </a:p>
        </p:txBody>
      </p:sp>
    </p:spTree>
    <p:extLst>
      <p:ext uri="{BB962C8B-B14F-4D97-AF65-F5344CB8AC3E}">
        <p14:creationId xmlns:p14="http://schemas.microsoft.com/office/powerpoint/2010/main" val="2185993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 VALEC</a:t>
            </a:r>
            <a:endParaRPr lang="pt-BR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704965" y="1492588"/>
            <a:ext cx="3600000" cy="12941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600" dirty="0" smtClean="0"/>
              <a:t>SUPRO/</a:t>
            </a:r>
          </a:p>
          <a:p>
            <a:pPr algn="ctr">
              <a:buNone/>
            </a:pPr>
            <a:r>
              <a:rPr lang="en-US" sz="3600" dirty="0" err="1" smtClean="0"/>
              <a:t>Apoio</a:t>
            </a:r>
            <a:r>
              <a:rPr lang="en-US" sz="3600" dirty="0" smtClean="0"/>
              <a:t> </a:t>
            </a:r>
            <a:r>
              <a:rPr lang="en-US" sz="3600" dirty="0" err="1" smtClean="0"/>
              <a:t>técnico</a:t>
            </a:r>
            <a:r>
              <a:rPr lang="en-US" sz="3600" dirty="0" smtClean="0"/>
              <a:t>:</a:t>
            </a:r>
            <a:endParaRPr lang="en-US" sz="32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447" y="2782841"/>
            <a:ext cx="3176121" cy="1743414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763" y="4917230"/>
            <a:ext cx="3932801" cy="79961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158" y="116632"/>
            <a:ext cx="6063223" cy="1109877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1" r="12878"/>
          <a:stretch/>
        </p:blipFill>
        <p:spPr>
          <a:xfrm>
            <a:off x="848794" y="1328502"/>
            <a:ext cx="6314727" cy="5279999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25201259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SUPRO – Principais projetos em andamento</a:t>
            </a:r>
            <a:endParaRPr lang="pt-BR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12" name="Marcador de Posição de Conteúdo 1"/>
          <p:cNvSpPr>
            <a:spLocks noGrp="1"/>
          </p:cNvSpPr>
          <p:nvPr>
            <p:ph idx="1"/>
          </p:nvPr>
        </p:nvSpPr>
        <p:spPr>
          <a:xfrm>
            <a:off x="539248" y="1268760"/>
            <a:ext cx="4874581" cy="4968552"/>
          </a:xfrm>
        </p:spPr>
        <p:txBody>
          <a:bodyPr/>
          <a:lstStyle/>
          <a:p>
            <a:r>
              <a:rPr lang="pt-BR" dirty="0" smtClean="0"/>
              <a:t>Ferrovia Norte-Sul – Extensão-Sul (FNS-ES)</a:t>
            </a:r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r>
              <a:rPr lang="pt-BR" dirty="0" smtClean="0"/>
              <a:t>Ferrovia de Integração Oeste-Leste</a:t>
            </a:r>
          </a:p>
          <a:p>
            <a:pPr marL="0" indent="0">
              <a:buNone/>
            </a:pPr>
            <a:r>
              <a:rPr lang="pt-BR" dirty="0" smtClean="0"/>
              <a:t>	(FIOL)</a:t>
            </a:r>
            <a:endParaRPr lang="pt-BR" dirty="0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62" t="44795" r="36651" b="37734"/>
          <a:stretch/>
        </p:blipFill>
        <p:spPr>
          <a:xfrm>
            <a:off x="5571068" y="1074057"/>
            <a:ext cx="4023764" cy="3309258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3" t="34866" r="22068" b="53748"/>
          <a:stretch/>
        </p:blipFill>
        <p:spPr>
          <a:xfrm>
            <a:off x="3420826" y="4672442"/>
            <a:ext cx="7319746" cy="2033158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7919975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85009" y="1353786"/>
            <a:ext cx="11353918" cy="5296396"/>
          </a:xfrm>
        </p:spPr>
        <p:txBody>
          <a:bodyPr>
            <a:normAutofit/>
          </a:bodyPr>
          <a:lstStyle/>
          <a:p>
            <a:r>
              <a:rPr lang="pt-BR" dirty="0" smtClean="0"/>
              <a:t>Rodovias, estradas rurais, outras ferrovias;</a:t>
            </a:r>
            <a:endParaRPr lang="pt-BR" dirty="0"/>
          </a:p>
          <a:p>
            <a:r>
              <a:rPr lang="pt-BR" dirty="0" smtClean="0"/>
              <a:t>Redes aéreas de transmissão e distribuição de energia;</a:t>
            </a:r>
            <a:endParaRPr lang="pt-BR" dirty="0"/>
          </a:p>
          <a:p>
            <a:r>
              <a:rPr lang="pt-BR" dirty="0" smtClean="0"/>
              <a:t>Sistemas de dutos enterrados (cabos de energia e comunicação adutoras, redes de esgoto, dutos de combustível, </a:t>
            </a:r>
            <a:r>
              <a:rPr lang="pt-BR" dirty="0" err="1" smtClean="0"/>
              <a:t>etc</a:t>
            </a:r>
            <a:r>
              <a:rPr lang="pt-BR" dirty="0" smtClean="0"/>
              <a:t>);</a:t>
            </a:r>
            <a:endParaRPr lang="pt-BR" dirty="0"/>
          </a:p>
          <a:p>
            <a:r>
              <a:rPr lang="pt-BR" dirty="0" smtClean="0"/>
              <a:t>Áreas de interesse ambiental e arqueológico: unidades de conservação, cavidades naturais, sítios </a:t>
            </a:r>
            <a:r>
              <a:rPr lang="pt-BR" dirty="0" err="1" smtClean="0"/>
              <a:t>arquelógicos</a:t>
            </a:r>
            <a:r>
              <a:rPr lang="pt-BR" dirty="0" smtClean="0"/>
              <a:t>;</a:t>
            </a:r>
          </a:p>
          <a:p>
            <a:r>
              <a:rPr lang="pt-BR" dirty="0" smtClean="0"/>
              <a:t>Áreas de interesse social: assentamentos, áreas indígenas e quilombolas, demais áreas de adensamento populacional;</a:t>
            </a:r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Interferências de com o corredor ferroviário </a:t>
            </a:r>
            <a:endParaRPr lang="pt-BR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pt-BR" dirty="0" smtClean="0"/>
              <a:t>27/05/2015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4824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24563" y="116632"/>
            <a:ext cx="10253151" cy="792088"/>
          </a:xfrm>
        </p:spPr>
        <p:txBody>
          <a:bodyPr/>
          <a:lstStyle/>
          <a:p>
            <a:r>
              <a:rPr lang="pt-BR" dirty="0" smtClean="0"/>
              <a:t>Fluxograma da Superintendência de Projetos</a:t>
            </a:r>
            <a:endParaRPr lang="pt-BR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57" y="908720"/>
            <a:ext cx="10311959" cy="570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8267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Interferências com cavidades naturais na FIOL</a:t>
            </a:r>
            <a:endParaRPr lang="pt-BR" dirty="0"/>
          </a:p>
        </p:txBody>
      </p:sp>
      <p:sp>
        <p:nvSpPr>
          <p:cNvPr id="7" name="Marcador de Posição de Conteúdo 1"/>
          <p:cNvSpPr>
            <a:spLocks noGrp="1"/>
          </p:cNvSpPr>
          <p:nvPr>
            <p:ph idx="1"/>
          </p:nvPr>
        </p:nvSpPr>
        <p:spPr>
          <a:xfrm>
            <a:off x="225631" y="1092530"/>
            <a:ext cx="11413296" cy="5557652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Variante das cavernas de São Felix do </a:t>
            </a:r>
            <a:r>
              <a:rPr lang="pt-BR" dirty="0" err="1" smtClean="0"/>
              <a:t>Coribe</a:t>
            </a:r>
            <a:r>
              <a:rPr lang="pt-BR" dirty="0" smtClean="0"/>
              <a:t>: 711+600 a 716+800, traçado consolidado;</a:t>
            </a:r>
            <a:endParaRPr lang="pt-BR" dirty="0"/>
          </a:p>
          <a:p>
            <a:r>
              <a:rPr lang="pt-BR" dirty="0"/>
              <a:t>Variante das </a:t>
            </a:r>
            <a:r>
              <a:rPr lang="pt-BR" dirty="0" smtClean="0"/>
              <a:t>Riacho do Nado:717+600 </a:t>
            </a:r>
            <a:r>
              <a:rPr lang="pt-BR" dirty="0"/>
              <a:t>a </a:t>
            </a:r>
            <a:r>
              <a:rPr lang="pt-BR" dirty="0" smtClean="0"/>
              <a:t>726+500, </a:t>
            </a:r>
            <a:r>
              <a:rPr lang="pt-BR" dirty="0"/>
              <a:t>traçado </a:t>
            </a:r>
            <a:r>
              <a:rPr lang="pt-BR" dirty="0" smtClean="0"/>
              <a:t>em estudo;</a:t>
            </a:r>
            <a:endParaRPr lang="pt-BR" dirty="0"/>
          </a:p>
          <a:p>
            <a:r>
              <a:rPr lang="pt-BR" dirty="0" smtClean="0"/>
              <a:t>Variante da Serra Geral: estudo de alternativa de traçado de 169 km visando eliminar trecho de grande densidade de cavidades naturais entre os lotes 8 e 9 da FIOL;</a:t>
            </a:r>
            <a:endParaRPr lang="pt-BR" dirty="0"/>
          </a:p>
          <a:p>
            <a:r>
              <a:rPr lang="pt-BR" dirty="0" smtClean="0"/>
              <a:t>Variante do Rio Mosquito: trecho de variante de 32km, alternativo a Variante da </a:t>
            </a:r>
            <a:r>
              <a:rPr lang="pt-BR" dirty="0"/>
              <a:t>Serra Geral, visando </a:t>
            </a:r>
            <a:r>
              <a:rPr lang="pt-BR" dirty="0" smtClean="0"/>
              <a:t>também eliminar o mesmo trecho </a:t>
            </a:r>
            <a:r>
              <a:rPr lang="pt-BR" dirty="0"/>
              <a:t>de grande densidade de cavidades </a:t>
            </a:r>
            <a:r>
              <a:rPr lang="pt-BR" dirty="0" smtClean="0"/>
              <a:t>naturais </a:t>
            </a:r>
            <a:r>
              <a:rPr lang="pt-BR" dirty="0"/>
              <a:t>entre os lotes 8 e 9 da </a:t>
            </a:r>
            <a:r>
              <a:rPr lang="pt-BR" dirty="0" smtClean="0"/>
              <a:t>FIOL;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1710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Variante das cavernas São Felix do </a:t>
            </a:r>
            <a:r>
              <a:rPr lang="pt-BR" dirty="0" err="1" smtClean="0"/>
              <a:t>Coribe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585" y="890483"/>
            <a:ext cx="8026615" cy="596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76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Investigações das áreas de cavidades</a:t>
            </a:r>
            <a:endParaRPr lang="pt-BR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64" y="1052590"/>
            <a:ext cx="5806218" cy="366191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461" y="3004456"/>
            <a:ext cx="6168886" cy="388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57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Investigações no traçado adotado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46" y="908720"/>
            <a:ext cx="6644664" cy="482732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7719" y="3749685"/>
            <a:ext cx="4164281" cy="310831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7719" y="611836"/>
            <a:ext cx="4118759" cy="308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81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_DIROP">
  <a:themeElements>
    <a:clrScheme name="Apresentação Presidente TCU">
      <a:dk1>
        <a:srgbClr val="4D4D4D"/>
      </a:dk1>
      <a:lt1>
        <a:srgbClr val="FFFFFF"/>
      </a:lt1>
      <a:dk2>
        <a:srgbClr val="000000"/>
      </a:dk2>
      <a:lt2>
        <a:srgbClr val="1C1C1C"/>
      </a:lt2>
      <a:accent1>
        <a:srgbClr val="716B56"/>
      </a:accent1>
      <a:accent2>
        <a:srgbClr val="F5CB03"/>
      </a:accent2>
      <a:accent3>
        <a:srgbClr val="FFFFFF"/>
      </a:accent3>
      <a:accent4>
        <a:srgbClr val="404040"/>
      </a:accent4>
      <a:accent5>
        <a:srgbClr val="BBBAB4"/>
      </a:accent5>
      <a:accent6>
        <a:srgbClr val="DEB802"/>
      </a:accent6>
      <a:hlink>
        <a:srgbClr val="3B5120"/>
      </a:hlink>
      <a:folHlink>
        <a:srgbClr val="EAEAEA"/>
      </a:folHlink>
    </a:clrScheme>
    <a:fontScheme name="Escritório Clássico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_DIROP">
  <a:themeElements>
    <a:clrScheme name="Apresentação Presidente TCU">
      <a:dk1>
        <a:srgbClr val="4D4D4D"/>
      </a:dk1>
      <a:lt1>
        <a:srgbClr val="FFFFFF"/>
      </a:lt1>
      <a:dk2>
        <a:srgbClr val="000000"/>
      </a:dk2>
      <a:lt2>
        <a:srgbClr val="1C1C1C"/>
      </a:lt2>
      <a:accent1>
        <a:srgbClr val="716B56"/>
      </a:accent1>
      <a:accent2>
        <a:srgbClr val="F5CB03"/>
      </a:accent2>
      <a:accent3>
        <a:srgbClr val="FFFFFF"/>
      </a:accent3>
      <a:accent4>
        <a:srgbClr val="404040"/>
      </a:accent4>
      <a:accent5>
        <a:srgbClr val="BBBAB4"/>
      </a:accent5>
      <a:accent6>
        <a:srgbClr val="DEB802"/>
      </a:accent6>
      <a:hlink>
        <a:srgbClr val="3B5120"/>
      </a:hlink>
      <a:folHlink>
        <a:srgbClr val="EAEAEA"/>
      </a:folHlink>
    </a:clrScheme>
    <a:fontScheme name="Escritório Clássico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</TotalTime>
  <Words>522</Words>
  <Application>Microsoft Office PowerPoint</Application>
  <PresentationFormat>Widescreen</PresentationFormat>
  <Paragraphs>91</Paragraphs>
  <Slides>17</Slides>
  <Notes>17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Tema_DIROP</vt:lpstr>
      <vt:lpstr>1_Tema_DIROP</vt:lpstr>
      <vt:lpstr>Contribuição da Superintendência de Projetos da VALEC na previsibilidade e mitigação de impactos físicos nas cavernas da FIOL</vt:lpstr>
      <vt:lpstr>a VALEC</vt:lpstr>
      <vt:lpstr>SUPRO – Principais projetos em andamento</vt:lpstr>
      <vt:lpstr>Interferências de com o corredor ferroviário </vt:lpstr>
      <vt:lpstr>Fluxograma da Superintendência de Projetos</vt:lpstr>
      <vt:lpstr>Interferências com cavidades naturais na FIOL</vt:lpstr>
      <vt:lpstr>Variante das cavernas São Felix do Coribe</vt:lpstr>
      <vt:lpstr>Investigações das áreas de cavidades</vt:lpstr>
      <vt:lpstr>Investigações no traçado adotado</vt:lpstr>
      <vt:lpstr>Investigações no traçado adotado</vt:lpstr>
      <vt:lpstr>Investigações no traçado adotado</vt:lpstr>
      <vt:lpstr>Variante do Riacho do Nado</vt:lpstr>
      <vt:lpstr>Variante da Serra Geral</vt:lpstr>
      <vt:lpstr>Variante da Serra Geral</vt:lpstr>
      <vt:lpstr>Variante do Rio Mosquito</vt:lpstr>
      <vt:lpstr>Experiências e planejamento</vt:lpstr>
      <vt:lpstr>Muito obrigado!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FIOL – Concepção Operacional do Pátio de Ilhéus - BA</dc:title>
  <dc:creator>Aline Gomes de Oliveira</dc:creator>
  <cp:lastModifiedBy>Alexander de Alcantra Pereira</cp:lastModifiedBy>
  <cp:revision>315</cp:revision>
  <cp:lastPrinted>2015-06-03T17:56:22Z</cp:lastPrinted>
  <dcterms:created xsi:type="dcterms:W3CDTF">2015-02-27T18:55:54Z</dcterms:created>
  <dcterms:modified xsi:type="dcterms:W3CDTF">2016-06-08T16:45:22Z</dcterms:modified>
</cp:coreProperties>
</file>