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16" r:id="rId1"/>
  </p:sldMasterIdLst>
  <p:sldIdLst>
    <p:sldId id="256" r:id="rId2"/>
    <p:sldId id="262" r:id="rId3"/>
    <p:sldId id="275" r:id="rId4"/>
    <p:sldId id="258" r:id="rId5"/>
    <p:sldId id="276" r:id="rId6"/>
    <p:sldId id="259" r:id="rId7"/>
    <p:sldId id="261" r:id="rId8"/>
    <p:sldId id="274" r:id="rId9"/>
    <p:sldId id="263" r:id="rId10"/>
    <p:sldId id="264" r:id="rId11"/>
    <p:sldId id="278" r:id="rId12"/>
    <p:sldId id="265" r:id="rId13"/>
    <p:sldId id="267" r:id="rId14"/>
    <p:sldId id="268" r:id="rId15"/>
    <p:sldId id="266" r:id="rId16"/>
    <p:sldId id="269" r:id="rId17"/>
    <p:sldId id="270" r:id="rId18"/>
    <p:sldId id="271" r:id="rId19"/>
    <p:sldId id="277" r:id="rId20"/>
    <p:sldId id="272" r:id="rId21"/>
    <p:sldId id="273" r:id="rId22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ção Padrão" id="{5FC58F23-2E61-4AC0-89F1-CD60EE784297}">
          <p14:sldIdLst>
            <p14:sldId id="256"/>
            <p14:sldId id="262"/>
            <p14:sldId id="275"/>
            <p14:sldId id="258"/>
            <p14:sldId id="276"/>
            <p14:sldId id="259"/>
            <p14:sldId id="261"/>
            <p14:sldId id="274"/>
            <p14:sldId id="263"/>
            <p14:sldId id="264"/>
            <p14:sldId id="278"/>
            <p14:sldId id="265"/>
            <p14:sldId id="267"/>
            <p14:sldId id="268"/>
            <p14:sldId id="266"/>
            <p14:sldId id="269"/>
            <p14:sldId id="270"/>
            <p14:sldId id="271"/>
            <p14:sldId id="277"/>
            <p14:sldId id="272"/>
            <p14:sldId id="273"/>
          </p14:sldIdLst>
        </p14:section>
        <p14:section name="Seção sem Título" id="{16CBD1A8-2442-484B-A4A3-1A6CF510971A}">
          <p14:sldIdLst/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87" autoAdjust="0"/>
    <p:restoredTop sz="94689" autoAdjust="0"/>
  </p:normalViewPr>
  <p:slideViewPr>
    <p:cSldViewPr>
      <p:cViewPr varScale="1">
        <p:scale>
          <a:sx n="112" d="100"/>
          <a:sy n="112" d="100"/>
        </p:scale>
        <p:origin x="-92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464EE81-71D7-41CA-A5B2-170E29A234A6}" type="doc">
      <dgm:prSet loTypeId="urn:microsoft.com/office/officeart/2008/layout/TitledPictureBlocks" loCatId="picture" qsTypeId="urn:microsoft.com/office/officeart/2005/8/quickstyle/simple1" qsCatId="simple" csTypeId="urn:microsoft.com/office/officeart/2005/8/colors/accent1_2" csCatId="accent1" phldr="1"/>
      <dgm:spPr/>
    </dgm:pt>
    <dgm:pt modelId="{D6A1C5A1-4D84-4464-A618-5A942273061C}">
      <dgm:prSet phldrT="[Texto]" phldr="1"/>
      <dgm:spPr/>
      <dgm:t>
        <a:bodyPr/>
        <a:lstStyle/>
        <a:p>
          <a:endParaRPr lang="pt-BR"/>
        </a:p>
      </dgm:t>
    </dgm:pt>
    <dgm:pt modelId="{EE1457AE-858F-4503-B8A4-B7EA0EC2149A}" type="parTrans" cxnId="{1540B860-1517-49F2-960E-0C155D4969DE}">
      <dgm:prSet/>
      <dgm:spPr/>
      <dgm:t>
        <a:bodyPr/>
        <a:lstStyle/>
        <a:p>
          <a:endParaRPr lang="pt-BR"/>
        </a:p>
      </dgm:t>
    </dgm:pt>
    <dgm:pt modelId="{4CDA5EBF-FCE7-4360-9782-1A1DFC9337B7}" type="sibTrans" cxnId="{1540B860-1517-49F2-960E-0C155D4969DE}">
      <dgm:prSet/>
      <dgm:spPr/>
      <dgm:t>
        <a:bodyPr/>
        <a:lstStyle/>
        <a:p>
          <a:endParaRPr lang="pt-BR"/>
        </a:p>
      </dgm:t>
    </dgm:pt>
    <dgm:pt modelId="{314331E7-B0C7-4398-A7EF-1A8E671EEC21}" type="pres">
      <dgm:prSet presAssocID="{F464EE81-71D7-41CA-A5B2-170E29A234A6}" presName="rootNode" presStyleCnt="0">
        <dgm:presLayoutVars>
          <dgm:chMax/>
          <dgm:chPref/>
          <dgm:dir/>
          <dgm:animLvl val="lvl"/>
        </dgm:presLayoutVars>
      </dgm:prSet>
      <dgm:spPr/>
    </dgm:pt>
    <dgm:pt modelId="{14BEA001-19F6-418E-BB14-BA4443EF6661}" type="pres">
      <dgm:prSet presAssocID="{D6A1C5A1-4D84-4464-A618-5A942273061C}" presName="composite" presStyleCnt="0"/>
      <dgm:spPr/>
    </dgm:pt>
    <dgm:pt modelId="{8C7BEA59-2FB9-48CD-AE1E-C65DCB434A51}" type="pres">
      <dgm:prSet presAssocID="{D6A1C5A1-4D84-4464-A618-5A942273061C}" presName="ParentText" presStyleLbl="node1" presStyleIdx="0" presStyleCnt="1" custScaleX="77473" custScaleY="75434" custLinFactNeighborX="11311" custLinFactNeighborY="60491">
        <dgm:presLayoutVars>
          <dgm:chMax val="1"/>
          <dgm:chPref val="1"/>
          <dgm:bulletEnabled val="1"/>
        </dgm:presLayoutVars>
      </dgm:prSet>
      <dgm:spPr/>
    </dgm:pt>
    <dgm:pt modelId="{03B6F1FE-8657-459E-9A58-916B93766A05}" type="pres">
      <dgm:prSet presAssocID="{D6A1C5A1-4D84-4464-A618-5A942273061C}" presName="Image" presStyleLbl="bgImgPlace1" presStyleIdx="0" presStyleCnt="1" custScaleX="156691" custScaleY="128994" custLinFactNeighborX="57172" custLinFactNeighborY="-49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</dgm:spPr>
    </dgm:pt>
    <dgm:pt modelId="{C24BA10E-41A7-4DFB-AD5A-60E2BF5542A3}" type="pres">
      <dgm:prSet presAssocID="{D6A1C5A1-4D84-4464-A618-5A942273061C}" presName="ChildText" presStyleLbl="fgAcc1" presStyleIdx="0" presStyleCnt="0">
        <dgm:presLayoutVars>
          <dgm:chMax val="0"/>
          <dgm:chPref val="0"/>
          <dgm:bulletEnabled val="1"/>
        </dgm:presLayoutVars>
      </dgm:prSet>
      <dgm:spPr/>
    </dgm:pt>
  </dgm:ptLst>
  <dgm:cxnLst>
    <dgm:cxn modelId="{670FA70B-13D6-45E9-9089-FEDEE5F1E134}" type="presOf" srcId="{D6A1C5A1-4D84-4464-A618-5A942273061C}" destId="{8C7BEA59-2FB9-48CD-AE1E-C65DCB434A51}" srcOrd="0" destOrd="0" presId="urn:microsoft.com/office/officeart/2008/layout/TitledPictureBlocks"/>
    <dgm:cxn modelId="{1540B860-1517-49F2-960E-0C155D4969DE}" srcId="{F464EE81-71D7-41CA-A5B2-170E29A234A6}" destId="{D6A1C5A1-4D84-4464-A618-5A942273061C}" srcOrd="0" destOrd="0" parTransId="{EE1457AE-858F-4503-B8A4-B7EA0EC2149A}" sibTransId="{4CDA5EBF-FCE7-4360-9782-1A1DFC9337B7}"/>
    <dgm:cxn modelId="{CA4CAF70-43A0-48E9-AD3D-AB0DBD956668}" type="presOf" srcId="{F464EE81-71D7-41CA-A5B2-170E29A234A6}" destId="{314331E7-B0C7-4398-A7EF-1A8E671EEC21}" srcOrd="0" destOrd="0" presId="urn:microsoft.com/office/officeart/2008/layout/TitledPictureBlocks"/>
    <dgm:cxn modelId="{864F5DDA-08CA-4DF7-831D-7D06ACE28D29}" type="presParOf" srcId="{314331E7-B0C7-4398-A7EF-1A8E671EEC21}" destId="{14BEA001-19F6-418E-BB14-BA4443EF6661}" srcOrd="0" destOrd="0" presId="urn:microsoft.com/office/officeart/2008/layout/TitledPictureBlocks"/>
    <dgm:cxn modelId="{61CEC59E-894C-4487-8330-BC145000A35B}" type="presParOf" srcId="{14BEA001-19F6-418E-BB14-BA4443EF6661}" destId="{8C7BEA59-2FB9-48CD-AE1E-C65DCB434A51}" srcOrd="0" destOrd="0" presId="urn:microsoft.com/office/officeart/2008/layout/TitledPictureBlocks"/>
    <dgm:cxn modelId="{2B8128E7-5FB1-4230-B9FB-90614F5C75A6}" type="presParOf" srcId="{14BEA001-19F6-418E-BB14-BA4443EF6661}" destId="{03B6F1FE-8657-459E-9A58-916B93766A05}" srcOrd="1" destOrd="0" presId="urn:microsoft.com/office/officeart/2008/layout/TitledPictureBlocks"/>
    <dgm:cxn modelId="{C0111C5F-E26C-4DD5-9537-D2ACFEEEE224}" type="presParOf" srcId="{14BEA001-19F6-418E-BB14-BA4443EF6661}" destId="{C24BA10E-41A7-4DFB-AD5A-60E2BF5542A3}" srcOrd="2" destOrd="0" presId="urn:microsoft.com/office/officeart/2008/layout/TitledPictureBlock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3B6F1FE-8657-459E-9A58-916B93766A05}">
      <dsp:nvSpPr>
        <dsp:cNvPr id="0" name=""/>
        <dsp:cNvSpPr/>
      </dsp:nvSpPr>
      <dsp:spPr>
        <a:xfrm>
          <a:off x="2532363" y="126837"/>
          <a:ext cx="9684505" cy="6755181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C7BEA59-2FB9-48CD-AE1E-C65DCB434A51}">
      <dsp:nvSpPr>
        <dsp:cNvPr id="0" name=""/>
        <dsp:cNvSpPr/>
      </dsp:nvSpPr>
      <dsp:spPr>
        <a:xfrm>
          <a:off x="4235463" y="546282"/>
          <a:ext cx="4788326" cy="68023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BR" sz="3100" kern="1200"/>
        </a:p>
      </dsp:txBody>
      <dsp:txXfrm>
        <a:off x="4235463" y="546282"/>
        <a:ext cx="4788326" cy="68023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TitledPictureBlocks">
  <dgm:title val=""/>
  <dgm:desc val=""/>
  <dgm:catLst>
    <dgm:cat type="picture" pri="10000"/>
    <dgm:cat type="pictureconvert" pri="10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  <dgm:pt modelId="40">
          <dgm:prSet phldr="1"/>
        </dgm:pt>
        <dgm:pt modelId="4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  <dgm:cxn modelId="90" srcId="0" destId="40" srcOrd="3" destOrd="0"/>
        <dgm:cxn modelId="42" srcId="40" destId="41" srcOrd="0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off" val="ctr"/>
          <dgm:param type="grDir" val="tL"/>
        </dgm:alg>
      </dgm:if>
      <dgm:else name="Name2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Text" op="equ"/>
      <dgm:constr type="primFontSz" for="des" forName="ChildText" op="equ"/>
      <dgm:constr type="w" for="ch" forName="composite" refType="w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787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ParentText" refType="w" fact="0"/>
              <dgm:constr type="t" for="ch" forName="ParentText" refType="h" fact="0"/>
              <dgm:constr type="w" for="ch" forName="ParentText" refType="w" fact="0.7457"/>
              <dgm:constr type="h" for="ch" forName="ParentText" refType="h" fact="0.15"/>
              <dgm:constr type="l" for="ch" forName="Image" refType="w" fact="0"/>
              <dgm:constr type="t" for="ch" forName="Image" refType="h" fact="0.1661"/>
              <dgm:constr type="w" for="ch" forName="Image" refType="w" fact="0.7457"/>
              <dgm:constr type="h" for="ch" forName="Image" refType="h" fact="0.8711"/>
              <dgm:constr type="l" for="ch" forName="ChildText" refType="w" fact="0.6464"/>
              <dgm:constr type="t" for="ch" forName="ChildText" refType="h" fact="0.288"/>
              <dgm:constr type="w" for="ch" forName="ChildText" refType="w" fact="0.3536"/>
              <dgm:constr type="h" for="ch" forName="ChildText" refType="h" fact="0.5074"/>
            </dgm:constrLst>
          </dgm:if>
          <dgm:else name="Name5">
            <dgm:constrLst>
              <dgm:constr type="l" for="ch" forName="ParentText" refType="w" fact="0.26"/>
              <dgm:constr type="t" for="ch" forName="ParentText" refType="h" fact="0"/>
              <dgm:constr type="w" for="ch" forName="ParentText" refType="w" fact="0.7457"/>
              <dgm:constr type="h" for="ch" forName="ParentText" refType="h" fact="0.15"/>
              <dgm:constr type="l" for="ch" forName="Image" refType="w" fact="0.26"/>
              <dgm:constr type="t" for="ch" forName="Image" refType="h" fact="0.1661"/>
              <dgm:constr type="w" for="ch" forName="Image" refType="w" fact="0.7446"/>
              <dgm:constr type="h" for="ch" forName="Image" refType="h" fact="0.8711"/>
              <dgm:constr type="l" for="ch" forName="ChildText" refType="w" fact="0"/>
              <dgm:constr type="t" for="ch" forName="ChildText" refType="h" fact="0.288"/>
              <dgm:constr type="w" for="ch" forName="ChildText" refType="w" fact="0.3536"/>
              <dgm:constr type="h" for="ch" forName="ChildText" refType="h" fact="0.5074"/>
            </dgm:constrLst>
          </dgm:else>
        </dgm:choose>
        <dgm:layoutNode name="ParentText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type="rect" r:blip="" zOrderOff="10">
            <dgm:adjLst/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Image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ChildText" styleLbl="fgAcc1">
          <dgm:varLst>
            <dgm:chMax val="0"/>
            <dgm:chPref val="0"/>
            <dgm:bulletEnabled val="1"/>
          </dgm:varLst>
          <dgm:choose name="Name6">
            <dgm:if name="Name7" axis="des" ptType="node" func="cnt" op="equ" val="1">
              <dgm:alg type="tx">
                <dgm:param type="stBulletLvl" val="2"/>
                <dgm:param type="txAnchorVertCh" val="mid"/>
                <dgm:param type="parTxLTRAlign" val="l"/>
              </dgm:alg>
            </dgm:if>
            <dgm:else name="Name8">
              <dgm:alg type="tx">
                <dgm:param type="stBulletLvl" val="1"/>
                <dgm:param type="txAnchorVertCh" val="mid"/>
              </dgm:alg>
            </dgm:else>
          </dgm:choose>
          <dgm:choose name="Name9">
            <dgm:if name="Name10" axis="ch" ptType="node" func="cnt" op="gte" val="1"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</dgm:if>
            <dgm:else name="Name11"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/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7DBF8-6368-4FAA-AC0D-3D18569615E5}" type="datetimeFigureOut">
              <a:rPr lang="pt-BR" smtClean="0"/>
              <a:t>07/06/2016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6E4E9-306B-4FBA-B218-25ED69AA478E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7DBF8-6368-4FAA-AC0D-3D18569615E5}" type="datetimeFigureOut">
              <a:rPr lang="pt-BR" smtClean="0"/>
              <a:t>07/06/2016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6E4E9-306B-4FBA-B218-25ED69AA478E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7DBF8-6368-4FAA-AC0D-3D18569615E5}" type="datetimeFigureOut">
              <a:rPr lang="pt-BR" smtClean="0"/>
              <a:t>07/06/2016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6E4E9-306B-4FBA-B218-25ED69AA478E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7DBF8-6368-4FAA-AC0D-3D18569615E5}" type="datetimeFigureOut">
              <a:rPr lang="pt-BR" smtClean="0"/>
              <a:t>07/06/2016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6E4E9-306B-4FBA-B218-25ED69AA478E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7DBF8-6368-4FAA-AC0D-3D18569615E5}" type="datetimeFigureOut">
              <a:rPr lang="pt-BR" smtClean="0"/>
              <a:t>07/06/2016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6E4E9-306B-4FBA-B218-25ED69AA478E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7DBF8-6368-4FAA-AC0D-3D18569615E5}" type="datetimeFigureOut">
              <a:rPr lang="pt-BR" smtClean="0"/>
              <a:t>07/06/2016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6E4E9-306B-4FBA-B218-25ED69AA478E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7DBF8-6368-4FAA-AC0D-3D18569615E5}" type="datetimeFigureOut">
              <a:rPr lang="pt-BR" smtClean="0"/>
              <a:t>07/06/2016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6E4E9-306B-4FBA-B218-25ED69AA478E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7DBF8-6368-4FAA-AC0D-3D18569615E5}" type="datetimeFigureOut">
              <a:rPr lang="pt-BR" smtClean="0"/>
              <a:t>07/06/2016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6E4E9-306B-4FBA-B218-25ED69AA478E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7DBF8-6368-4FAA-AC0D-3D18569615E5}" type="datetimeFigureOut">
              <a:rPr lang="pt-BR" smtClean="0"/>
              <a:t>07/06/2016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6E4E9-306B-4FBA-B218-25ED69AA478E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7DBF8-6368-4FAA-AC0D-3D18569615E5}" type="datetimeFigureOut">
              <a:rPr lang="pt-BR" smtClean="0"/>
              <a:t>07/06/2016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6E4E9-306B-4FBA-B218-25ED69AA478E}" type="slidenum">
              <a:rPr lang="pt-BR" smtClean="0"/>
              <a:t>‹nº›</a:t>
            </a:fld>
            <a:endParaRPr lang="pt-BR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BR" smtClean="0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7DBF8-6368-4FAA-AC0D-3D18569615E5}" type="datetimeFigureOut">
              <a:rPr lang="pt-BR" smtClean="0"/>
              <a:t>07/06/2016</a:t>
            </a:fld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816E4E9-306B-4FBA-B218-25ED69AA478E}" type="slidenum">
              <a:rPr lang="pt-BR" smtClean="0"/>
              <a:t>‹nº›</a:t>
            </a:fld>
            <a:endParaRPr lang="pt-BR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pt-B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4816E4E9-306B-4FBA-B218-25ED69AA478E}" type="slidenum">
              <a:rPr lang="pt-BR" smtClean="0"/>
              <a:t>‹nº›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pt-B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C4B7DBF8-6368-4FAA-AC0D-3D18569615E5}" type="datetimeFigureOut">
              <a:rPr lang="pt-BR" smtClean="0"/>
              <a:t>07/06/2016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17" r:id="rId1"/>
    <p:sldLayoutId id="2147484118" r:id="rId2"/>
    <p:sldLayoutId id="2147484119" r:id="rId3"/>
    <p:sldLayoutId id="2147484120" r:id="rId4"/>
    <p:sldLayoutId id="2147484121" r:id="rId5"/>
    <p:sldLayoutId id="2147484122" r:id="rId6"/>
    <p:sldLayoutId id="2147484123" r:id="rId7"/>
    <p:sldLayoutId id="2147484124" r:id="rId8"/>
    <p:sldLayoutId id="2147484125" r:id="rId9"/>
    <p:sldLayoutId id="2147484126" r:id="rId10"/>
    <p:sldLayoutId id="2147484127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80512" cy="6885384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704056" y="1052736"/>
            <a:ext cx="7772400" cy="2808312"/>
          </a:xfrm>
          <a:effectLst/>
        </p:spPr>
        <p:txBody>
          <a:bodyPr>
            <a:normAutofit fontScale="90000"/>
          </a:bodyPr>
          <a:lstStyle/>
          <a:p>
            <a:r>
              <a:rPr lang="pt-BR" sz="4400" dirty="0">
                <a:solidFill>
                  <a:schemeClr val="accent5">
                    <a:lumMod val="50000"/>
                  </a:schemeClr>
                </a:solidFill>
              </a:rPr>
              <a:t>Especificidades dos estudos espeleológicos para licenciamento ambiental de empreendimentos lineares</a:t>
            </a:r>
            <a:r>
              <a:rPr lang="pt-BR" dirty="0"/>
              <a:t/>
            </a:r>
            <a:br>
              <a:rPr lang="pt-BR" dirty="0"/>
            </a:br>
            <a:endParaRPr lang="pt-BR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2483768" y="4725144"/>
            <a:ext cx="6400800" cy="1273696"/>
          </a:xfrm>
          <a:effectLst>
            <a:glow rad="1016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r"/>
            <a:r>
              <a:rPr lang="pt-BR" dirty="0" smtClean="0">
                <a:solidFill>
                  <a:schemeClr val="accent3"/>
                </a:solidFill>
              </a:rPr>
              <a:t>Edvard Dias Magalhães</a:t>
            </a:r>
          </a:p>
          <a:p>
            <a:pPr algn="r"/>
            <a:r>
              <a:rPr lang="pt-BR" dirty="0" smtClean="0">
                <a:solidFill>
                  <a:schemeClr val="accent3"/>
                </a:solidFill>
              </a:rPr>
              <a:t>Panorama Ambiental</a:t>
            </a:r>
            <a:endParaRPr lang="pt-BR" sz="2200" dirty="0" smtClean="0">
              <a:solidFill>
                <a:schemeClr val="accent3"/>
              </a:solidFill>
            </a:endParaRPr>
          </a:p>
          <a:p>
            <a:pPr algn="r"/>
            <a:r>
              <a:rPr lang="pt-BR" sz="2200" dirty="0" smtClean="0">
                <a:solidFill>
                  <a:schemeClr val="accent3"/>
                </a:solidFill>
              </a:rPr>
              <a:t>08/06/2016</a:t>
            </a:r>
            <a:endParaRPr lang="pt-BR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4020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384"/>
            <a:ext cx="8460432" cy="6885384"/>
          </a:xfrm>
          <a:prstGeom prst="rect">
            <a:avLst/>
          </a:prstGeom>
        </p:spPr>
      </p:pic>
      <p:pic>
        <p:nvPicPr>
          <p:cNvPr id="10" name="Imagem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70"/>
          <a:stretch/>
        </p:blipFill>
        <p:spPr>
          <a:xfrm>
            <a:off x="-1959711" y="-27384"/>
            <a:ext cx="10420143" cy="6885384"/>
          </a:xfrm>
          <a:prstGeom prst="rect">
            <a:avLst/>
          </a:prstGeom>
        </p:spPr>
      </p:pic>
      <p:grpSp>
        <p:nvGrpSpPr>
          <p:cNvPr id="11" name="Grupo 10"/>
          <p:cNvGrpSpPr/>
          <p:nvPr/>
        </p:nvGrpSpPr>
        <p:grpSpPr>
          <a:xfrm>
            <a:off x="1331640" y="548680"/>
            <a:ext cx="6480720" cy="680233"/>
            <a:chOff x="4235463" y="546282"/>
            <a:chExt cx="4788326" cy="680233"/>
          </a:xfrm>
        </p:grpSpPr>
        <p:sp>
          <p:nvSpPr>
            <p:cNvPr id="12" name="Retângulo 11"/>
            <p:cNvSpPr/>
            <p:nvPr/>
          </p:nvSpPr>
          <p:spPr>
            <a:xfrm>
              <a:off x="4235463" y="546282"/>
              <a:ext cx="4788326" cy="680233"/>
            </a:xfrm>
            <a:prstGeom prst="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Retângulo 12"/>
            <p:cNvSpPr/>
            <p:nvPr/>
          </p:nvSpPr>
          <p:spPr>
            <a:xfrm>
              <a:off x="4235463" y="546282"/>
              <a:ext cx="4788326" cy="68023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18110" tIns="118110" rIns="118110" bIns="118110" numCol="1" spcCol="1270" anchor="ctr" anchorCtr="0">
              <a:noAutofit/>
            </a:bodyPr>
            <a:lstStyle/>
            <a:p>
              <a:pPr lvl="0" algn="ctr" defTabSz="1377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pt-BR" sz="3100" kern="1200"/>
            </a:p>
          </p:txBody>
        </p:sp>
      </p:grp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	</a:t>
            </a:r>
            <a:r>
              <a:rPr lang="pt-BR" dirty="0" smtClean="0"/>
              <a:t>TERMOS DE REFERÊNCIA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466351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384"/>
            <a:ext cx="8460432" cy="6885384"/>
          </a:xfrm>
          <a:prstGeom prst="rect">
            <a:avLst/>
          </a:prstGeom>
        </p:spPr>
      </p:pic>
      <p:pic>
        <p:nvPicPr>
          <p:cNvPr id="10" name="Imagem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70"/>
          <a:stretch/>
        </p:blipFill>
        <p:spPr>
          <a:xfrm>
            <a:off x="-1959711" y="-27384"/>
            <a:ext cx="10420143" cy="6885384"/>
          </a:xfrm>
          <a:prstGeom prst="rect">
            <a:avLst/>
          </a:prstGeom>
        </p:spPr>
      </p:pic>
      <p:grpSp>
        <p:nvGrpSpPr>
          <p:cNvPr id="11" name="Grupo 10"/>
          <p:cNvGrpSpPr/>
          <p:nvPr/>
        </p:nvGrpSpPr>
        <p:grpSpPr>
          <a:xfrm>
            <a:off x="1331640" y="548680"/>
            <a:ext cx="6480720" cy="680233"/>
            <a:chOff x="4235463" y="546282"/>
            <a:chExt cx="4788326" cy="680233"/>
          </a:xfrm>
        </p:grpSpPr>
        <p:sp>
          <p:nvSpPr>
            <p:cNvPr id="12" name="Retângulo 11"/>
            <p:cNvSpPr/>
            <p:nvPr/>
          </p:nvSpPr>
          <p:spPr>
            <a:xfrm>
              <a:off x="4235463" y="546282"/>
              <a:ext cx="4788326" cy="680233"/>
            </a:xfrm>
            <a:prstGeom prst="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Retângulo 12"/>
            <p:cNvSpPr/>
            <p:nvPr/>
          </p:nvSpPr>
          <p:spPr>
            <a:xfrm>
              <a:off x="4235463" y="546282"/>
              <a:ext cx="4788326" cy="68023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18110" tIns="118110" rIns="118110" bIns="118110" numCol="1" spcCol="1270" anchor="ctr" anchorCtr="0">
              <a:noAutofit/>
            </a:bodyPr>
            <a:lstStyle/>
            <a:p>
              <a:pPr lvl="0" algn="ctr" defTabSz="1377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pt-BR" sz="3100" kern="1200"/>
            </a:p>
          </p:txBody>
        </p:sp>
      </p:grp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	</a:t>
            </a:r>
            <a:r>
              <a:rPr lang="pt-BR" dirty="0" smtClean="0"/>
              <a:t>TERMOS DE REFERÊNCIA</a:t>
            </a:r>
            <a:endParaRPr lang="pt-BR" dirty="0"/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1412776"/>
            <a:ext cx="4536505" cy="3467480"/>
          </a:xfrm>
          <a:prstGeom prst="rect">
            <a:avLst/>
          </a:prstGeom>
        </p:spPr>
      </p:pic>
      <p:pic>
        <p:nvPicPr>
          <p:cNvPr id="7" name="Imagem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84" t="80249" r="-1014" b="-496"/>
          <a:stretch/>
        </p:blipFill>
        <p:spPr>
          <a:xfrm>
            <a:off x="251520" y="5074362"/>
            <a:ext cx="8302882" cy="1129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5135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m 1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70"/>
          <a:stretch/>
        </p:blipFill>
        <p:spPr>
          <a:xfrm>
            <a:off x="-1959711" y="-27384"/>
            <a:ext cx="10420143" cy="6885384"/>
          </a:xfrm>
          <a:prstGeom prst="rect">
            <a:avLst/>
          </a:prstGeom>
        </p:spPr>
      </p:pic>
      <p:grpSp>
        <p:nvGrpSpPr>
          <p:cNvPr id="13" name="Grupo 12"/>
          <p:cNvGrpSpPr/>
          <p:nvPr/>
        </p:nvGrpSpPr>
        <p:grpSpPr>
          <a:xfrm>
            <a:off x="1331640" y="548680"/>
            <a:ext cx="6480720" cy="680233"/>
            <a:chOff x="4235463" y="546282"/>
            <a:chExt cx="4788326" cy="680233"/>
          </a:xfrm>
        </p:grpSpPr>
        <p:sp>
          <p:nvSpPr>
            <p:cNvPr id="14" name="Retângulo 13"/>
            <p:cNvSpPr/>
            <p:nvPr/>
          </p:nvSpPr>
          <p:spPr>
            <a:xfrm>
              <a:off x="4235463" y="546282"/>
              <a:ext cx="4788326" cy="680233"/>
            </a:xfrm>
            <a:prstGeom prst="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Retângulo 14"/>
            <p:cNvSpPr/>
            <p:nvPr/>
          </p:nvSpPr>
          <p:spPr>
            <a:xfrm>
              <a:off x="4235463" y="546282"/>
              <a:ext cx="4788326" cy="68023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18110" tIns="118110" rIns="118110" bIns="118110" numCol="1" spcCol="1270" anchor="ctr" anchorCtr="0">
              <a:noAutofit/>
            </a:bodyPr>
            <a:lstStyle/>
            <a:p>
              <a:pPr lvl="0" algn="ctr" defTabSz="1377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pt-BR" sz="3100" kern="1200"/>
            </a:p>
          </p:txBody>
        </p:sp>
      </p:grp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	</a:t>
            </a:r>
            <a:r>
              <a:rPr lang="pt-BR" dirty="0" smtClean="0"/>
              <a:t>TERMOS DE REFERÊNCIA</a:t>
            </a:r>
            <a:endParaRPr lang="pt-BR" dirty="0"/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508"/>
          <a:stretch/>
        </p:blipFill>
        <p:spPr>
          <a:xfrm>
            <a:off x="2123728" y="1340768"/>
            <a:ext cx="4968552" cy="3121165"/>
          </a:xfrm>
          <a:prstGeom prst="rect">
            <a:avLst/>
          </a:prstGeom>
        </p:spPr>
      </p:pic>
      <p:pic>
        <p:nvPicPr>
          <p:cNvPr id="11" name="Imagem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196" y="4869160"/>
            <a:ext cx="7865237" cy="1296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5325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m 1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70"/>
          <a:stretch/>
        </p:blipFill>
        <p:spPr>
          <a:xfrm>
            <a:off x="-1959711" y="-27384"/>
            <a:ext cx="10420143" cy="6885384"/>
          </a:xfrm>
          <a:prstGeom prst="rect">
            <a:avLst/>
          </a:prstGeom>
        </p:spPr>
      </p:pic>
      <p:grpSp>
        <p:nvGrpSpPr>
          <p:cNvPr id="12" name="Grupo 11"/>
          <p:cNvGrpSpPr/>
          <p:nvPr/>
        </p:nvGrpSpPr>
        <p:grpSpPr>
          <a:xfrm>
            <a:off x="1331640" y="548680"/>
            <a:ext cx="6480720" cy="680233"/>
            <a:chOff x="4235463" y="546282"/>
            <a:chExt cx="4788326" cy="680233"/>
          </a:xfrm>
        </p:grpSpPr>
        <p:sp>
          <p:nvSpPr>
            <p:cNvPr id="13" name="Retângulo 12"/>
            <p:cNvSpPr/>
            <p:nvPr/>
          </p:nvSpPr>
          <p:spPr>
            <a:xfrm>
              <a:off x="4235463" y="546282"/>
              <a:ext cx="4788326" cy="680233"/>
            </a:xfrm>
            <a:prstGeom prst="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" name="Retângulo 13"/>
            <p:cNvSpPr/>
            <p:nvPr/>
          </p:nvSpPr>
          <p:spPr>
            <a:xfrm>
              <a:off x="4235463" y="546282"/>
              <a:ext cx="4788326" cy="68023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18110" tIns="118110" rIns="118110" bIns="118110" numCol="1" spcCol="1270" anchor="ctr" anchorCtr="0">
              <a:noAutofit/>
            </a:bodyPr>
            <a:lstStyle/>
            <a:p>
              <a:pPr lvl="0" algn="ctr" defTabSz="1377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pt-BR" sz="3100" kern="1200"/>
            </a:p>
          </p:txBody>
        </p:sp>
      </p:grp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	</a:t>
            </a:r>
            <a:r>
              <a:rPr lang="pt-BR" dirty="0" smtClean="0"/>
              <a:t>TERMOS DE REFERÊNCIA</a:t>
            </a:r>
            <a:endParaRPr lang="pt-BR" dirty="0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1443433"/>
            <a:ext cx="6264696" cy="5065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7656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70"/>
          <a:stretch/>
        </p:blipFill>
        <p:spPr>
          <a:xfrm>
            <a:off x="-1959711" y="-27384"/>
            <a:ext cx="10420143" cy="6885384"/>
          </a:xfrm>
          <a:prstGeom prst="rect">
            <a:avLst/>
          </a:prstGeom>
        </p:spPr>
      </p:pic>
      <p:grpSp>
        <p:nvGrpSpPr>
          <p:cNvPr id="9" name="Grupo 8"/>
          <p:cNvGrpSpPr/>
          <p:nvPr/>
        </p:nvGrpSpPr>
        <p:grpSpPr>
          <a:xfrm>
            <a:off x="1331640" y="548680"/>
            <a:ext cx="6480720" cy="680233"/>
            <a:chOff x="4235463" y="546282"/>
            <a:chExt cx="4788326" cy="680233"/>
          </a:xfrm>
        </p:grpSpPr>
        <p:sp>
          <p:nvSpPr>
            <p:cNvPr id="10" name="Retângulo 9"/>
            <p:cNvSpPr/>
            <p:nvPr/>
          </p:nvSpPr>
          <p:spPr>
            <a:xfrm>
              <a:off x="4235463" y="546282"/>
              <a:ext cx="4788326" cy="680233"/>
            </a:xfrm>
            <a:prstGeom prst="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Retângulo 10"/>
            <p:cNvSpPr/>
            <p:nvPr/>
          </p:nvSpPr>
          <p:spPr>
            <a:xfrm>
              <a:off x="4235463" y="546282"/>
              <a:ext cx="4788326" cy="68023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18110" tIns="118110" rIns="118110" bIns="118110" numCol="1" spcCol="1270" anchor="ctr" anchorCtr="0">
              <a:noAutofit/>
            </a:bodyPr>
            <a:lstStyle/>
            <a:p>
              <a:pPr lvl="0" algn="ctr" defTabSz="1377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pt-BR" sz="3100" kern="1200"/>
            </a:p>
          </p:txBody>
        </p:sp>
      </p:grp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	</a:t>
            </a:r>
            <a:r>
              <a:rPr lang="pt-BR" dirty="0" smtClean="0"/>
              <a:t>TERMOS DE REFERÊNCIA</a:t>
            </a:r>
            <a:endParaRPr lang="pt-BR" dirty="0"/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1843689"/>
            <a:ext cx="6070016" cy="4676010"/>
          </a:xfrm>
          <a:prstGeom prst="rect">
            <a:avLst/>
          </a:prstGeom>
        </p:spPr>
      </p:pic>
      <p:pic>
        <p:nvPicPr>
          <p:cNvPr id="7" name="Imagem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412776"/>
            <a:ext cx="1764196" cy="432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1324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m 1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70"/>
          <a:stretch/>
        </p:blipFill>
        <p:spPr>
          <a:xfrm>
            <a:off x="-1959711" y="-27384"/>
            <a:ext cx="10420143" cy="6885384"/>
          </a:xfrm>
          <a:prstGeom prst="rect">
            <a:avLst/>
          </a:prstGeom>
        </p:spPr>
      </p:pic>
      <p:grpSp>
        <p:nvGrpSpPr>
          <p:cNvPr id="13" name="Grupo 12"/>
          <p:cNvGrpSpPr/>
          <p:nvPr/>
        </p:nvGrpSpPr>
        <p:grpSpPr>
          <a:xfrm>
            <a:off x="1331640" y="548680"/>
            <a:ext cx="6480720" cy="680233"/>
            <a:chOff x="4235463" y="546282"/>
            <a:chExt cx="4788326" cy="680233"/>
          </a:xfrm>
        </p:grpSpPr>
        <p:sp>
          <p:nvSpPr>
            <p:cNvPr id="14" name="Retângulo 13"/>
            <p:cNvSpPr/>
            <p:nvPr/>
          </p:nvSpPr>
          <p:spPr>
            <a:xfrm>
              <a:off x="4235463" y="546282"/>
              <a:ext cx="4788326" cy="680233"/>
            </a:xfrm>
            <a:prstGeom prst="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Retângulo 14"/>
            <p:cNvSpPr/>
            <p:nvPr/>
          </p:nvSpPr>
          <p:spPr>
            <a:xfrm>
              <a:off x="4235463" y="546282"/>
              <a:ext cx="4788326" cy="68023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18110" tIns="118110" rIns="118110" bIns="118110" numCol="1" spcCol="1270" anchor="ctr" anchorCtr="0">
              <a:noAutofit/>
            </a:bodyPr>
            <a:lstStyle/>
            <a:p>
              <a:pPr lvl="0" algn="ctr" defTabSz="1377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pt-BR" sz="3100" kern="1200"/>
            </a:p>
          </p:txBody>
        </p:sp>
      </p:grp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	</a:t>
            </a:r>
            <a:r>
              <a:rPr lang="pt-BR" dirty="0" smtClean="0"/>
              <a:t>TERMOS DE REFERÊNCIA</a:t>
            </a:r>
            <a:endParaRPr lang="pt-BR" dirty="0"/>
          </a:p>
        </p:txBody>
      </p:sp>
      <p:pic>
        <p:nvPicPr>
          <p:cNvPr id="10" name="Imagem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556792"/>
            <a:ext cx="6248920" cy="4792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217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70"/>
          <a:stretch/>
        </p:blipFill>
        <p:spPr>
          <a:xfrm>
            <a:off x="-1959711" y="-27384"/>
            <a:ext cx="10420143" cy="6885384"/>
          </a:xfrm>
          <a:prstGeom prst="rect">
            <a:avLst/>
          </a:prstGeom>
        </p:spPr>
      </p:pic>
      <p:grpSp>
        <p:nvGrpSpPr>
          <p:cNvPr id="8" name="Grupo 7"/>
          <p:cNvGrpSpPr/>
          <p:nvPr/>
        </p:nvGrpSpPr>
        <p:grpSpPr>
          <a:xfrm>
            <a:off x="1331640" y="548680"/>
            <a:ext cx="6480720" cy="680233"/>
            <a:chOff x="4235463" y="546282"/>
            <a:chExt cx="4788326" cy="680233"/>
          </a:xfrm>
        </p:grpSpPr>
        <p:sp>
          <p:nvSpPr>
            <p:cNvPr id="9" name="Retângulo 8"/>
            <p:cNvSpPr/>
            <p:nvPr/>
          </p:nvSpPr>
          <p:spPr>
            <a:xfrm>
              <a:off x="4235463" y="546282"/>
              <a:ext cx="4788326" cy="680233"/>
            </a:xfrm>
            <a:prstGeom prst="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Retângulo 10"/>
            <p:cNvSpPr/>
            <p:nvPr/>
          </p:nvSpPr>
          <p:spPr>
            <a:xfrm>
              <a:off x="4235463" y="546282"/>
              <a:ext cx="4788326" cy="68023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18110" tIns="118110" rIns="118110" bIns="118110" numCol="1" spcCol="1270" anchor="ctr" anchorCtr="0">
              <a:noAutofit/>
            </a:bodyPr>
            <a:lstStyle/>
            <a:p>
              <a:pPr lvl="0" algn="ctr" defTabSz="1377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pt-BR" sz="3100" kern="1200"/>
            </a:p>
          </p:txBody>
        </p:sp>
      </p:grp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	</a:t>
            </a:r>
            <a:r>
              <a:rPr lang="pt-BR" dirty="0" smtClean="0"/>
              <a:t>TERMOS DE REFERÊNCIA</a:t>
            </a:r>
            <a:endParaRPr lang="pt-BR" dirty="0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4392" y="1526002"/>
            <a:ext cx="6455959" cy="2742164"/>
          </a:xfrm>
          <a:prstGeom prst="rect">
            <a:avLst/>
          </a:prstGeom>
        </p:spPr>
      </p:pic>
      <p:pic>
        <p:nvPicPr>
          <p:cNvPr id="6" name="Imagem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8992" y="4885310"/>
            <a:ext cx="6481360" cy="775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5354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70"/>
          <a:stretch/>
        </p:blipFill>
        <p:spPr>
          <a:xfrm>
            <a:off x="-1959711" y="-27384"/>
            <a:ext cx="10420143" cy="6885384"/>
          </a:xfrm>
          <a:prstGeom prst="rect">
            <a:avLst/>
          </a:prstGeom>
        </p:spPr>
      </p:pic>
      <p:grpSp>
        <p:nvGrpSpPr>
          <p:cNvPr id="9" name="Grupo 8"/>
          <p:cNvGrpSpPr/>
          <p:nvPr/>
        </p:nvGrpSpPr>
        <p:grpSpPr>
          <a:xfrm>
            <a:off x="1331640" y="548680"/>
            <a:ext cx="6480720" cy="680233"/>
            <a:chOff x="4235463" y="546282"/>
            <a:chExt cx="4788326" cy="680233"/>
          </a:xfrm>
        </p:grpSpPr>
        <p:sp>
          <p:nvSpPr>
            <p:cNvPr id="10" name="Retângulo 9"/>
            <p:cNvSpPr/>
            <p:nvPr/>
          </p:nvSpPr>
          <p:spPr>
            <a:xfrm>
              <a:off x="4235463" y="546282"/>
              <a:ext cx="4788326" cy="680233"/>
            </a:xfrm>
            <a:prstGeom prst="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Retângulo 10"/>
            <p:cNvSpPr/>
            <p:nvPr/>
          </p:nvSpPr>
          <p:spPr>
            <a:xfrm>
              <a:off x="4235463" y="546282"/>
              <a:ext cx="4788326" cy="68023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18110" tIns="118110" rIns="118110" bIns="118110" numCol="1" spcCol="1270" anchor="ctr" anchorCtr="0">
              <a:noAutofit/>
            </a:bodyPr>
            <a:lstStyle/>
            <a:p>
              <a:pPr lvl="0" algn="ctr" defTabSz="1377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pt-BR" sz="3100" kern="1200"/>
            </a:p>
          </p:txBody>
        </p:sp>
      </p:grp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	</a:t>
            </a:r>
            <a:r>
              <a:rPr lang="pt-BR" dirty="0" smtClean="0"/>
              <a:t>TERMOS DE REFERÊNCIA</a:t>
            </a:r>
            <a:endParaRPr lang="pt-BR" dirty="0"/>
          </a:p>
        </p:txBody>
      </p:sp>
      <p:sp>
        <p:nvSpPr>
          <p:cNvPr id="7" name="Espaço Reservado para Conteúdo 2"/>
          <p:cNvSpPr>
            <a:spLocks noGrp="1"/>
          </p:cNvSpPr>
          <p:nvPr>
            <p:ph idx="1"/>
          </p:nvPr>
        </p:nvSpPr>
        <p:spPr>
          <a:xfrm>
            <a:off x="840432" y="1600200"/>
            <a:ext cx="7620000" cy="3917032"/>
          </a:xfrm>
          <a:solidFill>
            <a:schemeClr val="accent3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marL="114300" lvl="0" indent="0">
              <a:buNone/>
            </a:pPr>
            <a:r>
              <a:rPr lang="pt-BR" dirty="0" smtClean="0">
                <a:solidFill>
                  <a:srgbClr val="0070C0"/>
                </a:solidFill>
              </a:rPr>
              <a:t>Ressalvas:</a:t>
            </a:r>
            <a:endParaRPr lang="pt-BR" dirty="0" smtClean="0"/>
          </a:p>
          <a:p>
            <a:pPr marL="114300" indent="0" algn="ctr">
              <a:buNone/>
            </a:pPr>
            <a:endParaRPr lang="pt-BR" dirty="0"/>
          </a:p>
          <a:p>
            <a:pPr lvl="0"/>
            <a:r>
              <a:rPr lang="pt-BR" sz="2400" dirty="0" smtClean="0"/>
              <a:t>AID do Meio Físico   </a:t>
            </a:r>
            <a:r>
              <a:rPr lang="pt-BR" sz="2400" dirty="0"/>
              <a:t>x  </a:t>
            </a:r>
            <a:r>
              <a:rPr lang="pt-BR" sz="2400" dirty="0" err="1"/>
              <a:t>ADA+250m</a:t>
            </a:r>
            <a:r>
              <a:rPr lang="pt-BR" sz="2400" dirty="0"/>
              <a:t>;</a:t>
            </a:r>
          </a:p>
          <a:p>
            <a:pPr lvl="0"/>
            <a:r>
              <a:rPr lang="pt-BR" sz="2400" dirty="0" smtClean="0"/>
              <a:t>Especificidades: </a:t>
            </a:r>
            <a:endParaRPr lang="pt-BR" sz="2400" dirty="0"/>
          </a:p>
          <a:p>
            <a:pPr lvl="1"/>
            <a:r>
              <a:rPr lang="pt-BR" dirty="0"/>
              <a:t>Matriz de impactos </a:t>
            </a:r>
            <a:r>
              <a:rPr lang="pt-BR" dirty="0" smtClean="0"/>
              <a:t>distinta</a:t>
            </a:r>
            <a:endParaRPr lang="pt-BR" dirty="0"/>
          </a:p>
          <a:p>
            <a:pPr lvl="1"/>
            <a:r>
              <a:rPr lang="pt-BR" dirty="0" smtClean="0"/>
              <a:t>Compensação em separado</a:t>
            </a:r>
            <a:endParaRPr lang="pt-BR" dirty="0"/>
          </a:p>
          <a:p>
            <a:pPr lvl="1"/>
            <a:r>
              <a:rPr lang="pt-BR" dirty="0" smtClean="0"/>
              <a:t>Programas </a:t>
            </a:r>
            <a:r>
              <a:rPr lang="pt-BR" dirty="0"/>
              <a:t>ambientais específicos;</a:t>
            </a:r>
          </a:p>
          <a:p>
            <a:pPr lvl="1"/>
            <a:r>
              <a:rPr lang="pt-BR" dirty="0"/>
              <a:t>Pouca efetividade da geofísica para pequenos cavernamentos oclusos;</a:t>
            </a:r>
          </a:p>
          <a:p>
            <a:endParaRPr lang="pt-BR" sz="2000" dirty="0"/>
          </a:p>
          <a:p>
            <a:pPr lvl="0"/>
            <a:endParaRPr lang="pt-BR" dirty="0"/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689004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Espaço Reservado para Conteúdo 9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84583" y="-1"/>
            <a:ext cx="9145016" cy="6858763"/>
          </a:xfrm>
        </p:spPr>
      </p:pic>
      <p:grpSp>
        <p:nvGrpSpPr>
          <p:cNvPr id="11" name="Grupo 10"/>
          <p:cNvGrpSpPr/>
          <p:nvPr/>
        </p:nvGrpSpPr>
        <p:grpSpPr>
          <a:xfrm>
            <a:off x="1331640" y="548680"/>
            <a:ext cx="4248472" cy="680233"/>
            <a:chOff x="4235463" y="546282"/>
            <a:chExt cx="4788326" cy="680233"/>
          </a:xfrm>
        </p:grpSpPr>
        <p:sp>
          <p:nvSpPr>
            <p:cNvPr id="12" name="Retângulo 11"/>
            <p:cNvSpPr/>
            <p:nvPr/>
          </p:nvSpPr>
          <p:spPr>
            <a:xfrm>
              <a:off x="4235463" y="546282"/>
              <a:ext cx="4788326" cy="680233"/>
            </a:xfrm>
            <a:prstGeom prst="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Retângulo 12"/>
            <p:cNvSpPr/>
            <p:nvPr/>
          </p:nvSpPr>
          <p:spPr>
            <a:xfrm>
              <a:off x="4235463" y="546282"/>
              <a:ext cx="4788326" cy="68023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18110" tIns="118110" rIns="118110" bIns="118110" numCol="1" spcCol="1270" anchor="ctr" anchorCtr="0">
              <a:noAutofit/>
            </a:bodyPr>
            <a:lstStyle/>
            <a:p>
              <a:pPr lvl="0" algn="ctr" defTabSz="1377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pt-BR" sz="3100" kern="1200"/>
            </a:p>
          </p:txBody>
        </p:sp>
      </p:grp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	</a:t>
            </a:r>
            <a:r>
              <a:rPr lang="pt-BR" dirty="0" smtClean="0"/>
              <a:t>PLANEJAMENTO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603420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ço Reservado para Conteúdo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84583" y="-1"/>
            <a:ext cx="9145016" cy="6858763"/>
          </a:xfrm>
          <a:prstGeom prst="rect">
            <a:avLst/>
          </a:prstGeom>
        </p:spPr>
      </p:pic>
      <p:grpSp>
        <p:nvGrpSpPr>
          <p:cNvPr id="6" name="Grupo 5"/>
          <p:cNvGrpSpPr/>
          <p:nvPr/>
        </p:nvGrpSpPr>
        <p:grpSpPr>
          <a:xfrm>
            <a:off x="1331640" y="548680"/>
            <a:ext cx="4248472" cy="680233"/>
            <a:chOff x="4235463" y="546282"/>
            <a:chExt cx="4788326" cy="680233"/>
          </a:xfrm>
        </p:grpSpPr>
        <p:sp>
          <p:nvSpPr>
            <p:cNvPr id="8" name="Retângulo 7"/>
            <p:cNvSpPr/>
            <p:nvPr/>
          </p:nvSpPr>
          <p:spPr>
            <a:xfrm>
              <a:off x="4235463" y="546282"/>
              <a:ext cx="4788326" cy="680233"/>
            </a:xfrm>
            <a:prstGeom prst="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Retângulo 8"/>
            <p:cNvSpPr/>
            <p:nvPr/>
          </p:nvSpPr>
          <p:spPr>
            <a:xfrm>
              <a:off x="4235463" y="546282"/>
              <a:ext cx="4788326" cy="68023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18110" tIns="118110" rIns="118110" bIns="118110" numCol="1" spcCol="1270" anchor="ctr" anchorCtr="0">
              <a:noAutofit/>
            </a:bodyPr>
            <a:lstStyle/>
            <a:p>
              <a:pPr lvl="0" algn="ctr" defTabSz="1377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pt-BR" sz="3100" kern="1200"/>
            </a:p>
          </p:txBody>
        </p:sp>
      </p:grp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	</a:t>
            </a:r>
            <a:r>
              <a:rPr lang="pt-BR" dirty="0" smtClean="0"/>
              <a:t>PLANEJAMENTO</a:t>
            </a:r>
            <a:endParaRPr lang="pt-BR" dirty="0"/>
          </a:p>
        </p:txBody>
      </p:sp>
      <p:sp>
        <p:nvSpPr>
          <p:cNvPr id="7" name="Espaço Reservado para Conteúdo 2"/>
          <p:cNvSpPr>
            <a:spLocks noGrp="1"/>
          </p:cNvSpPr>
          <p:nvPr>
            <p:ph idx="1"/>
          </p:nvPr>
        </p:nvSpPr>
        <p:spPr>
          <a:xfrm>
            <a:off x="840432" y="1600200"/>
            <a:ext cx="7620000" cy="3917032"/>
          </a:xfrm>
          <a:solidFill>
            <a:schemeClr val="accent3">
              <a:lumMod val="40000"/>
              <a:lumOff val="60000"/>
            </a:schemeClr>
          </a:solidFill>
        </p:spPr>
        <p:txBody>
          <a:bodyPr>
            <a:normAutofit fontScale="92500"/>
          </a:bodyPr>
          <a:lstStyle/>
          <a:p>
            <a:pPr lvl="0"/>
            <a:endParaRPr lang="pt-BR" sz="2000" dirty="0" smtClean="0"/>
          </a:p>
          <a:p>
            <a:pPr lvl="0"/>
            <a:r>
              <a:rPr lang="pt-BR" sz="2400" dirty="0" smtClean="0"/>
              <a:t>Os </a:t>
            </a:r>
            <a:r>
              <a:rPr lang="pt-BR" sz="2400" dirty="0"/>
              <a:t>levantamentos prévios permitem a modificação do projeto de modo a afastar a necessidade de estudos prolongados;</a:t>
            </a:r>
          </a:p>
          <a:p>
            <a:pPr lvl="2"/>
            <a:r>
              <a:rPr lang="pt-BR" dirty="0"/>
              <a:t>Na impossibilidade de </a:t>
            </a:r>
            <a:r>
              <a:rPr lang="pt-BR" dirty="0" smtClean="0"/>
              <a:t>adequação, </a:t>
            </a:r>
            <a:r>
              <a:rPr lang="pt-BR" dirty="0"/>
              <a:t>os estudos </a:t>
            </a:r>
            <a:r>
              <a:rPr lang="pt-BR" dirty="0" smtClean="0"/>
              <a:t>do grau de relevância </a:t>
            </a:r>
            <a:r>
              <a:rPr lang="pt-BR" dirty="0"/>
              <a:t>demandam um ciclo </a:t>
            </a:r>
            <a:r>
              <a:rPr lang="pt-BR" dirty="0" smtClean="0"/>
              <a:t>anual e não exaurem os estudos necessários;</a:t>
            </a:r>
            <a:endParaRPr lang="pt-BR" dirty="0"/>
          </a:p>
          <a:p>
            <a:pPr lvl="0"/>
            <a:r>
              <a:rPr lang="pt-BR" sz="2400" dirty="0"/>
              <a:t>A negociação da compensação ambiental demanda tempo;</a:t>
            </a:r>
          </a:p>
          <a:p>
            <a:pPr lvl="0"/>
            <a:r>
              <a:rPr lang="pt-BR" sz="2400" dirty="0"/>
              <a:t>A compensação espeleológica pode significar responsabilidades fora do objeto de atuação do empreendimento (aquisição de áreas, administração de </a:t>
            </a:r>
            <a:r>
              <a:rPr lang="pt-BR" sz="2400" dirty="0" err="1"/>
              <a:t>UC</a:t>
            </a:r>
            <a:r>
              <a:rPr lang="pt-BR" sz="2400" dirty="0"/>
              <a:t>, responsabilidade permanente).</a:t>
            </a:r>
          </a:p>
          <a:p>
            <a:endParaRPr lang="pt-BR" sz="2000" dirty="0"/>
          </a:p>
          <a:p>
            <a:pPr lvl="0"/>
            <a:endParaRPr lang="pt-BR" dirty="0"/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555298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Espaço Reservado para Conteúdo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08112" y="0"/>
            <a:ext cx="9468544" cy="7101408"/>
          </a:xfrm>
          <a:prstGeom prst="rect">
            <a:avLst/>
          </a:prstGeom>
        </p:spPr>
      </p:pic>
      <p:sp>
        <p:nvSpPr>
          <p:cNvPr id="6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pt-BR" dirty="0" smtClean="0"/>
              <a:t>PREMISSAS</a:t>
            </a:r>
            <a:endParaRPr lang="pt-BR" dirty="0"/>
          </a:p>
        </p:txBody>
      </p:sp>
      <p:sp>
        <p:nvSpPr>
          <p:cNvPr id="7" name="Espaço Reservado para Conteúdo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17283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ço Reservado para Conteúdo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84583" y="-1"/>
            <a:ext cx="9145016" cy="6858763"/>
          </a:xfrm>
          <a:prstGeom prst="rect">
            <a:avLst/>
          </a:prstGeom>
        </p:spPr>
      </p:pic>
      <p:grpSp>
        <p:nvGrpSpPr>
          <p:cNvPr id="6" name="Grupo 5"/>
          <p:cNvGrpSpPr/>
          <p:nvPr/>
        </p:nvGrpSpPr>
        <p:grpSpPr>
          <a:xfrm>
            <a:off x="1331640" y="548680"/>
            <a:ext cx="4248472" cy="680233"/>
            <a:chOff x="4235463" y="546282"/>
            <a:chExt cx="4788326" cy="680233"/>
          </a:xfrm>
        </p:grpSpPr>
        <p:sp>
          <p:nvSpPr>
            <p:cNvPr id="8" name="Retângulo 7"/>
            <p:cNvSpPr/>
            <p:nvPr/>
          </p:nvSpPr>
          <p:spPr>
            <a:xfrm>
              <a:off x="4235463" y="546282"/>
              <a:ext cx="4788326" cy="680233"/>
            </a:xfrm>
            <a:prstGeom prst="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Retângulo 8"/>
            <p:cNvSpPr/>
            <p:nvPr/>
          </p:nvSpPr>
          <p:spPr>
            <a:xfrm>
              <a:off x="4235463" y="546282"/>
              <a:ext cx="4788326" cy="68023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18110" tIns="118110" rIns="118110" bIns="118110" numCol="1" spcCol="1270" anchor="ctr" anchorCtr="0">
              <a:noAutofit/>
            </a:bodyPr>
            <a:lstStyle/>
            <a:p>
              <a:pPr lvl="0" algn="ctr" defTabSz="1377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pt-BR" sz="3100" kern="1200"/>
            </a:p>
          </p:txBody>
        </p:sp>
      </p:grp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	</a:t>
            </a:r>
            <a:r>
              <a:rPr lang="pt-BR" dirty="0" smtClean="0"/>
              <a:t>PLANEJAMENTO</a:t>
            </a:r>
            <a:endParaRPr lang="pt-BR" dirty="0"/>
          </a:p>
        </p:txBody>
      </p:sp>
      <p:sp>
        <p:nvSpPr>
          <p:cNvPr id="7" name="Espaço Reservado para Conteúdo 2"/>
          <p:cNvSpPr>
            <a:spLocks noGrp="1"/>
          </p:cNvSpPr>
          <p:nvPr>
            <p:ph idx="1"/>
          </p:nvPr>
        </p:nvSpPr>
        <p:spPr>
          <a:xfrm>
            <a:off x="840432" y="1600200"/>
            <a:ext cx="7620000" cy="3917032"/>
          </a:xfrm>
          <a:solidFill>
            <a:schemeClr val="accent3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lvl="0"/>
            <a:endParaRPr lang="pt-BR" sz="2000" dirty="0" smtClean="0"/>
          </a:p>
          <a:p>
            <a:pPr lvl="0"/>
            <a:r>
              <a:rPr lang="pt-BR" sz="2000" dirty="0"/>
              <a:t>Avaliação de potencial </a:t>
            </a:r>
          </a:p>
          <a:p>
            <a:pPr lvl="0"/>
            <a:r>
              <a:rPr lang="pt-BR" sz="2000" dirty="0"/>
              <a:t>Levantamento Espeleológico (Inventário)</a:t>
            </a:r>
          </a:p>
          <a:p>
            <a:pPr lvl="0"/>
            <a:r>
              <a:rPr lang="pt-BR" sz="2000" dirty="0"/>
              <a:t>Estudo do grau de relevância</a:t>
            </a:r>
          </a:p>
          <a:p>
            <a:pPr lvl="0"/>
            <a:r>
              <a:rPr lang="pt-BR" sz="2000" dirty="0"/>
              <a:t>Determinação da Área de Influência</a:t>
            </a:r>
          </a:p>
          <a:p>
            <a:pPr lvl="0"/>
            <a:r>
              <a:rPr lang="pt-BR" sz="2000" dirty="0"/>
              <a:t>Análise da incidência de impactos</a:t>
            </a:r>
          </a:p>
          <a:p>
            <a:pPr lvl="0"/>
            <a:r>
              <a:rPr lang="pt-BR" sz="2000" dirty="0"/>
              <a:t>Proposição de medidas mitigadoras </a:t>
            </a:r>
          </a:p>
          <a:p>
            <a:pPr lvl="0"/>
            <a:r>
              <a:rPr lang="pt-BR" sz="2000" dirty="0"/>
              <a:t>Proposição de compensação espeleológica</a:t>
            </a:r>
          </a:p>
          <a:p>
            <a:pPr lvl="0"/>
            <a:r>
              <a:rPr lang="pt-BR" sz="2000" dirty="0"/>
              <a:t>Negociação e implantação da compensação espeleológica</a:t>
            </a:r>
          </a:p>
          <a:p>
            <a:pPr lvl="0"/>
            <a:r>
              <a:rPr lang="pt-BR" sz="2000" dirty="0"/>
              <a:t>Monitoramento espeleológico</a:t>
            </a:r>
          </a:p>
          <a:p>
            <a:endParaRPr lang="pt-BR" sz="2000" dirty="0"/>
          </a:p>
          <a:p>
            <a:pPr lvl="0"/>
            <a:endParaRPr lang="pt-BR" dirty="0"/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46618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4326" y="-32486"/>
            <a:ext cx="10264838" cy="6890485"/>
          </a:xfrm>
          <a:prstGeom prst="rect">
            <a:avLst/>
          </a:prstGeom>
        </p:spPr>
      </p:pic>
      <p:pic>
        <p:nvPicPr>
          <p:cNvPr id="6" name="Espaço Reservado para Conteúdo 5" descr="Descrição: Logo EdvardME_Samuel_2"/>
          <p:cNvPicPr>
            <a:picLocks noGrp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20272" y="5229200"/>
            <a:ext cx="1944216" cy="1198314"/>
          </a:xfrm>
          <a:prstGeom prst="rect">
            <a:avLst/>
          </a:prstGeom>
          <a:noFill/>
        </p:spPr>
      </p:pic>
      <p:sp>
        <p:nvSpPr>
          <p:cNvPr id="5" name="Título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8" name="Retângulo 7"/>
          <p:cNvSpPr/>
          <p:nvPr/>
        </p:nvSpPr>
        <p:spPr>
          <a:xfrm>
            <a:off x="2987824" y="5229200"/>
            <a:ext cx="4032448" cy="120032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pt-BR" dirty="0" smtClean="0"/>
              <a:t>Edvard Dias Magalhães</a:t>
            </a:r>
            <a:endParaRPr lang="pt-BR" dirty="0"/>
          </a:p>
          <a:p>
            <a:r>
              <a:rPr lang="pt-BR" dirty="0"/>
              <a:t>panorama@estudosambientais.com.br</a:t>
            </a:r>
          </a:p>
          <a:p>
            <a:r>
              <a:rPr lang="pt-BR" dirty="0"/>
              <a:t>www.estudosambientais.com.br</a:t>
            </a:r>
          </a:p>
          <a:p>
            <a:r>
              <a:rPr lang="pt-BR" dirty="0"/>
              <a:t>(61) 3039.1096, 8114.0932</a:t>
            </a:r>
          </a:p>
        </p:txBody>
      </p:sp>
    </p:spTree>
    <p:extLst>
      <p:ext uri="{BB962C8B-B14F-4D97-AF65-F5344CB8AC3E}">
        <p14:creationId xmlns:p14="http://schemas.microsoft.com/office/powerpoint/2010/main" val="434331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Espaço Reservado para Conteúdo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08112" y="0"/>
            <a:ext cx="9468544" cy="7101408"/>
          </a:xfrm>
          <a:prstGeom prst="rect">
            <a:avLst/>
          </a:prstGeom>
        </p:spPr>
      </p:pic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1043608" y="1528192"/>
            <a:ext cx="7416824" cy="3989040"/>
          </a:xfrm>
          <a:solidFill>
            <a:schemeClr val="accent3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lvl="0"/>
            <a:endParaRPr lang="pt-BR" dirty="0" smtClean="0"/>
          </a:p>
          <a:p>
            <a:pPr lvl="1"/>
            <a:r>
              <a:rPr lang="pt-BR" sz="2400" b="1" dirty="0" smtClean="0"/>
              <a:t>Proteção ao patrimônio espeleológico</a:t>
            </a:r>
            <a:endParaRPr lang="pt-BR" sz="2400" b="1" dirty="0"/>
          </a:p>
          <a:p>
            <a:pPr lvl="1"/>
            <a:r>
              <a:rPr lang="pt-BR" sz="2400" dirty="0" smtClean="0"/>
              <a:t>Garantia da manutenção de seus atributos de valor</a:t>
            </a:r>
          </a:p>
          <a:p>
            <a:pPr lvl="1"/>
            <a:r>
              <a:rPr lang="pt-BR" sz="2400" dirty="0" smtClean="0"/>
              <a:t>Área de influência preliminar (</a:t>
            </a:r>
            <a:r>
              <a:rPr lang="pt-BR" sz="2400" dirty="0" err="1" smtClean="0"/>
              <a:t>250m</a:t>
            </a:r>
            <a:r>
              <a:rPr lang="pt-BR" sz="2400" dirty="0" smtClean="0"/>
              <a:t>)</a:t>
            </a:r>
          </a:p>
          <a:p>
            <a:pPr marL="0" lvl="0" indent="0">
              <a:buNone/>
            </a:pPr>
            <a:endParaRPr lang="pt-BR" dirty="0"/>
          </a:p>
          <a:p>
            <a:pPr lvl="1"/>
            <a:r>
              <a:rPr lang="pt-BR" sz="2400" b="1" dirty="0"/>
              <a:t>Atendimento ao rito do licenciamento ambiental </a:t>
            </a:r>
          </a:p>
          <a:p>
            <a:pPr lvl="1"/>
            <a:r>
              <a:rPr lang="pt-BR" sz="2400" dirty="0"/>
              <a:t>Estudo da relação de proximidade entre cavernas e </a:t>
            </a:r>
            <a:r>
              <a:rPr lang="pt-BR" sz="2400" dirty="0" smtClean="0"/>
              <a:t>empreendimentos</a:t>
            </a:r>
            <a:endParaRPr lang="pt-BR" sz="2400" dirty="0"/>
          </a:p>
        </p:txBody>
      </p:sp>
      <p:sp>
        <p:nvSpPr>
          <p:cNvPr id="6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pt-BR" dirty="0" smtClean="0"/>
              <a:t>PREMISSAS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47781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Diagrama 10"/>
          <p:cNvGraphicFramePr/>
          <p:nvPr>
            <p:extLst>
              <p:ext uri="{D42A27DB-BD31-4B8C-83A1-F6EECF244321}">
                <p14:modId xmlns:p14="http://schemas.microsoft.com/office/powerpoint/2010/main" val="845393717"/>
              </p:ext>
            </p:extLst>
          </p:nvPr>
        </p:nvGraphicFramePr>
        <p:xfrm>
          <a:off x="-3747309" y="0"/>
          <a:ext cx="12216869" cy="68853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pt-BR" dirty="0" smtClean="0"/>
              <a:t>CARACTERÍSTICAS</a:t>
            </a:r>
            <a:endParaRPr lang="pt-BR" dirty="0"/>
          </a:p>
        </p:txBody>
      </p:sp>
      <p:sp>
        <p:nvSpPr>
          <p:cNvPr id="10" name="Espaço Reservado para Conteúdo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582784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747309" y="0"/>
            <a:ext cx="12216869" cy="6885384"/>
          </a:xfrm>
          <a:prstGeom prst="rect">
            <a:avLst/>
          </a:prstGeom>
        </p:spPr>
      </p:pic>
      <p:grpSp>
        <p:nvGrpSpPr>
          <p:cNvPr id="5" name="Grupo 4"/>
          <p:cNvGrpSpPr/>
          <p:nvPr/>
        </p:nvGrpSpPr>
        <p:grpSpPr>
          <a:xfrm>
            <a:off x="467544" y="548680"/>
            <a:ext cx="4788326" cy="680233"/>
            <a:chOff x="4235463" y="546282"/>
            <a:chExt cx="4788326" cy="680233"/>
          </a:xfrm>
        </p:grpSpPr>
        <p:sp>
          <p:nvSpPr>
            <p:cNvPr id="6" name="Retângulo 5"/>
            <p:cNvSpPr/>
            <p:nvPr/>
          </p:nvSpPr>
          <p:spPr>
            <a:xfrm>
              <a:off x="4235463" y="546282"/>
              <a:ext cx="4788326" cy="680233"/>
            </a:xfrm>
            <a:prstGeom prst="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Retângulo 6"/>
            <p:cNvSpPr/>
            <p:nvPr/>
          </p:nvSpPr>
          <p:spPr>
            <a:xfrm>
              <a:off x="4235463" y="546282"/>
              <a:ext cx="4788326" cy="68023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18110" tIns="118110" rIns="118110" bIns="118110" numCol="1" spcCol="1270" anchor="ctr" anchorCtr="0">
              <a:noAutofit/>
            </a:bodyPr>
            <a:lstStyle/>
            <a:p>
              <a:pPr lvl="0" algn="ctr" defTabSz="1377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pt-BR" sz="3100" kern="1200"/>
            </a:p>
          </p:txBody>
        </p:sp>
      </p:grp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pt-BR" dirty="0" smtClean="0"/>
              <a:t>CARACTERÍSTICAS</a:t>
            </a:r>
            <a:endParaRPr lang="pt-BR" dirty="0"/>
          </a:p>
        </p:txBody>
      </p:sp>
      <p:sp>
        <p:nvSpPr>
          <p:cNvPr id="4" name="Espaço Reservado para Conteúdo 2"/>
          <p:cNvSpPr>
            <a:spLocks noGrp="1"/>
          </p:cNvSpPr>
          <p:nvPr>
            <p:ph idx="1"/>
          </p:nvPr>
        </p:nvSpPr>
        <p:spPr>
          <a:xfrm>
            <a:off x="1043608" y="1879764"/>
            <a:ext cx="7416824" cy="3989039"/>
          </a:xfrm>
          <a:solidFill>
            <a:schemeClr val="accent3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endParaRPr lang="pt-BR" dirty="0" smtClean="0"/>
          </a:p>
          <a:p>
            <a:endParaRPr lang="pt-BR" dirty="0" smtClean="0"/>
          </a:p>
          <a:p>
            <a:pPr lvl="0"/>
            <a:r>
              <a:rPr lang="pt-BR" sz="2400" dirty="0" smtClean="0"/>
              <a:t>Grande extensão;</a:t>
            </a:r>
          </a:p>
          <a:p>
            <a:pPr lvl="0"/>
            <a:endParaRPr lang="pt-BR" sz="2400" dirty="0"/>
          </a:p>
          <a:p>
            <a:pPr lvl="0"/>
            <a:r>
              <a:rPr lang="pt-BR" sz="2400" dirty="0" smtClean="0"/>
              <a:t>Mobilidade locacional </a:t>
            </a:r>
            <a:br>
              <a:rPr lang="pt-BR" sz="2400" dirty="0" smtClean="0"/>
            </a:br>
            <a:r>
              <a:rPr lang="pt-BR" sz="2400" dirty="0" smtClean="0"/>
              <a:t>(possibilidade de alteração em projeto);</a:t>
            </a:r>
          </a:p>
          <a:p>
            <a:pPr marL="0" indent="0">
              <a:buNone/>
            </a:pPr>
            <a:endParaRPr lang="pt-BR" dirty="0"/>
          </a:p>
          <a:p>
            <a:pPr marL="0" indent="0">
              <a:buNone/>
            </a:pP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4186189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747309" y="0"/>
            <a:ext cx="12216869" cy="6885384"/>
          </a:xfrm>
          <a:prstGeom prst="rect">
            <a:avLst/>
          </a:prstGeom>
        </p:spPr>
      </p:pic>
      <p:grpSp>
        <p:nvGrpSpPr>
          <p:cNvPr id="8" name="Grupo 7"/>
          <p:cNvGrpSpPr/>
          <p:nvPr/>
        </p:nvGrpSpPr>
        <p:grpSpPr>
          <a:xfrm>
            <a:off x="467544" y="548680"/>
            <a:ext cx="4788326" cy="680233"/>
            <a:chOff x="4235463" y="546282"/>
            <a:chExt cx="4788326" cy="680233"/>
          </a:xfrm>
        </p:grpSpPr>
        <p:sp>
          <p:nvSpPr>
            <p:cNvPr id="9" name="Retângulo 8"/>
            <p:cNvSpPr/>
            <p:nvPr/>
          </p:nvSpPr>
          <p:spPr>
            <a:xfrm>
              <a:off x="4235463" y="546282"/>
              <a:ext cx="4788326" cy="680233"/>
            </a:xfrm>
            <a:prstGeom prst="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Retângulo 9"/>
            <p:cNvSpPr/>
            <p:nvPr/>
          </p:nvSpPr>
          <p:spPr>
            <a:xfrm>
              <a:off x="4235463" y="546282"/>
              <a:ext cx="4788326" cy="68023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18110" tIns="118110" rIns="118110" bIns="118110" numCol="1" spcCol="1270" anchor="ctr" anchorCtr="0">
              <a:noAutofit/>
            </a:bodyPr>
            <a:lstStyle/>
            <a:p>
              <a:pPr lvl="0" algn="ctr" defTabSz="1377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pt-BR" sz="3100" kern="1200"/>
            </a:p>
          </p:txBody>
        </p:sp>
      </p:grp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pt-BR" dirty="0" smtClean="0"/>
              <a:t>CARACTERÍSTICAS</a:t>
            </a:r>
            <a:endParaRPr lang="pt-BR" dirty="0"/>
          </a:p>
        </p:txBody>
      </p:sp>
      <p:sp>
        <p:nvSpPr>
          <p:cNvPr id="4" name="Espaço Reservado para Conteúdo 2"/>
          <p:cNvSpPr>
            <a:spLocks noGrp="1"/>
          </p:cNvSpPr>
          <p:nvPr>
            <p:ph idx="1"/>
          </p:nvPr>
        </p:nvSpPr>
        <p:spPr>
          <a:xfrm>
            <a:off x="1043608" y="1879764"/>
            <a:ext cx="7416824" cy="3989039"/>
          </a:xfrm>
          <a:solidFill>
            <a:schemeClr val="accent3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lvl="0"/>
            <a:r>
              <a:rPr lang="pt-BR" dirty="0"/>
              <a:t>Grande extensão</a:t>
            </a:r>
            <a:r>
              <a:rPr lang="pt-BR" dirty="0" smtClean="0"/>
              <a:t>;</a:t>
            </a:r>
          </a:p>
          <a:p>
            <a:pPr marL="0" lvl="0" indent="0">
              <a:buNone/>
            </a:pPr>
            <a:endParaRPr lang="pt-BR" dirty="0"/>
          </a:p>
          <a:p>
            <a:pPr marL="0" indent="0">
              <a:buNone/>
            </a:pPr>
            <a:r>
              <a:rPr lang="pt-BR" dirty="0"/>
              <a:t> </a:t>
            </a:r>
          </a:p>
          <a:p>
            <a:pPr lvl="0"/>
            <a:r>
              <a:rPr lang="pt-BR" dirty="0"/>
              <a:t>Mobilidade locacional (facilidade de alteração em projeto);</a:t>
            </a:r>
          </a:p>
          <a:p>
            <a:pPr marL="0" indent="0">
              <a:buNone/>
            </a:pPr>
            <a:endParaRPr lang="pt-BR" dirty="0"/>
          </a:p>
        </p:txBody>
      </p:sp>
      <p:sp>
        <p:nvSpPr>
          <p:cNvPr id="5" name="Espaço Reservado para Conteúdo 2"/>
          <p:cNvSpPr txBox="1">
            <a:spLocks/>
          </p:cNvSpPr>
          <p:nvPr/>
        </p:nvSpPr>
        <p:spPr>
          <a:xfrm>
            <a:off x="971600" y="1879764"/>
            <a:ext cx="7488832" cy="398904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endParaRPr lang="pt-BR" dirty="0" smtClean="0"/>
          </a:p>
          <a:p>
            <a:pPr lvl="1"/>
            <a:r>
              <a:rPr lang="pt-BR" dirty="0" smtClean="0"/>
              <a:t>Apenas projeto básico ou diretriz disponíveis;</a:t>
            </a:r>
          </a:p>
          <a:p>
            <a:pPr lvl="1"/>
            <a:r>
              <a:rPr lang="pt-BR" dirty="0" smtClean="0"/>
              <a:t>Interceptação de outros empreendimentos;</a:t>
            </a:r>
          </a:p>
          <a:p>
            <a:pPr lvl="1"/>
            <a:r>
              <a:rPr lang="pt-BR" dirty="0" smtClean="0"/>
              <a:t>Processo de licenciamento único;</a:t>
            </a:r>
          </a:p>
          <a:p>
            <a:pPr lvl="1"/>
            <a:r>
              <a:rPr lang="pt-BR" dirty="0" smtClean="0"/>
              <a:t>Levantamentos durante os estudos de viabilidade.</a:t>
            </a:r>
          </a:p>
        </p:txBody>
      </p:sp>
    </p:spTree>
    <p:extLst>
      <p:ext uri="{BB962C8B-B14F-4D97-AF65-F5344CB8AC3E}">
        <p14:creationId xmlns:p14="http://schemas.microsoft.com/office/powerpoint/2010/main" val="3282649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Espaço Reservado para Conteúdo 7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67903" y="11748"/>
            <a:ext cx="9128335" cy="6846251"/>
          </a:xfrm>
        </p:spPr>
      </p:pic>
      <p:grpSp>
        <p:nvGrpSpPr>
          <p:cNvPr id="9" name="Grupo 8"/>
          <p:cNvGrpSpPr/>
          <p:nvPr/>
        </p:nvGrpSpPr>
        <p:grpSpPr>
          <a:xfrm>
            <a:off x="539552" y="548680"/>
            <a:ext cx="4788326" cy="680233"/>
            <a:chOff x="4235463" y="546282"/>
            <a:chExt cx="4788326" cy="680233"/>
          </a:xfrm>
        </p:grpSpPr>
        <p:sp>
          <p:nvSpPr>
            <p:cNvPr id="10" name="Retângulo 9"/>
            <p:cNvSpPr/>
            <p:nvPr/>
          </p:nvSpPr>
          <p:spPr>
            <a:xfrm>
              <a:off x="4235463" y="546282"/>
              <a:ext cx="4788326" cy="680233"/>
            </a:xfrm>
            <a:prstGeom prst="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Retângulo 10"/>
            <p:cNvSpPr/>
            <p:nvPr/>
          </p:nvSpPr>
          <p:spPr>
            <a:xfrm>
              <a:off x="4235463" y="546282"/>
              <a:ext cx="4788326" cy="68023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18110" tIns="118110" rIns="118110" bIns="118110" numCol="1" spcCol="1270" anchor="ctr" anchorCtr="0">
              <a:noAutofit/>
            </a:bodyPr>
            <a:lstStyle/>
            <a:p>
              <a:pPr lvl="0" algn="ctr" defTabSz="1377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pt-BR" sz="3100" kern="1200"/>
            </a:p>
          </p:txBody>
        </p:sp>
      </p:grp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PRIMEIROS PASSOS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341330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Espaço Reservado para Conteúdo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67903" y="11748"/>
            <a:ext cx="9128335" cy="6846251"/>
          </a:xfrm>
          <a:prstGeom prst="rect">
            <a:avLst/>
          </a:prstGeom>
        </p:spPr>
      </p:pic>
      <p:grpSp>
        <p:nvGrpSpPr>
          <p:cNvPr id="8" name="Grupo 7"/>
          <p:cNvGrpSpPr/>
          <p:nvPr/>
        </p:nvGrpSpPr>
        <p:grpSpPr>
          <a:xfrm>
            <a:off x="539552" y="548680"/>
            <a:ext cx="4788326" cy="680233"/>
            <a:chOff x="4235463" y="546282"/>
            <a:chExt cx="4788326" cy="680233"/>
          </a:xfrm>
        </p:grpSpPr>
        <p:sp>
          <p:nvSpPr>
            <p:cNvPr id="9" name="Retângulo 8"/>
            <p:cNvSpPr/>
            <p:nvPr/>
          </p:nvSpPr>
          <p:spPr>
            <a:xfrm>
              <a:off x="4235463" y="546282"/>
              <a:ext cx="4788326" cy="680233"/>
            </a:xfrm>
            <a:prstGeom prst="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Retângulo 9"/>
            <p:cNvSpPr/>
            <p:nvPr/>
          </p:nvSpPr>
          <p:spPr>
            <a:xfrm>
              <a:off x="4235463" y="546282"/>
              <a:ext cx="4788326" cy="68023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18110" tIns="118110" rIns="118110" bIns="118110" numCol="1" spcCol="1270" anchor="ctr" anchorCtr="0">
              <a:noAutofit/>
            </a:bodyPr>
            <a:lstStyle/>
            <a:p>
              <a:pPr lvl="0" algn="ctr" defTabSz="1377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pt-BR" sz="3100" kern="1200"/>
            </a:p>
          </p:txBody>
        </p:sp>
      </p:grp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PRIMEIROS PASSOS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840432" y="1600200"/>
            <a:ext cx="7620000" cy="3917032"/>
          </a:xfrm>
          <a:solidFill>
            <a:schemeClr val="accent3">
              <a:lumMod val="40000"/>
              <a:lumOff val="60000"/>
            </a:schemeClr>
          </a:solidFill>
        </p:spPr>
        <p:txBody>
          <a:bodyPr/>
          <a:lstStyle/>
          <a:p>
            <a:pPr marL="114300" lvl="0" indent="0">
              <a:buNone/>
            </a:pPr>
            <a:r>
              <a:rPr lang="pt-BR" b="1" dirty="0" smtClean="0"/>
              <a:t>Empreendedor:</a:t>
            </a:r>
          </a:p>
          <a:p>
            <a:pPr lvl="0"/>
            <a:r>
              <a:rPr lang="pt-BR" sz="2400" dirty="0" smtClean="0"/>
              <a:t>Entender </a:t>
            </a:r>
            <a:r>
              <a:rPr lang="pt-BR" sz="2400" dirty="0"/>
              <a:t>a exigência </a:t>
            </a:r>
            <a:r>
              <a:rPr lang="pt-BR" sz="2400" dirty="0" smtClean="0"/>
              <a:t>legal ou do órgão ambiental licenciador;</a:t>
            </a:r>
            <a:endParaRPr lang="pt-BR" sz="2400" dirty="0"/>
          </a:p>
          <a:p>
            <a:pPr lvl="0"/>
            <a:endParaRPr lang="pt-BR" sz="2400" dirty="0" smtClean="0"/>
          </a:p>
          <a:p>
            <a:pPr lvl="0"/>
            <a:r>
              <a:rPr lang="pt-BR" sz="2400" dirty="0" smtClean="0"/>
              <a:t>Definir </a:t>
            </a:r>
            <a:r>
              <a:rPr lang="pt-BR" sz="2400" dirty="0"/>
              <a:t>a área de estudo (extrapolar </a:t>
            </a:r>
            <a:r>
              <a:rPr lang="pt-BR" sz="2400" dirty="0" smtClean="0"/>
              <a:t>se </a:t>
            </a:r>
            <a:r>
              <a:rPr lang="pt-BR" sz="2400" dirty="0"/>
              <a:t>necessário</a:t>
            </a:r>
            <a:r>
              <a:rPr lang="pt-BR" sz="2400" dirty="0" smtClean="0"/>
              <a:t>);</a:t>
            </a:r>
          </a:p>
          <a:p>
            <a:pPr lvl="0"/>
            <a:endParaRPr lang="pt-BR" sz="2400" dirty="0"/>
          </a:p>
          <a:p>
            <a:pPr lvl="1"/>
            <a:r>
              <a:rPr lang="pt-BR" sz="2400" dirty="0" smtClean="0"/>
              <a:t>Suprir limitações na </a:t>
            </a:r>
            <a:r>
              <a:rPr lang="pt-BR" sz="2400" dirty="0"/>
              <a:t>Especificação Técnica para contratação.</a:t>
            </a: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550358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ço Reservado para Conteúdo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67903" y="11748"/>
            <a:ext cx="9128335" cy="6846251"/>
          </a:xfrm>
          <a:prstGeom prst="rect">
            <a:avLst/>
          </a:prstGeom>
        </p:spPr>
      </p:pic>
      <p:grpSp>
        <p:nvGrpSpPr>
          <p:cNvPr id="6" name="Grupo 5"/>
          <p:cNvGrpSpPr/>
          <p:nvPr/>
        </p:nvGrpSpPr>
        <p:grpSpPr>
          <a:xfrm>
            <a:off x="539552" y="548680"/>
            <a:ext cx="4788326" cy="680233"/>
            <a:chOff x="4235463" y="546282"/>
            <a:chExt cx="4788326" cy="680233"/>
          </a:xfrm>
        </p:grpSpPr>
        <p:sp>
          <p:nvSpPr>
            <p:cNvPr id="7" name="Retângulo 6"/>
            <p:cNvSpPr/>
            <p:nvPr/>
          </p:nvSpPr>
          <p:spPr>
            <a:xfrm>
              <a:off x="4235463" y="546282"/>
              <a:ext cx="4788326" cy="680233"/>
            </a:xfrm>
            <a:prstGeom prst="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Retângulo 7"/>
            <p:cNvSpPr/>
            <p:nvPr/>
          </p:nvSpPr>
          <p:spPr>
            <a:xfrm>
              <a:off x="4235463" y="546282"/>
              <a:ext cx="4788326" cy="68023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18110" tIns="118110" rIns="118110" bIns="118110" numCol="1" spcCol="1270" anchor="ctr" anchorCtr="0">
              <a:noAutofit/>
            </a:bodyPr>
            <a:lstStyle/>
            <a:p>
              <a:pPr lvl="0" algn="ctr" defTabSz="1377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pt-BR" sz="3100" kern="1200"/>
            </a:p>
          </p:txBody>
        </p:sp>
      </p:grp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PRIMEIROS PASSOS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840432" y="1600200"/>
            <a:ext cx="7620000" cy="3917032"/>
          </a:xfrm>
          <a:solidFill>
            <a:schemeClr val="accent3">
              <a:lumMod val="40000"/>
              <a:lumOff val="60000"/>
            </a:schemeClr>
          </a:solidFill>
        </p:spPr>
        <p:txBody>
          <a:bodyPr/>
          <a:lstStyle/>
          <a:p>
            <a:pPr marL="114300" lvl="0" indent="0">
              <a:buNone/>
            </a:pPr>
            <a:r>
              <a:rPr lang="pt-BR" dirty="0" smtClean="0">
                <a:solidFill>
                  <a:srgbClr val="0070C0"/>
                </a:solidFill>
              </a:rPr>
              <a:t>“o levantamento espeleológico inicia-se na cotação do serviço”</a:t>
            </a:r>
          </a:p>
          <a:p>
            <a:pPr marL="114300" indent="0" algn="ctr">
              <a:buNone/>
            </a:pPr>
            <a:endParaRPr lang="pt-BR" dirty="0" smtClean="0"/>
          </a:p>
          <a:p>
            <a:pPr marL="114300" indent="0" algn="ctr">
              <a:buNone/>
            </a:pPr>
            <a:r>
              <a:rPr lang="pt-BR" dirty="0" smtClean="0"/>
              <a:t>Ter </a:t>
            </a:r>
            <a:r>
              <a:rPr lang="pt-BR" dirty="0"/>
              <a:t>clareza nas exigências do órgão licenciador e </a:t>
            </a:r>
            <a:r>
              <a:rPr lang="pt-BR" dirty="0" smtClean="0"/>
              <a:t>na </a:t>
            </a:r>
            <a:r>
              <a:rPr lang="pt-BR" dirty="0"/>
              <a:t>real necessidade do </a:t>
            </a:r>
            <a:r>
              <a:rPr lang="pt-BR" dirty="0" smtClean="0"/>
              <a:t>empreendimento</a:t>
            </a:r>
          </a:p>
          <a:p>
            <a:pPr marL="114300" indent="0" algn="ctr">
              <a:buNone/>
            </a:pPr>
            <a:endParaRPr lang="pt-BR" dirty="0"/>
          </a:p>
          <a:p>
            <a:pPr lvl="0"/>
            <a:r>
              <a:rPr lang="pt-BR" sz="2400" dirty="0"/>
              <a:t>Estimar </a:t>
            </a:r>
            <a:r>
              <a:rPr lang="pt-BR" sz="2400" dirty="0" smtClean="0"/>
              <a:t>esforço;</a:t>
            </a:r>
            <a:endParaRPr lang="pt-BR" sz="2400" dirty="0"/>
          </a:p>
          <a:p>
            <a:pPr lvl="0"/>
            <a:r>
              <a:rPr lang="pt-BR" sz="2400" dirty="0"/>
              <a:t>Discutir resultados prováveis e </a:t>
            </a:r>
            <a:r>
              <a:rPr lang="pt-BR" sz="2400" dirty="0" smtClean="0"/>
              <a:t>estratégias:</a:t>
            </a:r>
            <a:endParaRPr lang="pt-BR" sz="2400" dirty="0"/>
          </a:p>
          <a:p>
            <a:pPr lvl="2"/>
            <a:r>
              <a:rPr lang="pt-BR" sz="2000" dirty="0"/>
              <a:t>Esclarecer os setores </a:t>
            </a:r>
            <a:r>
              <a:rPr lang="pt-BR" sz="2000" dirty="0" smtClean="0"/>
              <a:t>politico/diretivo </a:t>
            </a:r>
            <a:r>
              <a:rPr lang="pt-BR" sz="2000" dirty="0"/>
              <a:t>e </a:t>
            </a:r>
            <a:r>
              <a:rPr lang="pt-BR" sz="2000" dirty="0" smtClean="0"/>
              <a:t>técnico </a:t>
            </a:r>
            <a:r>
              <a:rPr lang="pt-BR" sz="2000" dirty="0"/>
              <a:t>quanto a envergadura dos estudos espeleológicos e seu possível desfecho no processo de licenciamento</a:t>
            </a:r>
            <a:r>
              <a:rPr lang="pt-BR" sz="2000" dirty="0" smtClean="0"/>
              <a:t>.</a:t>
            </a:r>
          </a:p>
          <a:p>
            <a:pPr marL="114300" indent="0">
              <a:buNone/>
            </a:pPr>
            <a:endParaRPr lang="pt-BR" sz="2000" dirty="0"/>
          </a:p>
          <a:p>
            <a:pPr lvl="0"/>
            <a:endParaRPr lang="pt-BR" dirty="0"/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292134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jacência">
  <a:themeElements>
    <a:clrScheme name="Adjacência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Escritório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ência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572</TotalTime>
  <Words>330</Words>
  <Application>Microsoft Office PowerPoint</Application>
  <PresentationFormat>Apresentação na tela (4:3)</PresentationFormat>
  <Paragraphs>88</Paragraphs>
  <Slides>21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21</vt:i4>
      </vt:variant>
    </vt:vector>
  </HeadingPairs>
  <TitlesOfParts>
    <vt:vector size="22" baseType="lpstr">
      <vt:lpstr>Adjacência</vt:lpstr>
      <vt:lpstr>Especificidades dos estudos espeleológicos para licenciamento ambiental de empreendimentos lineares </vt:lpstr>
      <vt:lpstr>PREMISSAS</vt:lpstr>
      <vt:lpstr>PREMISSAS</vt:lpstr>
      <vt:lpstr>CARACTERÍSTICAS</vt:lpstr>
      <vt:lpstr>CARACTERÍSTICAS</vt:lpstr>
      <vt:lpstr>CARACTERÍSTICAS</vt:lpstr>
      <vt:lpstr>PRIMEIROS PASSOS</vt:lpstr>
      <vt:lpstr>PRIMEIROS PASSOS</vt:lpstr>
      <vt:lpstr>PRIMEIROS PASSOS</vt:lpstr>
      <vt:lpstr> TERMOS DE REFERÊNCIA</vt:lpstr>
      <vt:lpstr> TERMOS DE REFERÊNCIA</vt:lpstr>
      <vt:lpstr> TERMOS DE REFERÊNCIA</vt:lpstr>
      <vt:lpstr> TERMOS DE REFERÊNCIA</vt:lpstr>
      <vt:lpstr> TERMOS DE REFERÊNCIA</vt:lpstr>
      <vt:lpstr> TERMOS DE REFERÊNCIA</vt:lpstr>
      <vt:lpstr> TERMOS DE REFERÊNCIA</vt:lpstr>
      <vt:lpstr> TERMOS DE REFERÊNCIA</vt:lpstr>
      <vt:lpstr> PLANEJAMENTO</vt:lpstr>
      <vt:lpstr> PLANEJAMENTO</vt:lpstr>
      <vt:lpstr> PLANEJAMENTO</vt:lpstr>
      <vt:lpstr>Apresentação do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Especificidades dos estudos espeleológicos para licenciamento ambiental de empreendimentos lineares</dc:title>
  <dc:creator>Edvard</dc:creator>
  <cp:lastModifiedBy>Edvard</cp:lastModifiedBy>
  <cp:revision>32</cp:revision>
  <dcterms:created xsi:type="dcterms:W3CDTF">2016-06-07T17:11:13Z</dcterms:created>
  <dcterms:modified xsi:type="dcterms:W3CDTF">2016-06-08T02:43:33Z</dcterms:modified>
</cp:coreProperties>
</file>