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74" r:id="rId7"/>
    <p:sldId id="272" r:id="rId8"/>
    <p:sldId id="270" r:id="rId9"/>
    <p:sldId id="273" r:id="rId10"/>
    <p:sldId id="263" r:id="rId11"/>
    <p:sldId id="271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orge\Documents\Estadisticas%20FFCC1999-2018%20FINALES\Graficos%20Carga%20LA%201999-2018%208%20de%20Noviembre%202019%20v2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Jorge\Documents\Estadisticas%20FFCC1999-2018%20FINALES\Graficos%20Carga%20LA%201999-2018%208%20de%20Noviembre%202019%20v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dirty="0"/>
              <a:t>Toneladas (en millones) </a:t>
            </a:r>
          </a:p>
        </c:rich>
      </c:tx>
      <c:layout/>
      <c:overlay val="0"/>
      <c:spPr>
        <a:solidFill>
          <a:schemeClr val="tx2">
            <a:lumMod val="40000"/>
            <a:lumOff val="60000"/>
          </a:schemeClr>
        </a:solidFill>
        <a:ln w="25400"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Ton!$B$4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Ton!$A$5:$A$24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Ton!$B$5:$B$24</c:f>
              <c:numCache>
                <c:formatCode>0</c:formatCode>
                <c:ptCount val="20"/>
                <c:pt idx="0">
                  <c:v>256</c:v>
                </c:pt>
                <c:pt idx="1">
                  <c:v>288.10000000000002</c:v>
                </c:pt>
                <c:pt idx="2">
                  <c:v>291.60000000000002</c:v>
                </c:pt>
                <c:pt idx="3">
                  <c:v>335.87410000000006</c:v>
                </c:pt>
                <c:pt idx="4">
                  <c:v>330.82990000000001</c:v>
                </c:pt>
                <c:pt idx="5">
                  <c:v>377.78070000000002</c:v>
                </c:pt>
                <c:pt idx="6">
                  <c:v>388.59399999999999</c:v>
                </c:pt>
                <c:pt idx="7">
                  <c:v>389.112863</c:v>
                </c:pt>
                <c:pt idx="8">
                  <c:v>414.92502300000007</c:v>
                </c:pt>
                <c:pt idx="9">
                  <c:v>426.52000699999996</c:v>
                </c:pt>
                <c:pt idx="10">
                  <c:v>379.44131599999997</c:v>
                </c:pt>
                <c:pt idx="11">
                  <c:v>435.24837199999996</c:v>
                </c:pt>
                <c:pt idx="12">
                  <c:v>454.38021199999997</c:v>
                </c:pt>
                <c:pt idx="13">
                  <c:v>464.56799999999998</c:v>
                </c:pt>
                <c:pt idx="14">
                  <c:v>450.69299999999998</c:v>
                </c:pt>
                <c:pt idx="15">
                  <c:v>465.06</c:v>
                </c:pt>
                <c:pt idx="16">
                  <c:v>491.59</c:v>
                </c:pt>
                <c:pt idx="17">
                  <c:v>503.80599999999998</c:v>
                </c:pt>
                <c:pt idx="18">
                  <c:v>538.779</c:v>
                </c:pt>
                <c:pt idx="19">
                  <c:v>569.87199999999996</c:v>
                </c:pt>
              </c:numCache>
            </c:numRef>
          </c:val>
        </c:ser>
        <c:ser>
          <c:idx val="1"/>
          <c:order val="1"/>
          <c:tx>
            <c:strRef>
              <c:f>Ton!$C$4</c:f>
              <c:strCache>
                <c:ptCount val="1"/>
                <c:pt idx="0">
                  <c:v>México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Ton!$A$5:$A$24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Ton!$C$5:$C$24</c:f>
              <c:numCache>
                <c:formatCode>0</c:formatCode>
                <c:ptCount val="20"/>
                <c:pt idx="0">
                  <c:v>77.061600000000013</c:v>
                </c:pt>
                <c:pt idx="1">
                  <c:v>77.163699999999977</c:v>
                </c:pt>
                <c:pt idx="2">
                  <c:v>76.181799999999981</c:v>
                </c:pt>
                <c:pt idx="3">
                  <c:v>80.45089999999999</c:v>
                </c:pt>
                <c:pt idx="4">
                  <c:v>85.167699999999996</c:v>
                </c:pt>
                <c:pt idx="5">
                  <c:v>88.096699999999998</c:v>
                </c:pt>
                <c:pt idx="6">
                  <c:v>89.814199999999971</c:v>
                </c:pt>
                <c:pt idx="7">
                  <c:v>95.713200000000015</c:v>
                </c:pt>
                <c:pt idx="8">
                  <c:v>99.845299999999995</c:v>
                </c:pt>
                <c:pt idx="9">
                  <c:v>99.692100000000011</c:v>
                </c:pt>
                <c:pt idx="10">
                  <c:v>90.320499999999981</c:v>
                </c:pt>
                <c:pt idx="11">
                  <c:v>104.56460000000003</c:v>
                </c:pt>
                <c:pt idx="12">
                  <c:v>108.43310000000001</c:v>
                </c:pt>
                <c:pt idx="13">
                  <c:v>111.60719999999999</c:v>
                </c:pt>
                <c:pt idx="14">
                  <c:v>111.9329</c:v>
                </c:pt>
                <c:pt idx="15">
                  <c:v>116.93639999999999</c:v>
                </c:pt>
                <c:pt idx="16">
                  <c:v>119.6</c:v>
                </c:pt>
                <c:pt idx="17">
                  <c:v>122</c:v>
                </c:pt>
                <c:pt idx="18">
                  <c:v>126.9</c:v>
                </c:pt>
                <c:pt idx="19">
                  <c:v>128.1</c:v>
                </c:pt>
              </c:numCache>
            </c:numRef>
          </c:val>
        </c:ser>
        <c:ser>
          <c:idx val="2"/>
          <c:order val="2"/>
          <c:tx>
            <c:strRef>
              <c:f>Ton!$D$4</c:f>
              <c:strCache>
                <c:ptCount val="1"/>
                <c:pt idx="0">
                  <c:v>Otros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</c:spPr>
          <c:invertIfNegative val="0"/>
          <c:cat>
            <c:numRef>
              <c:f>Ton!$A$5:$A$24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Ton!$D$5:$D$24</c:f>
              <c:numCache>
                <c:formatCode>0</c:formatCode>
                <c:ptCount val="20"/>
                <c:pt idx="0">
                  <c:v>33.221168089999964</c:v>
                </c:pt>
                <c:pt idx="1">
                  <c:v>29.92832699999996</c:v>
                </c:pt>
                <c:pt idx="2">
                  <c:v>40.521181429999999</c:v>
                </c:pt>
                <c:pt idx="3">
                  <c:v>40.798110499999979</c:v>
                </c:pt>
                <c:pt idx="4">
                  <c:v>48.284380009999921</c:v>
                </c:pt>
                <c:pt idx="5">
                  <c:v>57.509503000000038</c:v>
                </c:pt>
                <c:pt idx="6">
                  <c:v>60.82784453899994</c:v>
                </c:pt>
                <c:pt idx="7">
                  <c:v>60.616489000000001</c:v>
                </c:pt>
                <c:pt idx="8">
                  <c:v>64.586503000000079</c:v>
                </c:pt>
                <c:pt idx="9">
                  <c:v>68.67353100000004</c:v>
                </c:pt>
                <c:pt idx="10">
                  <c:v>66.076798000000082</c:v>
                </c:pt>
                <c:pt idx="11">
                  <c:v>74.893799999999999</c:v>
                </c:pt>
                <c:pt idx="12">
                  <c:v>80.054335999999921</c:v>
                </c:pt>
                <c:pt idx="13">
                  <c:v>81.283832989999979</c:v>
                </c:pt>
                <c:pt idx="14">
                  <c:v>81.610000000000014</c:v>
                </c:pt>
                <c:pt idx="15">
                  <c:v>79.397000000000034</c:v>
                </c:pt>
                <c:pt idx="16">
                  <c:v>83.953999999999994</c:v>
                </c:pt>
                <c:pt idx="17">
                  <c:v>93.656999999999996</c:v>
                </c:pt>
                <c:pt idx="18">
                  <c:v>89.391467999999989</c:v>
                </c:pt>
                <c:pt idx="19">
                  <c:v>88.366633682266695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277486592"/>
        <c:axId val="276623872"/>
      </c:barChart>
      <c:catAx>
        <c:axId val="27748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76623872"/>
        <c:crosses val="autoZero"/>
        <c:auto val="1"/>
        <c:lblAlgn val="ctr"/>
        <c:lblOffset val="100"/>
        <c:noMultiLvlLbl val="0"/>
      </c:catAx>
      <c:valAx>
        <c:axId val="276623872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774865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dirty="0"/>
              <a:t>Ton Km (en millones) </a:t>
            </a:r>
          </a:p>
        </c:rich>
      </c:tx>
      <c:layout/>
      <c:overlay val="0"/>
      <c:spPr>
        <a:solidFill>
          <a:schemeClr val="tx2">
            <a:lumMod val="40000"/>
            <a:lumOff val="60000"/>
          </a:schemeClr>
        </a:solidFill>
        <a:ln w="25400"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TonKm!$B$4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TonKm!$A$5:$A$24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TonKm!$B$5:$B$24</c:f>
              <c:numCache>
                <c:formatCode>0</c:formatCode>
                <c:ptCount val="20"/>
                <c:pt idx="0">
                  <c:v>138900</c:v>
                </c:pt>
                <c:pt idx="1">
                  <c:v>153900</c:v>
                </c:pt>
                <c:pt idx="2">
                  <c:v>161800</c:v>
                </c:pt>
                <c:pt idx="3">
                  <c:v>170186.1</c:v>
                </c:pt>
                <c:pt idx="4">
                  <c:v>180361.5</c:v>
                </c:pt>
                <c:pt idx="5">
                  <c:v>205711.2</c:v>
                </c:pt>
                <c:pt idx="6">
                  <c:v>221632.9</c:v>
                </c:pt>
                <c:pt idx="7">
                  <c:v>238372.35611399997</c:v>
                </c:pt>
                <c:pt idx="8">
                  <c:v>257137.16399200002</c:v>
                </c:pt>
                <c:pt idx="9">
                  <c:v>267159.209585</c:v>
                </c:pt>
                <c:pt idx="10">
                  <c:v>245487.44705399999</c:v>
                </c:pt>
                <c:pt idx="11">
                  <c:v>278011.06925599999</c:v>
                </c:pt>
                <c:pt idx="12">
                  <c:v>293285.57178500004</c:v>
                </c:pt>
                <c:pt idx="13">
                  <c:v>297800</c:v>
                </c:pt>
                <c:pt idx="14">
                  <c:v>297970</c:v>
                </c:pt>
                <c:pt idx="15">
                  <c:v>307195</c:v>
                </c:pt>
                <c:pt idx="16">
                  <c:v>332285</c:v>
                </c:pt>
                <c:pt idx="17">
                  <c:v>341163</c:v>
                </c:pt>
                <c:pt idx="18">
                  <c:v>375240</c:v>
                </c:pt>
                <c:pt idx="19">
                  <c:v>407301</c:v>
                </c:pt>
              </c:numCache>
            </c:numRef>
          </c:val>
        </c:ser>
        <c:ser>
          <c:idx val="1"/>
          <c:order val="1"/>
          <c:tx>
            <c:strRef>
              <c:f>TonKm!$C$4</c:f>
              <c:strCache>
                <c:ptCount val="1"/>
                <c:pt idx="0">
                  <c:v>México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TonKm!$A$5:$A$24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TonKm!$C$5:$C$24</c:f>
              <c:numCache>
                <c:formatCode>0</c:formatCode>
                <c:ptCount val="20"/>
                <c:pt idx="0">
                  <c:v>47273.099999999991</c:v>
                </c:pt>
                <c:pt idx="1">
                  <c:v>48333.299999999996</c:v>
                </c:pt>
                <c:pt idx="2">
                  <c:v>46615.100000000006</c:v>
                </c:pt>
                <c:pt idx="3">
                  <c:v>51616.099999999991</c:v>
                </c:pt>
                <c:pt idx="4">
                  <c:v>54131.999999999993</c:v>
                </c:pt>
                <c:pt idx="5">
                  <c:v>54387.299999999996</c:v>
                </c:pt>
                <c:pt idx="6">
                  <c:v>54054.100000000006</c:v>
                </c:pt>
                <c:pt idx="7">
                  <c:v>66163.099999999991</c:v>
                </c:pt>
                <c:pt idx="8">
                  <c:v>71136.000000000015</c:v>
                </c:pt>
                <c:pt idx="9">
                  <c:v>68466</c:v>
                </c:pt>
                <c:pt idx="10">
                  <c:v>62321.2</c:v>
                </c:pt>
                <c:pt idx="11">
                  <c:v>72300.200000000012</c:v>
                </c:pt>
                <c:pt idx="12">
                  <c:v>72727.700000000012</c:v>
                </c:pt>
                <c:pt idx="13">
                  <c:v>72156.899999999994</c:v>
                </c:pt>
                <c:pt idx="14">
                  <c:v>77717.300000000017</c:v>
                </c:pt>
                <c:pt idx="15">
                  <c:v>72936.600000000006</c:v>
                </c:pt>
                <c:pt idx="16">
                  <c:v>83401.2</c:v>
                </c:pt>
                <c:pt idx="17">
                  <c:v>84694</c:v>
                </c:pt>
                <c:pt idx="18">
                  <c:v>86300</c:v>
                </c:pt>
                <c:pt idx="19">
                  <c:v>87959</c:v>
                </c:pt>
              </c:numCache>
            </c:numRef>
          </c:val>
        </c:ser>
        <c:ser>
          <c:idx val="2"/>
          <c:order val="2"/>
          <c:tx>
            <c:strRef>
              <c:f>TonKm!$D$4</c:f>
              <c:strCache>
                <c:ptCount val="1"/>
                <c:pt idx="0">
                  <c:v>Otros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</c:spPr>
          <c:invertIfNegative val="0"/>
          <c:cat>
            <c:numRef>
              <c:f>TonKm!$A$5:$A$24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TonKm!$D$5:$D$24</c:f>
              <c:numCache>
                <c:formatCode>0</c:formatCode>
                <c:ptCount val="20"/>
                <c:pt idx="0">
                  <c:v>13197.623877999999</c:v>
                </c:pt>
                <c:pt idx="1">
                  <c:v>10346.688143999978</c:v>
                </c:pt>
                <c:pt idx="2">
                  <c:v>11559.978465666674</c:v>
                </c:pt>
                <c:pt idx="3">
                  <c:v>14156.279372528646</c:v>
                </c:pt>
                <c:pt idx="4">
                  <c:v>16390.044835666697</c:v>
                </c:pt>
                <c:pt idx="5">
                  <c:v>18538.605889333347</c:v>
                </c:pt>
                <c:pt idx="6">
                  <c:v>19466.484150999982</c:v>
                </c:pt>
                <c:pt idx="7">
                  <c:v>19713.242310999995</c:v>
                </c:pt>
                <c:pt idx="8">
                  <c:v>20510.308928999948</c:v>
                </c:pt>
                <c:pt idx="9">
                  <c:v>21431.433335000067</c:v>
                </c:pt>
                <c:pt idx="10">
                  <c:v>19972.318012000018</c:v>
                </c:pt>
                <c:pt idx="11">
                  <c:v>22647.932293000049</c:v>
                </c:pt>
                <c:pt idx="12">
                  <c:v>23562.404434000084</c:v>
                </c:pt>
                <c:pt idx="13">
                  <c:v>22824.615943859942</c:v>
                </c:pt>
                <c:pt idx="14">
                  <c:v>22343.299405940605</c:v>
                </c:pt>
                <c:pt idx="15">
                  <c:v>21255.142089108849</c:v>
                </c:pt>
                <c:pt idx="16">
                  <c:v>21659.206148514888</c:v>
                </c:pt>
                <c:pt idx="17">
                  <c:v>23620.622594059445</c:v>
                </c:pt>
                <c:pt idx="18">
                  <c:v>22467.233672000002</c:v>
                </c:pt>
                <c:pt idx="19">
                  <c:v>23148.468659974111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277485568"/>
        <c:axId val="276626752"/>
      </c:barChart>
      <c:catAx>
        <c:axId val="2774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76626752"/>
        <c:crosses val="autoZero"/>
        <c:auto val="1"/>
        <c:lblAlgn val="ctr"/>
        <c:lblOffset val="100"/>
        <c:noMultiLvlLbl val="0"/>
      </c:catAx>
      <c:valAx>
        <c:axId val="27662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774855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0.04942</cdr:x>
      <cdr:y>0.66424</cdr:y>
    </cdr:from>
    <cdr:to>
      <cdr:x>0.13261</cdr:x>
      <cdr:y>0.7414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333274" y="2340948"/>
          <a:ext cx="561018" cy="271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AR" sz="1200" dirty="0"/>
            <a:t>70%</a:t>
          </a:r>
        </a:p>
      </cdr:txBody>
    </cdr:sp>
  </cdr:relSizeAnchor>
  <cdr:relSizeAnchor xmlns:cdr="http://schemas.openxmlformats.org/drawingml/2006/chartDrawing">
    <cdr:from>
      <cdr:x>0.92872</cdr:x>
      <cdr:y>0.24954</cdr:y>
    </cdr:from>
    <cdr:to>
      <cdr:x>1</cdr:x>
      <cdr:y>0.3267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6263009" y="879441"/>
          <a:ext cx="480691" cy="271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16%</a:t>
          </a:r>
        </a:p>
      </cdr:txBody>
    </cdr:sp>
  </cdr:relSizeAnchor>
  <cdr:relSizeAnchor xmlns:cdr="http://schemas.openxmlformats.org/drawingml/2006/chartDrawing">
    <cdr:from>
      <cdr:x>0.92851</cdr:x>
      <cdr:y>0.536</cdr:y>
    </cdr:from>
    <cdr:to>
      <cdr:x>1</cdr:x>
      <cdr:y>0.61316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6261593" y="1888998"/>
          <a:ext cx="482107" cy="271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72%</a:t>
          </a:r>
        </a:p>
      </cdr:txBody>
    </cdr:sp>
  </cdr:relSizeAnchor>
  <cdr:relSizeAnchor xmlns:cdr="http://schemas.openxmlformats.org/drawingml/2006/chartDrawing">
    <cdr:from>
      <cdr:x>0.0535</cdr:x>
      <cdr:y>0.46219</cdr:y>
    </cdr:from>
    <cdr:to>
      <cdr:x>0.11738</cdr:x>
      <cdr:y>0.53935</cdr:y>
    </cdr:to>
    <cdr:sp macro="" textlink="">
      <cdr:nvSpPr>
        <cdr:cNvPr id="5" name="CuadroTexto 1"/>
        <cdr:cNvSpPr txBox="1"/>
      </cdr:nvSpPr>
      <cdr:spPr>
        <a:xfrm xmlns:a="http://schemas.openxmlformats.org/drawingml/2006/main">
          <a:off x="360986" y="1626917"/>
          <a:ext cx="430990" cy="27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9%</a:t>
          </a:r>
        </a:p>
      </cdr:txBody>
    </cdr:sp>
  </cdr:relSizeAnchor>
  <cdr:relSizeAnchor xmlns:cdr="http://schemas.openxmlformats.org/drawingml/2006/chartDrawing">
    <cdr:from>
      <cdr:x>0.92694</cdr:x>
      <cdr:y>0.14793</cdr:y>
    </cdr:from>
    <cdr:to>
      <cdr:x>1</cdr:x>
      <cdr:y>0.22509</cdr:y>
    </cdr:to>
    <cdr:sp macro="" textlink="">
      <cdr:nvSpPr>
        <cdr:cNvPr id="6" name="CuadroTexto 1"/>
        <cdr:cNvSpPr txBox="1"/>
      </cdr:nvSpPr>
      <cdr:spPr>
        <a:xfrm xmlns:a="http://schemas.openxmlformats.org/drawingml/2006/main">
          <a:off x="6251005" y="521342"/>
          <a:ext cx="492695" cy="271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11%</a:t>
          </a:r>
        </a:p>
      </cdr:txBody>
    </cdr:sp>
  </cdr:relSizeAnchor>
  <cdr:relSizeAnchor xmlns:cdr="http://schemas.openxmlformats.org/drawingml/2006/chartDrawing">
    <cdr:from>
      <cdr:x>0.04817</cdr:x>
      <cdr:y>0.53895</cdr:y>
    </cdr:from>
    <cdr:to>
      <cdr:x>0.13261</cdr:x>
      <cdr:y>0.61611</cdr:y>
    </cdr:to>
    <cdr:sp macro="" textlink="">
      <cdr:nvSpPr>
        <cdr:cNvPr id="7" name="CuadroTexto 1"/>
        <cdr:cNvSpPr txBox="1"/>
      </cdr:nvSpPr>
      <cdr:spPr>
        <a:xfrm xmlns:a="http://schemas.openxmlformats.org/drawingml/2006/main">
          <a:off x="324844" y="1899395"/>
          <a:ext cx="569448" cy="271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21%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0.0764</cdr:x>
      <cdr:y>0.7248</cdr:y>
    </cdr:from>
    <cdr:to>
      <cdr:x>0.16201</cdr:x>
      <cdr:y>0.80196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29045" y="2996214"/>
          <a:ext cx="592788" cy="318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AR" sz="1200" dirty="0"/>
            <a:t>70%</a:t>
          </a:r>
        </a:p>
      </cdr:txBody>
    </cdr:sp>
  </cdr:relSizeAnchor>
  <cdr:relSizeAnchor xmlns:cdr="http://schemas.openxmlformats.org/drawingml/2006/chartDrawing">
    <cdr:from>
      <cdr:x>0.92857</cdr:x>
      <cdr:y>0.27182</cdr:y>
    </cdr:from>
    <cdr:to>
      <cdr:x>1</cdr:x>
      <cdr:y>0.34898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6430045" y="1123663"/>
          <a:ext cx="494630" cy="318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17%</a:t>
          </a:r>
        </a:p>
      </cdr:txBody>
    </cdr:sp>
  </cdr:relSizeAnchor>
  <cdr:relSizeAnchor xmlns:cdr="http://schemas.openxmlformats.org/drawingml/2006/chartDrawing">
    <cdr:from>
      <cdr:x>0.92985</cdr:x>
      <cdr:y>0.55071</cdr:y>
    </cdr:from>
    <cdr:to>
      <cdr:x>1</cdr:x>
      <cdr:y>0.62787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6438909" y="2276553"/>
          <a:ext cx="485766" cy="318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79%</a:t>
          </a:r>
        </a:p>
      </cdr:txBody>
    </cdr:sp>
  </cdr:relSizeAnchor>
  <cdr:relSizeAnchor xmlns:cdr="http://schemas.openxmlformats.org/drawingml/2006/chartDrawing">
    <cdr:from>
      <cdr:x>0.07969</cdr:x>
      <cdr:y>0.55808</cdr:y>
    </cdr:from>
    <cdr:to>
      <cdr:x>0.13263</cdr:x>
      <cdr:y>0.61056</cdr:y>
    </cdr:to>
    <cdr:sp macro="" textlink="">
      <cdr:nvSpPr>
        <cdr:cNvPr id="5" name="CuadroTexto 1"/>
        <cdr:cNvSpPr txBox="1"/>
      </cdr:nvSpPr>
      <cdr:spPr>
        <a:xfrm xmlns:a="http://schemas.openxmlformats.org/drawingml/2006/main">
          <a:off x="551850" y="2307018"/>
          <a:ext cx="366592" cy="2169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100" dirty="0"/>
            <a:t>6%</a:t>
          </a:r>
        </a:p>
      </cdr:txBody>
    </cdr:sp>
  </cdr:relSizeAnchor>
  <cdr:relSizeAnchor xmlns:cdr="http://schemas.openxmlformats.org/drawingml/2006/chartDrawing">
    <cdr:from>
      <cdr:x>0.93413</cdr:x>
      <cdr:y>0.17081</cdr:y>
    </cdr:from>
    <cdr:to>
      <cdr:x>1</cdr:x>
      <cdr:y>0.24417</cdr:y>
    </cdr:to>
    <cdr:sp macro="" textlink="">
      <cdr:nvSpPr>
        <cdr:cNvPr id="6" name="CuadroTexto 1"/>
        <cdr:cNvSpPr txBox="1"/>
      </cdr:nvSpPr>
      <cdr:spPr>
        <a:xfrm xmlns:a="http://schemas.openxmlformats.org/drawingml/2006/main">
          <a:off x="6468547" y="706103"/>
          <a:ext cx="456128" cy="3032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4%</a:t>
          </a:r>
        </a:p>
      </cdr:txBody>
    </cdr:sp>
  </cdr:relSizeAnchor>
  <cdr:relSizeAnchor xmlns:cdr="http://schemas.openxmlformats.org/drawingml/2006/chartDrawing">
    <cdr:from>
      <cdr:x>0.07693</cdr:x>
      <cdr:y>0.62824</cdr:y>
    </cdr:from>
    <cdr:to>
      <cdr:x>0.15895</cdr:x>
      <cdr:y>0.7054</cdr:y>
    </cdr:to>
    <cdr:sp macro="" textlink="">
      <cdr:nvSpPr>
        <cdr:cNvPr id="7" name="CuadroTexto 1"/>
        <cdr:cNvSpPr txBox="1"/>
      </cdr:nvSpPr>
      <cdr:spPr>
        <a:xfrm xmlns:a="http://schemas.openxmlformats.org/drawingml/2006/main">
          <a:off x="532715" y="2597050"/>
          <a:ext cx="567952" cy="318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1200" dirty="0"/>
            <a:t>24%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B76AD-D684-4D55-B30E-BA23701660B1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B4B8C-4C8F-4B91-8C60-ABE2D1D0E26B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795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897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843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313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7333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974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6227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835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364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226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289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037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8F34F-B08E-4030-B1FB-A3B96BADC835}" type="datetimeFigureOut">
              <a:rPr lang="es-AR" smtClean="0"/>
              <a:t>18/11/2019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9F6B-0475-4615-9D1E-D173895367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128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4193" y="381000"/>
            <a:ext cx="8113504" cy="960438"/>
          </a:xfrm>
        </p:spPr>
        <p:txBody>
          <a:bodyPr>
            <a:normAutofit fontScale="90000"/>
          </a:bodyPr>
          <a:lstStyle/>
          <a:p>
            <a:r>
              <a:rPr lang="es-ES_tradnl" altLang="es-AR" dirty="0" smtClean="0">
                <a:solidFill>
                  <a:srgbClr val="FF9900"/>
                </a:solidFill>
              </a:rPr>
              <a:t>Cargas: ARGENTINA</a:t>
            </a:r>
            <a:br>
              <a:rPr lang="es-ES_tradnl" altLang="es-AR" dirty="0" smtClean="0">
                <a:solidFill>
                  <a:srgbClr val="FF9900"/>
                </a:solidFill>
              </a:rPr>
            </a:br>
            <a:endParaRPr lang="es-ES" altLang="es-AR" dirty="0" smtClean="0">
              <a:solidFill>
                <a:srgbClr val="FF99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0018" y="0"/>
            <a:ext cx="8136958" cy="120032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E"/>
                </a:solidFill>
                <a:latin typeface="Century Gothic" pitchFamily="34" charset="0"/>
              </a:rPr>
              <a:t>Latinoamérica y El Caribe  cuentan con 41 </a:t>
            </a:r>
            <a:r>
              <a:rPr lang="en-US" sz="2400" b="1" dirty="0" smtClean="0">
                <a:solidFill>
                  <a:srgbClr val="0000FE"/>
                </a:solidFill>
                <a:latin typeface="Century Gothic" pitchFamily="34" charset="0"/>
              </a:rPr>
              <a:t>operadores  </a:t>
            </a:r>
            <a:r>
              <a:rPr lang="en-US" sz="2400" b="1" dirty="0">
                <a:solidFill>
                  <a:srgbClr val="0000FE"/>
                </a:solidFill>
                <a:latin typeface="Century Gothic" pitchFamily="34" charset="0"/>
              </a:rPr>
              <a:t>ferroviarias de cargas: 30 de gestión privada y 11 de gestión pública 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49374" y="4365626"/>
            <a:ext cx="8099090" cy="284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  <a:p>
            <a:pPr algn="ctr" eaLnBrk="1" hangingPunct="1">
              <a:spcBef>
                <a:spcPct val="50000"/>
              </a:spcBef>
            </a:pPr>
            <a:r>
              <a:rPr lang="en-US" altLang="es-AR" sz="2400" dirty="0">
                <a:solidFill>
                  <a:srgbClr val="0000FF"/>
                </a:solidFill>
                <a:latin typeface="Century Gothic" pitchFamily="34" charset="0"/>
              </a:rPr>
              <a:t>Las empresas ferroviarias de gestión privada movilizan el 99% del tonelaje regional </a:t>
            </a:r>
          </a:p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  <a:p>
            <a:pPr eaLnBrk="1" hangingPunct="1">
              <a:spcBef>
                <a:spcPct val="50000"/>
              </a:spcBef>
            </a:pPr>
            <a:endParaRPr lang="en-US" altLang="es-AR" sz="1400" dirty="0"/>
          </a:p>
        </p:txBody>
      </p:sp>
      <p:sp>
        <p:nvSpPr>
          <p:cNvPr id="16390" name="7 Rectángulo"/>
          <p:cNvSpPr>
            <a:spLocks noChangeArrowheads="1"/>
          </p:cNvSpPr>
          <p:nvPr/>
        </p:nvSpPr>
        <p:spPr bwMode="auto">
          <a:xfrm>
            <a:off x="233994" y="5604290"/>
            <a:ext cx="8352982" cy="963314"/>
          </a:xfrm>
          <a:prstGeom prst="rect">
            <a:avLst/>
          </a:prstGeom>
          <a:noFill/>
          <a:ln w="28575" algn="ctr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/>
          <a:lstStyle/>
          <a:p>
            <a:pPr algn="r" eaLnBrk="0" hangingPunct="0"/>
            <a:endParaRPr lang="es-AR" altLang="es-AR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2" t="8582" r="8261" b="11031"/>
          <a:stretch/>
        </p:blipFill>
        <p:spPr>
          <a:xfrm>
            <a:off x="549696" y="1192744"/>
            <a:ext cx="7937602" cy="424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CuadroTexto"/>
          <p:cNvSpPr txBox="1">
            <a:spLocks noChangeArrowheads="1"/>
          </p:cNvSpPr>
          <p:nvPr/>
        </p:nvSpPr>
        <p:spPr bwMode="auto">
          <a:xfrm>
            <a:off x="13855" y="0"/>
            <a:ext cx="8964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AR" sz="2400" dirty="0" smtClean="0">
                <a:solidFill>
                  <a:srgbClr val="0000FE"/>
                </a:solidFill>
              </a:rPr>
              <a:t>La relación entre Resultados Antes de Impuestos e Ingresos</a:t>
            </a:r>
          </a:p>
          <a:p>
            <a:pPr eaLnBrk="1" hangingPunct="1"/>
            <a:r>
              <a:rPr lang="es-AR" sz="2400" dirty="0" smtClean="0">
                <a:solidFill>
                  <a:srgbClr val="0000FE"/>
                </a:solidFill>
              </a:rPr>
              <a:t>desmejora a medida que se reduce el tamaño de los ferrocarriles   </a:t>
            </a:r>
            <a:endParaRPr lang="es-AR" sz="2400" dirty="0">
              <a:solidFill>
                <a:srgbClr val="0000FE"/>
              </a:solidFill>
            </a:endParaRPr>
          </a:p>
        </p:txBody>
      </p:sp>
      <p:pic>
        <p:nvPicPr>
          <p:cNvPr id="4" name="3 Imagen"/>
          <p:cNvPicPr/>
          <p:nvPr/>
        </p:nvPicPr>
        <p:blipFill rotWithShape="1">
          <a:blip r:embed="rId2"/>
          <a:srcRect l="31950" t="23300" r="16931" b="14472"/>
          <a:stretch/>
        </p:blipFill>
        <p:spPr bwMode="auto">
          <a:xfrm>
            <a:off x="1034270" y="2420888"/>
            <a:ext cx="7473731" cy="4320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1"/>
          <p:cNvSpPr>
            <a:spLocks noGrp="1"/>
          </p:cNvSpPr>
          <p:nvPr>
            <p:ph idx="1"/>
          </p:nvPr>
        </p:nvSpPr>
        <p:spPr>
          <a:xfrm>
            <a:off x="356755" y="1124744"/>
            <a:ext cx="8621588" cy="151219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AR" sz="1800" dirty="0" smtClean="0">
                <a:solidFill>
                  <a:srgbClr val="0000FF"/>
                </a:solidFill>
                <a:cs typeface="Times New Roman" pitchFamily="18" charset="0"/>
              </a:rPr>
              <a:t>Adoptando la calificación del STB de USA en base a los ingresos:</a:t>
            </a:r>
          </a:p>
          <a:p>
            <a:pPr lvl="1">
              <a:buClr>
                <a:srgbClr val="C00000"/>
              </a:buClr>
            </a:pPr>
            <a:r>
              <a:rPr lang="es-AR" sz="1800" dirty="0" smtClean="0">
                <a:solidFill>
                  <a:srgbClr val="0000FF"/>
                </a:solidFill>
                <a:cs typeface="Times New Roman" pitchFamily="18" charset="0"/>
              </a:rPr>
              <a:t>Grandes: más de US$ 475,5 millones anuales (Clase I)</a:t>
            </a:r>
          </a:p>
          <a:p>
            <a:pPr lvl="1">
              <a:buClr>
                <a:srgbClr val="C00000"/>
              </a:buClr>
            </a:pPr>
            <a:r>
              <a:rPr lang="es-AR" sz="1800" dirty="0" smtClean="0">
                <a:solidFill>
                  <a:srgbClr val="0000FF"/>
                </a:solidFill>
                <a:cs typeface="Times New Roman" pitchFamily="18" charset="0"/>
              </a:rPr>
              <a:t>Medianos: entre US$ 475,5 millones anuales y US$ 38,06 anuales (Clase II)</a:t>
            </a:r>
          </a:p>
          <a:p>
            <a:pPr lvl="1">
              <a:buClr>
                <a:srgbClr val="C00000"/>
              </a:buClr>
            </a:pPr>
            <a:r>
              <a:rPr lang="es-AR" sz="1800" dirty="0" smtClean="0">
                <a:solidFill>
                  <a:srgbClr val="0000FF"/>
                </a:solidFill>
                <a:cs typeface="Times New Roman" pitchFamily="18" charset="0"/>
              </a:rPr>
              <a:t>Pequeños: menos de U$ 38,06 millones anuales (Clase III)</a:t>
            </a:r>
          </a:p>
        </p:txBody>
      </p:sp>
    </p:spTree>
    <p:extLst>
      <p:ext uri="{BB962C8B-B14F-4D97-AF65-F5344CB8AC3E}">
        <p14:creationId xmlns:p14="http://schemas.microsoft.com/office/powerpoint/2010/main" val="426768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CuadroTexto"/>
          <p:cNvSpPr txBox="1">
            <a:spLocks noChangeArrowheads="1"/>
          </p:cNvSpPr>
          <p:nvPr/>
        </p:nvSpPr>
        <p:spPr bwMode="auto">
          <a:xfrm>
            <a:off x="13855" y="0"/>
            <a:ext cx="89644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AR" sz="3200" dirty="0" smtClean="0">
                <a:solidFill>
                  <a:srgbClr val="0000FF"/>
                </a:solidFill>
              </a:rPr>
              <a:t>¿Cual es la agenda Latinoamericana de los próximos 5-10 años?</a:t>
            </a:r>
          </a:p>
          <a:p>
            <a:pPr eaLnBrk="1" hangingPunct="1"/>
            <a:endParaRPr lang="es-AR" sz="2400" dirty="0">
              <a:solidFill>
                <a:srgbClr val="0000FE"/>
              </a:solidFill>
            </a:endParaRPr>
          </a:p>
        </p:txBody>
      </p:sp>
      <p:sp>
        <p:nvSpPr>
          <p:cNvPr id="5" name="Content Placeholder 21"/>
          <p:cNvSpPr>
            <a:spLocks noGrp="1"/>
          </p:cNvSpPr>
          <p:nvPr>
            <p:ph idx="1"/>
          </p:nvPr>
        </p:nvSpPr>
        <p:spPr>
          <a:xfrm>
            <a:off x="0" y="1446550"/>
            <a:ext cx="8978343" cy="4680520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None/>
            </a:pPr>
            <a:r>
              <a:rPr lang="es-AR" sz="2200" b="1" dirty="0" smtClean="0">
                <a:solidFill>
                  <a:srgbClr val="FF0000"/>
                </a:solidFill>
              </a:rPr>
              <a:t>No </a:t>
            </a:r>
            <a:r>
              <a:rPr lang="es-AR" sz="2200" b="1" dirty="0">
                <a:solidFill>
                  <a:srgbClr val="FF0000"/>
                </a:solidFill>
              </a:rPr>
              <a:t>se </a:t>
            </a:r>
            <a:r>
              <a:rPr lang="es-AR" sz="2200" b="1" dirty="0" smtClean="0">
                <a:solidFill>
                  <a:srgbClr val="FF0000"/>
                </a:solidFill>
              </a:rPr>
              <a:t>observan situaciones </a:t>
            </a:r>
            <a:r>
              <a:rPr lang="es-AR" sz="2200" b="1" dirty="0">
                <a:solidFill>
                  <a:srgbClr val="FF0000"/>
                </a:solidFill>
              </a:rPr>
              <a:t>que puedan amenazar el rol predominante de las concesiones y del sector privado en la actividad ferroviaria de </a:t>
            </a:r>
            <a:r>
              <a:rPr lang="es-AR" sz="2200" b="1" dirty="0" smtClean="0">
                <a:solidFill>
                  <a:srgbClr val="FF0000"/>
                </a:solidFill>
              </a:rPr>
              <a:t>carga</a:t>
            </a:r>
          </a:p>
          <a:p>
            <a:pPr>
              <a:buClr>
                <a:srgbClr val="C00000"/>
              </a:buClr>
            </a:pPr>
            <a:endParaRPr lang="es-AR" sz="2200" b="1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r>
              <a:rPr lang="es-AR" sz="2200" b="1" dirty="0" smtClean="0">
                <a:solidFill>
                  <a:srgbClr val="0000FF"/>
                </a:solidFill>
                <a:cs typeface="Times New Roman" pitchFamily="18" charset="0"/>
              </a:rPr>
              <a:t>Tres temáticas podrían ser las más relevantes de la agenda:</a:t>
            </a:r>
          </a:p>
          <a:p>
            <a:pPr lvl="1">
              <a:buClr>
                <a:srgbClr val="C00000"/>
              </a:buClr>
            </a:pPr>
            <a:r>
              <a:rPr lang="es-AR" sz="2200" b="1" dirty="0" smtClean="0">
                <a:solidFill>
                  <a:srgbClr val="0000FF"/>
                </a:solidFill>
                <a:cs typeface="Times New Roman" pitchFamily="18" charset="0"/>
              </a:rPr>
              <a:t>La exclusividad </a:t>
            </a:r>
            <a:r>
              <a:rPr lang="es-AR" sz="2200" b="1" dirty="0">
                <a:solidFill>
                  <a:srgbClr val="0000FF"/>
                </a:solidFill>
                <a:cs typeface="Times New Roman" pitchFamily="18" charset="0"/>
              </a:rPr>
              <a:t>comercial y la competencia </a:t>
            </a:r>
            <a:r>
              <a:rPr lang="es-AR" sz="2200" b="1" dirty="0" smtClean="0">
                <a:solidFill>
                  <a:srgbClr val="0000FF"/>
                </a:solidFill>
                <a:cs typeface="Times New Roman" pitchFamily="18" charset="0"/>
              </a:rPr>
              <a:t>intramodal</a:t>
            </a:r>
            <a:endParaRPr lang="es-AR" sz="2200" b="1" dirty="0">
              <a:solidFill>
                <a:srgbClr val="0000FF"/>
              </a:solidFill>
              <a:cs typeface="Times New Roman" pitchFamily="18" charset="0"/>
            </a:endParaRPr>
          </a:p>
          <a:p>
            <a:pPr lvl="1">
              <a:buClr>
                <a:srgbClr val="C00000"/>
              </a:buClr>
            </a:pPr>
            <a:r>
              <a:rPr lang="es-AR" sz="2200" b="1" dirty="0" smtClean="0">
                <a:solidFill>
                  <a:srgbClr val="0000FF"/>
                </a:solidFill>
                <a:cs typeface="Times New Roman" pitchFamily="18" charset="0"/>
              </a:rPr>
              <a:t>La viabilidad financiera de largo plazo de los ferrocarriles pequeños y medianos</a:t>
            </a:r>
          </a:p>
          <a:p>
            <a:pPr lvl="1">
              <a:buClr>
                <a:srgbClr val="C00000"/>
              </a:buClr>
            </a:pPr>
            <a:r>
              <a:rPr lang="es-AR" sz="2200" b="1" dirty="0" smtClean="0">
                <a:solidFill>
                  <a:srgbClr val="0000FF"/>
                </a:solidFill>
                <a:cs typeface="Times New Roman" pitchFamily="18" charset="0"/>
              </a:rPr>
              <a:t>Continuar revisando los criterios, procedimientos y requerimientos para la renovación de concesiones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07504" y="1446550"/>
            <a:ext cx="8928992" cy="902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07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1 CuadroTexto"/>
          <p:cNvSpPr txBox="1">
            <a:spLocks noChangeArrowheads="1"/>
          </p:cNvSpPr>
          <p:nvPr/>
        </p:nvSpPr>
        <p:spPr bwMode="auto">
          <a:xfrm>
            <a:off x="316625" y="347663"/>
            <a:ext cx="85767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AR" sz="2800" dirty="0" smtClean="0">
                <a:solidFill>
                  <a:srgbClr val="0000FE"/>
                </a:solidFill>
              </a:rPr>
              <a:t>Los operadores ferroviarios han hecho crecer el tráfico de manera significativa entre 1999 y 2018</a:t>
            </a:r>
            <a:endParaRPr lang="es-AR" sz="2800" dirty="0">
              <a:solidFill>
                <a:srgbClr val="0000FE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78" y="2204864"/>
            <a:ext cx="625008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55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548681"/>
            <a:ext cx="8919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 smtClean="0">
                <a:solidFill>
                  <a:srgbClr val="0000FE"/>
                </a:solidFill>
              </a:rPr>
              <a:t>Las variaciones del tráfico por país presentan diferencias….</a:t>
            </a:r>
            <a:endParaRPr lang="es-AR" sz="2800" b="1" dirty="0">
              <a:solidFill>
                <a:srgbClr val="0000FE"/>
              </a:solidFill>
            </a:endParaRPr>
          </a:p>
        </p:txBody>
      </p:sp>
      <p:pic>
        <p:nvPicPr>
          <p:cNvPr id="157" name="15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690687"/>
            <a:ext cx="66675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0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1 CuadroTexto"/>
          <p:cNvSpPr txBox="1">
            <a:spLocks noChangeArrowheads="1"/>
          </p:cNvSpPr>
          <p:nvPr/>
        </p:nvSpPr>
        <p:spPr bwMode="auto">
          <a:xfrm>
            <a:off x="0" y="54927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AR" sz="2800" dirty="0">
                <a:solidFill>
                  <a:srgbClr val="0000FE"/>
                </a:solidFill>
              </a:rPr>
              <a:t>Brasil y México aportaron el 89% de las toneladas transportadas en </a:t>
            </a:r>
            <a:r>
              <a:rPr lang="es-AR" sz="2800" dirty="0" smtClean="0">
                <a:solidFill>
                  <a:srgbClr val="0000FE"/>
                </a:solidFill>
              </a:rPr>
              <a:t>2018…</a:t>
            </a:r>
            <a:endParaRPr lang="es-AR" sz="2800" dirty="0">
              <a:solidFill>
                <a:srgbClr val="0000FE"/>
              </a:solidFill>
            </a:endParaRPr>
          </a:p>
        </p:txBody>
      </p:sp>
      <p:graphicFrame>
        <p:nvGraphicFramePr>
          <p:cNvPr id="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047296"/>
              </p:ext>
            </p:extLst>
          </p:nvPr>
        </p:nvGraphicFramePr>
        <p:xfrm>
          <a:off x="1200150" y="2204864"/>
          <a:ext cx="6743700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45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CuadroTexto"/>
          <p:cNvSpPr txBox="1">
            <a:spLocks noChangeArrowheads="1"/>
          </p:cNvSpPr>
          <p:nvPr/>
        </p:nvSpPr>
        <p:spPr bwMode="auto">
          <a:xfrm>
            <a:off x="611560" y="332656"/>
            <a:ext cx="82553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AR" sz="2400" dirty="0" smtClean="0">
                <a:solidFill>
                  <a:srgbClr val="0000FE"/>
                </a:solidFill>
              </a:rPr>
              <a:t>…Y</a:t>
            </a:r>
            <a:r>
              <a:rPr lang="es-AR" sz="2400" dirty="0">
                <a:solidFill>
                  <a:srgbClr val="0000FE"/>
                </a:solidFill>
              </a:rPr>
              <a:t>, dadas las mayores distancias medias sus envíos, </a:t>
            </a:r>
          </a:p>
          <a:p>
            <a:pPr eaLnBrk="1" hangingPunct="1"/>
            <a:r>
              <a:rPr lang="es-AR" sz="2400" dirty="0">
                <a:solidFill>
                  <a:srgbClr val="0000FE"/>
                </a:solidFill>
              </a:rPr>
              <a:t>el 96% de las toneladas-km </a:t>
            </a:r>
          </a:p>
        </p:txBody>
      </p:sp>
      <p:graphicFrame>
        <p:nvGraphicFramePr>
          <p:cNvPr id="4" name="3 Gráfico"/>
          <p:cNvGraphicFramePr>
            <a:graphicFrameLocks/>
          </p:cNvGraphicFramePr>
          <p:nvPr/>
        </p:nvGraphicFramePr>
        <p:xfrm>
          <a:off x="1109662" y="1362075"/>
          <a:ext cx="6924675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176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6200" y="866428"/>
            <a:ext cx="8960296" cy="53656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438400" y="1143000"/>
            <a:ext cx="4800600" cy="654116"/>
          </a:xfrm>
          <a:prstGeom prst="roundRect">
            <a:avLst/>
          </a:prstGeom>
          <a:solidFill>
            <a:srgbClr val="95B3D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46534" y="1177670"/>
            <a:ext cx="4584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itchFamily="18" charset="0"/>
                <a:ea typeface="Cambria" pitchFamily="18" charset="0"/>
              </a:rPr>
              <a:t>Minería concentrada y carga general </a:t>
            </a:r>
          </a:p>
          <a:p>
            <a:pPr algn="ctr"/>
            <a:r>
              <a:rPr lang="en-US" sz="1600" dirty="0">
                <a:latin typeface="Cambria" pitchFamily="18" charset="0"/>
                <a:ea typeface="Cambria" pitchFamily="18" charset="0"/>
              </a:rPr>
              <a:t>1999 y 2016 (toneladas en millones)</a:t>
            </a:r>
          </a:p>
        </p:txBody>
      </p:sp>
      <p:sp>
        <p:nvSpPr>
          <p:cNvPr id="3" name="Pie 2"/>
          <p:cNvSpPr/>
          <p:nvPr/>
        </p:nvSpPr>
        <p:spPr>
          <a:xfrm rot="2451714">
            <a:off x="1759359" y="2989539"/>
            <a:ext cx="2071345" cy="2071345"/>
          </a:xfrm>
          <a:prstGeom prst="pie">
            <a:avLst>
              <a:gd name="adj1" fmla="val 0"/>
              <a:gd name="adj2" fmla="val 14326165"/>
            </a:avLst>
          </a:prstGeom>
          <a:solidFill>
            <a:schemeClr val="accent3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Pie 3"/>
          <p:cNvSpPr/>
          <p:nvPr/>
        </p:nvSpPr>
        <p:spPr>
          <a:xfrm rot="16200000">
            <a:off x="1758204" y="2989540"/>
            <a:ext cx="2071345" cy="2071345"/>
          </a:xfrm>
          <a:prstGeom prst="pie">
            <a:avLst>
              <a:gd name="adj1" fmla="val 0"/>
              <a:gd name="adj2" fmla="val 14326165"/>
            </a:avLst>
          </a:prstGeom>
          <a:solidFill>
            <a:srgbClr val="95B3D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Pie 4"/>
          <p:cNvSpPr/>
          <p:nvPr/>
        </p:nvSpPr>
        <p:spPr>
          <a:xfrm rot="2451714">
            <a:off x="4768745" y="2432611"/>
            <a:ext cx="3096000" cy="3096000"/>
          </a:xfrm>
          <a:prstGeom prst="pie">
            <a:avLst>
              <a:gd name="adj1" fmla="val 0"/>
              <a:gd name="adj2" fmla="val 14326165"/>
            </a:avLst>
          </a:prstGeom>
          <a:solidFill>
            <a:schemeClr val="accent3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Pie 5"/>
          <p:cNvSpPr/>
          <p:nvPr/>
        </p:nvSpPr>
        <p:spPr>
          <a:xfrm rot="16200000">
            <a:off x="4756949" y="2429306"/>
            <a:ext cx="3096000" cy="3096000"/>
          </a:xfrm>
          <a:prstGeom prst="pie">
            <a:avLst>
              <a:gd name="adj1" fmla="val 0"/>
              <a:gd name="adj2" fmla="val 14326165"/>
            </a:avLst>
          </a:prstGeom>
          <a:solidFill>
            <a:srgbClr val="95B3D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5128" y="578838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itchFamily="18" charset="0"/>
                <a:ea typeface="Cambria" pitchFamily="18" charset="0"/>
              </a:rPr>
              <a:t>1999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57912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itchFamily="18" charset="0"/>
                <a:ea typeface="Cambria" pitchFamily="18" charset="0"/>
              </a:rPr>
              <a:t>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2899519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Carga general </a:t>
            </a:r>
            <a:r>
              <a:rPr lang="en-US" sz="1400" b="1" dirty="0">
                <a:latin typeface="Cambria" pitchFamily="18" charset="0"/>
                <a:ea typeface="Cambria" pitchFamily="18" charset="0"/>
              </a:rPr>
              <a:t>35%</a:t>
            </a:r>
          </a:p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(129 M)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" y="4251278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Minería concentrada </a:t>
            </a:r>
          </a:p>
          <a:p>
            <a:pPr algn="ctr"/>
            <a:r>
              <a:rPr lang="en-US" sz="1400" b="1" dirty="0">
                <a:latin typeface="Cambria" pitchFamily="18" charset="0"/>
                <a:ea typeface="Cambria" pitchFamily="18" charset="0"/>
              </a:rPr>
              <a:t>65%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(236 M)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497851" y="4636532"/>
            <a:ext cx="1182799" cy="7961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104900" y="3566330"/>
            <a:ext cx="1143000" cy="1588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34200" y="5105400"/>
            <a:ext cx="1295400" cy="1588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10304" y="3505200"/>
            <a:ext cx="2019296" cy="1588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690336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Carga general  </a:t>
            </a:r>
            <a:r>
              <a:rPr lang="en-US" sz="1400" b="1" dirty="0">
                <a:latin typeface="Cambria" pitchFamily="18" charset="0"/>
                <a:ea typeface="Cambria" pitchFamily="18" charset="0"/>
              </a:rPr>
              <a:t>38%</a:t>
            </a:r>
          </a:p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(273 M)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67600" y="42672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Minería concentrada </a:t>
            </a:r>
          </a:p>
          <a:p>
            <a:pPr algn="ctr"/>
            <a:r>
              <a:rPr lang="en-US" sz="1400" b="1" dirty="0">
                <a:latin typeface="Cambria" pitchFamily="18" charset="0"/>
                <a:ea typeface="Cambria" pitchFamily="18" charset="0"/>
              </a:rPr>
              <a:t>62%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(446 M)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-72007" y="107954"/>
            <a:ext cx="93245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>
                <a:solidFill>
                  <a:srgbClr val="0000FF"/>
                </a:solidFill>
              </a:rPr>
              <a:t>La minería concentrada predomina en el total de los tráficos de la región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1515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CuadroTexto"/>
          <p:cNvSpPr txBox="1">
            <a:spLocks noChangeArrowheads="1"/>
          </p:cNvSpPr>
          <p:nvPr/>
        </p:nvSpPr>
        <p:spPr bwMode="auto">
          <a:xfrm>
            <a:off x="13855" y="0"/>
            <a:ext cx="8964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>
                <a:solidFill>
                  <a:srgbClr val="0000FF"/>
                </a:solidFill>
              </a:rPr>
              <a:t>Buena parte de la actividad ferroviaria latinoamericana se encuentra controlada por empresas o grupos empresarios </a:t>
            </a:r>
            <a:r>
              <a:rPr lang="es-ES" sz="2400" dirty="0" smtClean="0">
                <a:solidFill>
                  <a:srgbClr val="0000FF"/>
                </a:solidFill>
              </a:rPr>
              <a:t>que transportan sus propios productos</a:t>
            </a:r>
            <a:endParaRPr lang="es-AR" sz="2400" dirty="0">
              <a:solidFill>
                <a:srgbClr val="0000FF"/>
              </a:solidFill>
            </a:endParaRPr>
          </a:p>
        </p:txBody>
      </p:sp>
      <p:sp>
        <p:nvSpPr>
          <p:cNvPr id="5" name="Content Placeholder 21"/>
          <p:cNvSpPr>
            <a:spLocks noGrp="1"/>
          </p:cNvSpPr>
          <p:nvPr>
            <p:ph idx="1"/>
          </p:nvPr>
        </p:nvSpPr>
        <p:spPr>
          <a:xfrm>
            <a:off x="499626" y="1412776"/>
            <a:ext cx="8621588" cy="2952328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endParaRPr lang="es-AR" sz="2000" b="1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r>
              <a:rPr lang="es-AR" sz="2400" b="1" dirty="0" smtClean="0">
                <a:solidFill>
                  <a:srgbClr val="0000FF"/>
                </a:solidFill>
                <a:cs typeface="Times New Roman" pitchFamily="18" charset="0"/>
              </a:rPr>
              <a:t>Carajás, Vitoria-Minas, MRS (Vale, Brasil)</a:t>
            </a:r>
          </a:p>
          <a:p>
            <a:pPr>
              <a:buClr>
                <a:srgbClr val="C00000"/>
              </a:buClr>
            </a:pPr>
            <a:r>
              <a:rPr lang="es-AR" sz="2400" b="1" dirty="0" smtClean="0">
                <a:solidFill>
                  <a:srgbClr val="0000FF"/>
                </a:solidFill>
                <a:cs typeface="Times New Roman" pitchFamily="18" charset="0"/>
              </a:rPr>
              <a:t>Rumos (Cosan, Brasil)</a:t>
            </a:r>
          </a:p>
          <a:p>
            <a:pPr>
              <a:buClr>
                <a:srgbClr val="C00000"/>
              </a:buClr>
            </a:pPr>
            <a:r>
              <a:rPr lang="es-AR" sz="2400" b="1" dirty="0" smtClean="0">
                <a:solidFill>
                  <a:srgbClr val="0000FF"/>
                </a:solidFill>
                <a:cs typeface="Times New Roman" pitchFamily="18" charset="0"/>
              </a:rPr>
              <a:t>FENOCO (varias mineras, Colombia)</a:t>
            </a:r>
          </a:p>
          <a:p>
            <a:pPr>
              <a:buClr>
                <a:srgbClr val="C00000"/>
              </a:buClr>
            </a:pPr>
            <a:r>
              <a:rPr lang="es-AR" sz="2400" b="1" dirty="0" smtClean="0">
                <a:solidFill>
                  <a:srgbClr val="0000FF"/>
                </a:solidFill>
                <a:cs typeface="Times New Roman" pitchFamily="18" charset="0"/>
              </a:rPr>
              <a:t>Nuevo Central Argentino (Aceitera General Deheza, Argentina)</a:t>
            </a:r>
          </a:p>
          <a:p>
            <a:pPr>
              <a:buClr>
                <a:srgbClr val="C00000"/>
              </a:buClr>
            </a:pPr>
            <a:r>
              <a:rPr lang="es-AR" sz="2400" b="1" dirty="0" smtClean="0">
                <a:solidFill>
                  <a:srgbClr val="0000FF"/>
                </a:solidFill>
                <a:cs typeface="Times New Roman" pitchFamily="18" charset="0"/>
              </a:rPr>
              <a:t>Ferrosur Roca (Loma Negra, Argentina)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0" y="5085184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rgbClr val="FF0000"/>
                </a:solidFill>
              </a:rPr>
              <a:t>En su conjunto los tráficos propios representan 482 de las 716 millones </a:t>
            </a:r>
          </a:p>
          <a:p>
            <a:pPr algn="ctr"/>
            <a:r>
              <a:rPr lang="es-AR" sz="2400" b="1" dirty="0">
                <a:solidFill>
                  <a:srgbClr val="FF0000"/>
                </a:solidFill>
              </a:rPr>
              <a:t>d</a:t>
            </a:r>
            <a:r>
              <a:rPr lang="es-AR" sz="2400" b="1" dirty="0" smtClean="0">
                <a:solidFill>
                  <a:srgbClr val="FF0000"/>
                </a:solidFill>
              </a:rPr>
              <a:t>e toneladas transportadas en Latinoamérica en 2016 (67%) </a:t>
            </a:r>
            <a:endParaRPr lang="es-AR" sz="2400" b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855" y="5085184"/>
            <a:ext cx="9130145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2541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 noChangeArrowheads="1"/>
          </p:cNvSpPr>
          <p:nvPr>
            <p:ph type="title"/>
          </p:nvPr>
        </p:nvSpPr>
        <p:spPr>
          <a:xfrm>
            <a:off x="251520" y="381000"/>
            <a:ext cx="8892480" cy="960438"/>
          </a:xfrm>
        </p:spPr>
        <p:txBody>
          <a:bodyPr>
            <a:noAutofit/>
          </a:bodyPr>
          <a:lstStyle/>
          <a:p>
            <a:r>
              <a:rPr lang="en-US" altLang="es-A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 sistema ferroviario latinoamericano de larga distancia está dedicado de manera prácticamente exclusiva a las cargas…</a:t>
            </a:r>
            <a:br>
              <a:rPr lang="en-US" altLang="es-A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endParaRPr lang="es-AR" altLang="es-AR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1" name="5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68952" cy="432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7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7" y="0"/>
            <a:ext cx="6709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rgbClr val="0000FF"/>
                </a:solidFill>
              </a:rPr>
              <a:t>Ranking de Ferrocarriles de Carga en Latinoamérica</a:t>
            </a:r>
            <a:endParaRPr lang="es-AR" sz="2400" b="1" dirty="0">
              <a:solidFill>
                <a:srgbClr val="00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461665"/>
            <a:ext cx="6057900" cy="639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0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448</Words>
  <Application>Microsoft Office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Cargas: ARGENTINA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 sistema ferroviario latinoamericano de larga distancia está dedicado de manera prácticamente exclusiva a las cargas…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resumen, la evolución de los ferrocarriles de cargas en Latinoamérica presenta tres etapas centrales</dc:title>
  <dc:creator>Jorge Kohon</dc:creator>
  <cp:lastModifiedBy>Jorge Kohon</cp:lastModifiedBy>
  <cp:revision>31</cp:revision>
  <dcterms:created xsi:type="dcterms:W3CDTF">2019-11-06T15:24:00Z</dcterms:created>
  <dcterms:modified xsi:type="dcterms:W3CDTF">2019-11-18T11:14:09Z</dcterms:modified>
</cp:coreProperties>
</file>