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64" r:id="rId2"/>
    <p:sldMasterId id="2147483667" r:id="rId3"/>
  </p:sldMasterIdLst>
  <p:notesMasterIdLst>
    <p:notesMasterId r:id="rId15"/>
  </p:notesMasterIdLst>
  <p:handoutMasterIdLst>
    <p:handoutMasterId r:id="rId16"/>
  </p:handoutMasterIdLst>
  <p:sldIdLst>
    <p:sldId id="258" r:id="rId4"/>
    <p:sldId id="385" r:id="rId5"/>
    <p:sldId id="382" r:id="rId6"/>
    <p:sldId id="383" r:id="rId7"/>
    <p:sldId id="386" r:id="rId8"/>
    <p:sldId id="326" r:id="rId9"/>
    <p:sldId id="384" r:id="rId10"/>
    <p:sldId id="336" r:id="rId11"/>
    <p:sldId id="381" r:id="rId12"/>
    <p:sldId id="369" r:id="rId13"/>
    <p:sldId id="332" r:id="rId14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B7B7B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 Sousa" initials="RS" lastIdx="16" clrIdx="0"/>
  <p:cmAuthor id="1" name="Alice Bentzen Fonseca Assumpcao" initials="ABFA" lastIdx="0" clrIdx="1"/>
  <p:cmAuthor id="2" name="Fernanda de Souza Lima da Costa e Silva" initials="FdSLdCe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B"/>
    <a:srgbClr val="FFFFFF"/>
    <a:srgbClr val="005287"/>
    <a:srgbClr val="009933"/>
    <a:srgbClr val="52BBB5"/>
    <a:srgbClr val="7CB94F"/>
    <a:srgbClr val="65B32E"/>
    <a:srgbClr val="006FB9"/>
    <a:srgbClr val="759CB8"/>
    <a:srgbClr val="008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FCA"/>
          </a:solidFill>
        </a:fill>
      </a:tcStyle>
    </a:wholeTbl>
    <a:band2H>
      <a:tcTxStyle/>
      <a:tcStyle>
        <a:tcBdr/>
        <a:fill>
          <a:solidFill>
            <a:srgbClr val="FAE9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CA"/>
          </a:solidFill>
        </a:fill>
      </a:tcStyle>
    </a:wholeTbl>
    <a:band2H>
      <a:tcTxStyle/>
      <a:tcStyle>
        <a:tcBdr/>
        <a:fill>
          <a:solidFill>
            <a:srgbClr val="FFF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6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B7B7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solidFill>
            <a:srgbClr val="7B7B7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solidFill>
            <a:srgbClr val="7B7B7B">
              <a:alpha val="20000"/>
            </a:srgbClr>
          </a:solidFill>
        </a:fill>
      </a:tcStyle>
    </a:firstCol>
    <a:la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50800" cap="flat">
              <a:solidFill>
                <a:srgbClr val="7B7B7B"/>
              </a:solidFill>
              <a:prstDash val="solid"/>
              <a:round/>
            </a:ln>
          </a:top>
          <a:bottom>
            <a:ln w="127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7B7B7B"/>
        </a:fontRef>
        <a:srgbClr val="7B7B7B"/>
      </a:tcTxStyle>
      <a:tcStyle>
        <a:tcBdr>
          <a:left>
            <a:ln w="12700" cap="flat">
              <a:solidFill>
                <a:srgbClr val="7B7B7B"/>
              </a:solidFill>
              <a:prstDash val="solid"/>
              <a:round/>
            </a:ln>
          </a:left>
          <a:right>
            <a:ln w="12700" cap="flat">
              <a:solidFill>
                <a:srgbClr val="7B7B7B"/>
              </a:solidFill>
              <a:prstDash val="solid"/>
              <a:round/>
            </a:ln>
          </a:right>
          <a:top>
            <a:ln w="12700" cap="flat">
              <a:solidFill>
                <a:srgbClr val="7B7B7B"/>
              </a:solidFill>
              <a:prstDash val="solid"/>
              <a:round/>
            </a:ln>
          </a:top>
          <a:bottom>
            <a:ln w="25400" cap="flat">
              <a:solidFill>
                <a:srgbClr val="7B7B7B"/>
              </a:solidFill>
              <a:prstDash val="solid"/>
              <a:round/>
            </a:ln>
          </a:bottom>
          <a:insideH>
            <a:ln w="12700" cap="flat">
              <a:solidFill>
                <a:srgbClr val="7B7B7B"/>
              </a:solidFill>
              <a:prstDash val="solid"/>
              <a:round/>
            </a:ln>
          </a:insideH>
          <a:insideV>
            <a:ln w="12700" cap="flat">
              <a:solidFill>
                <a:srgbClr val="7B7B7B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10" autoAdjust="0"/>
  </p:normalViewPr>
  <p:slideViewPr>
    <p:cSldViewPr>
      <p:cViewPr varScale="1">
        <p:scale>
          <a:sx n="88" d="100"/>
          <a:sy n="88" d="100"/>
        </p:scale>
        <p:origin x="-6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ST\DELOG\DPTO\Apresenta&#231;&#245;es\Conceito%202019\Gr&#225;ficos%20Apresenta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ST\DELOG\DPTO\Apresenta&#231;&#245;es\Conceito%202019\Gr&#225;ficos%20Apresenta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ST\DELOG\DPTO\Apresenta&#231;&#245;es\Conceito%202019\Gr&#225;ficos%20Apresent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[Pasta1]Plan1!Tabela dinâmica1</c:name>
    <c:fmtId val="-1"/>
  </c:pivotSource>
  <c:chart>
    <c:autoTitleDeleted val="1"/>
    <c:pivotFmts>
      <c:pivotFmt>
        <c:idx val="0"/>
        <c:spPr>
          <a:solidFill>
            <a:srgbClr val="009951"/>
          </a:solidFill>
        </c:spPr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17,3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21,6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9,1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5,3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4,4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0,7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9951"/>
          </a:solidFill>
        </c:spPr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0,7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4,4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5,3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9,1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21,6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17,3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009951"/>
          </a:solidFill>
        </c:spPr>
        <c:marker>
          <c:symbol val="none"/>
        </c:marker>
        <c:dLbl>
          <c:idx val="0"/>
          <c:numFmt formatCode="General" sourceLinked="0"/>
          <c:spPr/>
          <c:txPr>
            <a:bodyPr/>
            <a:lstStyle/>
            <a:p>
              <a:pPr>
                <a:defRPr>
                  <a:latin typeface="Arial" panose="020B0604020202020204" pitchFamily="34" charset="0"/>
                  <a:cs typeface="Arial" panose="020B0604020202020204" pitchFamily="34" charset="0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0,7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4,4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4,7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5,3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4,3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9,1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21,6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dLbl>
          <c:idx val="0"/>
          <c:tx>
            <c:rich>
              <a:bodyPr/>
              <a:lstStyle/>
              <a:p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17,3</a:t>
                </a:r>
                <a:endParaRPr lang="en-US"/>
              </a:p>
            </c:rich>
          </c:tx>
          <c:dLblPos val="outEnd"/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>
        <c:manualLayout>
          <c:layoutTarget val="inner"/>
          <c:xMode val="edge"/>
          <c:yMode val="edge"/>
          <c:x val="6.3867758985058948E-2"/>
          <c:y val="7.9380141668267151E-2"/>
          <c:w val="0.9093439397364852"/>
          <c:h val="0.7855889529208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Plan1!$E$1:$E$2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995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17,3*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Plan1!$D$3:$D$11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Plan1!$E$3:$E$11</c:f>
              <c:numCache>
                <c:formatCode>General</c:formatCode>
                <c:ptCount val="8"/>
                <c:pt idx="0">
                  <c:v>700</c:v>
                </c:pt>
                <c:pt idx="1">
                  <c:v>4416.84</c:v>
                </c:pt>
                <c:pt idx="2">
                  <c:v>4753.95</c:v>
                </c:pt>
                <c:pt idx="3">
                  <c:v>5262.54</c:v>
                </c:pt>
                <c:pt idx="4">
                  <c:v>4252.32</c:v>
                </c:pt>
                <c:pt idx="5">
                  <c:v>9145.15</c:v>
                </c:pt>
                <c:pt idx="6">
                  <c:v>21607</c:v>
                </c:pt>
                <c:pt idx="7">
                  <c:v>17324.7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68800"/>
        <c:axId val="112270720"/>
      </c:barChart>
      <c:catAx>
        <c:axId val="112268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E3E3E3"/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12270720"/>
        <c:crosses val="autoZero"/>
        <c:auto val="1"/>
        <c:lblAlgn val="ctr"/>
        <c:lblOffset val="100"/>
        <c:noMultiLvlLbl val="0"/>
      </c:catAx>
      <c:valAx>
        <c:axId val="112270720"/>
        <c:scaling>
          <c:orientation val="minMax"/>
        </c:scaling>
        <c:delete val="0"/>
        <c:axPos val="l"/>
        <c:majorGridlines>
          <c:spPr>
            <a:ln>
              <a:solidFill>
                <a:srgbClr val="E3E3E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E3E3E3"/>
            </a:solidFill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12268800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6796434928399E-2"/>
          <c:y val="8.8888888888888892E-2"/>
          <c:w val="0.83842002508307156"/>
          <c:h val="0.66653615356903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'1- Investimento'!$A$16</c:f>
              <c:strCache>
                <c:ptCount val="1"/>
                <c:pt idx="0">
                  <c:v>Infraestrutura total Brasil</c:v>
                </c:pt>
              </c:strCache>
            </c:strRef>
          </c:tx>
          <c:spPr>
            <a:solidFill>
              <a:srgbClr val="25654B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'1- Investimento'!$B$15:$I$15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'1- Investimento'!$B$16:$I$16</c:f>
              <c:numCache>
                <c:formatCode>_-* #,##0.0_-;\-* #,##0.0_-;_-* "-"??_-;_-@_-</c:formatCode>
                <c:ptCount val="8"/>
                <c:pt idx="0">
                  <c:v>171.99047561433738</c:v>
                </c:pt>
                <c:pt idx="1">
                  <c:v>176.9100137238072</c:v>
                </c:pt>
                <c:pt idx="2">
                  <c:v>172.56340053310919</c:v>
                </c:pt>
                <c:pt idx="3">
                  <c:v>163.27033773108985</c:v>
                </c:pt>
                <c:pt idx="4">
                  <c:v>149.66331495621495</c:v>
                </c:pt>
                <c:pt idx="5">
                  <c:v>142.89869092821792</c:v>
                </c:pt>
                <c:pt idx="6">
                  <c:v>129.53123025042859</c:v>
                </c:pt>
                <c:pt idx="7" formatCode="General">
                  <c:v>124.3</c:v>
                </c:pt>
              </c:numCache>
            </c:numRef>
          </c:val>
        </c:ser>
        <c:ser>
          <c:idx val="1"/>
          <c:order val="1"/>
          <c:tx>
            <c:strRef>
              <c:f>'1- Investimento'!$A$17</c:f>
              <c:strCache>
                <c:ptCount val="1"/>
                <c:pt idx="0">
                  <c:v>Infraestrutura BNDES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'1- Investimento'!$B$15:$I$15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'1- Investimento'!$B$17:$I$17</c:f>
              <c:numCache>
                <c:formatCode>_-* #,##0.0_-;\-* #,##0.0_-;_-* "-"??_-;_-@_-</c:formatCode>
                <c:ptCount val="8"/>
                <c:pt idx="0">
                  <c:v>72.592152178046049</c:v>
                </c:pt>
                <c:pt idx="1">
                  <c:v>80.809818076073142</c:v>
                </c:pt>
                <c:pt idx="2">
                  <c:v>71.272495960419633</c:v>
                </c:pt>
                <c:pt idx="3">
                  <c:v>61.28936245500374</c:v>
                </c:pt>
                <c:pt idx="4">
                  <c:v>27.916385435859379</c:v>
                </c:pt>
                <c:pt idx="5">
                  <c:v>28.163417343750002</c:v>
                </c:pt>
                <c:pt idx="6">
                  <c:v>30.677399999999999</c:v>
                </c:pt>
                <c:pt idx="7" formatCode="General">
                  <c:v>17.36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818816"/>
        <c:axId val="131731456"/>
      </c:barChart>
      <c:lineChart>
        <c:grouping val="standard"/>
        <c:varyColors val="0"/>
        <c:ser>
          <c:idx val="2"/>
          <c:order val="2"/>
          <c:tx>
            <c:strRef>
              <c:f>'1- Investimento'!$A$18</c:f>
              <c:strCache>
                <c:ptCount val="1"/>
                <c:pt idx="0">
                  <c:v>% BNDES/Brasil (dir.)</c:v>
                </c:pt>
              </c:strCache>
            </c:strRef>
          </c:tx>
          <c:marker>
            <c:symbol val="none"/>
          </c:marker>
          <c:cat>
            <c:numRef>
              <c:f>'1- Investimento'!$B$15:$I$15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'1- Investimento'!$B$18:$I$18</c:f>
              <c:numCache>
                <c:formatCode>0%</c:formatCode>
                <c:ptCount val="8"/>
                <c:pt idx="0">
                  <c:v>0.42207076827220924</c:v>
                </c:pt>
                <c:pt idx="1">
                  <c:v>0.45678487257501338</c:v>
                </c:pt>
                <c:pt idx="2">
                  <c:v>0.41302208776735833</c:v>
                </c:pt>
                <c:pt idx="3">
                  <c:v>0.37538577617171826</c:v>
                </c:pt>
                <c:pt idx="4">
                  <c:v>0.18652791062409993</c:v>
                </c:pt>
                <c:pt idx="5">
                  <c:v>0.19708660142938111</c:v>
                </c:pt>
                <c:pt idx="6">
                  <c:v>0.23683400474688607</c:v>
                </c:pt>
                <c:pt idx="7">
                  <c:v>0.13966210780370072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34912"/>
        <c:axId val="131733376"/>
      </c:lineChart>
      <c:catAx>
        <c:axId val="1308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31731456"/>
        <c:crosses val="autoZero"/>
        <c:auto val="1"/>
        <c:lblAlgn val="ctr"/>
        <c:lblOffset val="100"/>
        <c:noMultiLvlLbl val="0"/>
      </c:catAx>
      <c:valAx>
        <c:axId val="131731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ln w="952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30818816"/>
        <c:crosses val="autoZero"/>
        <c:crossBetween val="between"/>
        <c:majorUnit val="50"/>
      </c:valAx>
      <c:valAx>
        <c:axId val="1317333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31734912"/>
        <c:crosses val="max"/>
        <c:crossBetween val="between"/>
        <c:majorUnit val="0.1"/>
      </c:valAx>
      <c:catAx>
        <c:axId val="131734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733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4378719901391634E-2"/>
          <c:y val="0.84803540733878857"/>
          <c:w val="0.899999913803878"/>
          <c:h val="8.9219494621995785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'BNDES endividamento2'!$A$6:$B$6</c:f>
              <c:strCache>
                <c:ptCount val="1"/>
                <c:pt idx="0">
                  <c:v>Ferrovia Público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'BNDES endividamento2'!$C$3:$K$3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'BNDES endividamento2'!$C$6:$K$6</c:f>
              <c:numCache>
                <c:formatCode>0.0</c:formatCode>
                <c:ptCount val="9"/>
                <c:pt idx="0">
                  <c:v>2.5</c:v>
                </c:pt>
                <c:pt idx="1">
                  <c:v>1.56</c:v>
                </c:pt>
                <c:pt idx="2">
                  <c:v>1.1000000000000001</c:v>
                </c:pt>
                <c:pt idx="3">
                  <c:v>2.2999999999999998</c:v>
                </c:pt>
                <c:pt idx="4">
                  <c:v>2.7</c:v>
                </c:pt>
                <c:pt idx="5">
                  <c:v>1.6</c:v>
                </c:pt>
                <c:pt idx="6">
                  <c:v>1</c:v>
                </c:pt>
                <c:pt idx="7">
                  <c:v>0.61</c:v>
                </c:pt>
                <c:pt idx="8">
                  <c:v>0.64</c:v>
                </c:pt>
              </c:numCache>
            </c:numRef>
          </c:val>
        </c:ser>
        <c:ser>
          <c:idx val="4"/>
          <c:order val="1"/>
          <c:tx>
            <c:strRef>
              <c:f>'BNDES endividamento2'!$A$7:$B$7</c:f>
              <c:strCache>
                <c:ptCount val="1"/>
                <c:pt idx="0">
                  <c:v>Ferrovia Privado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'BNDES endividamento2'!$C$3:$K$3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'BNDES endividamento2'!$C$7:$K$7</c:f>
              <c:numCache>
                <c:formatCode>0.0</c:formatCode>
                <c:ptCount val="9"/>
                <c:pt idx="0">
                  <c:v>4.0999999999999996</c:v>
                </c:pt>
                <c:pt idx="1">
                  <c:v>5.9</c:v>
                </c:pt>
                <c:pt idx="2">
                  <c:v>5.0999999999999996</c:v>
                </c:pt>
                <c:pt idx="3">
                  <c:v>5.7</c:v>
                </c:pt>
                <c:pt idx="4">
                  <c:v>6.4</c:v>
                </c:pt>
                <c:pt idx="5">
                  <c:v>7.6</c:v>
                </c:pt>
                <c:pt idx="6">
                  <c:v>6</c:v>
                </c:pt>
                <c:pt idx="7" formatCode="General">
                  <c:v>5.2</c:v>
                </c:pt>
                <c:pt idx="8" formatCode="General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44160"/>
        <c:axId val="139090560"/>
      </c:barChart>
      <c:lineChart>
        <c:grouping val="standard"/>
        <c:varyColors val="0"/>
        <c:ser>
          <c:idx val="0"/>
          <c:order val="3"/>
          <c:tx>
            <c:strRef>
              <c:f>'BNDES endividamento2'!$A$10</c:f>
              <c:strCache>
                <c:ptCount val="1"/>
                <c:pt idx="0">
                  <c:v>Desembolso BNDES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4"/>
          </c:marker>
          <c:val>
            <c:numRef>
              <c:f>'BNDES endividamento2'!$C$10:$K$10</c:f>
              <c:numCache>
                <c:formatCode>0.0</c:formatCode>
                <c:ptCount val="9"/>
                <c:pt idx="0">
                  <c:v>1.27646807327</c:v>
                </c:pt>
                <c:pt idx="1">
                  <c:v>1.1055814494</c:v>
                </c:pt>
                <c:pt idx="2">
                  <c:v>3.3105244428799985</c:v>
                </c:pt>
                <c:pt idx="3">
                  <c:v>2.1412523532600001</c:v>
                </c:pt>
                <c:pt idx="4">
                  <c:v>2.4149330611500002</c:v>
                </c:pt>
                <c:pt idx="5">
                  <c:v>2.7186271273199991</c:v>
                </c:pt>
                <c:pt idx="6">
                  <c:v>0.80805526202</c:v>
                </c:pt>
                <c:pt idx="7">
                  <c:v>1.28316443523</c:v>
                </c:pt>
                <c:pt idx="8">
                  <c:v>1.4604113459099999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44160"/>
        <c:axId val="139090560"/>
      </c:lineChart>
      <c:lineChart>
        <c:grouping val="standard"/>
        <c:varyColors val="0"/>
        <c:ser>
          <c:idx val="5"/>
          <c:order val="2"/>
          <c:tx>
            <c:strRef>
              <c:f>'BNDES endividamento2'!$A$9:$B$9</c:f>
              <c:strCache>
                <c:ptCount val="1"/>
                <c:pt idx="0">
                  <c:v>% BNDES / Invest. Privado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2.584899181808219E-3"/>
                  <c:y val="-2.876687505662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773487727122575E-3"/>
                  <c:y val="-4.674617196702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'BNDES endividamento2'!$C$9:$K$9</c:f>
              <c:numCache>
                <c:formatCode>0%</c:formatCode>
                <c:ptCount val="9"/>
                <c:pt idx="0">
                  <c:v>0.31133367640731713</c:v>
                </c:pt>
                <c:pt idx="1">
                  <c:v>0.18738668633898303</c:v>
                </c:pt>
                <c:pt idx="2">
                  <c:v>0.64912243978039186</c:v>
                </c:pt>
                <c:pt idx="3">
                  <c:v>0.37565830758947366</c:v>
                </c:pt>
                <c:pt idx="4">
                  <c:v>0.37733329080468753</c:v>
                </c:pt>
                <c:pt idx="5">
                  <c:v>0.3577140956999999</c:v>
                </c:pt>
                <c:pt idx="6">
                  <c:v>0.13467587700333333</c:v>
                </c:pt>
                <c:pt idx="7">
                  <c:v>0.24676239139038461</c:v>
                </c:pt>
                <c:pt idx="8">
                  <c:v>0.33963054556046512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50048"/>
        <c:axId val="142447360"/>
      </c:lineChart>
      <c:catAx>
        <c:axId val="1384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9090560"/>
        <c:crosses val="autoZero"/>
        <c:auto val="1"/>
        <c:lblAlgn val="ctr"/>
        <c:lblOffset val="100"/>
        <c:noMultiLvlLbl val="0"/>
      </c:catAx>
      <c:valAx>
        <c:axId val="139090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38444160"/>
        <c:crosses val="autoZero"/>
        <c:crossBetween val="between"/>
      </c:valAx>
      <c:valAx>
        <c:axId val="14244736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142450048"/>
        <c:crosses val="max"/>
        <c:crossBetween val="between"/>
      </c:valAx>
      <c:catAx>
        <c:axId val="142450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24473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PPI!$K$39</c:f>
              <c:strCache>
                <c:ptCount val="1"/>
                <c:pt idx="0">
                  <c:v>Investimentos correntes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PPI!$L$38:$P$38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PPI!$L$39:$P$39</c:f>
              <c:numCache>
                <c:formatCode>_-* #,##0.0_-;\-* #,##0.0_-;_-* "-"??_-;_-@_-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PPI!$K$40</c:f>
              <c:strCache>
                <c:ptCount val="1"/>
                <c:pt idx="0">
                  <c:v>PPI - Ferrovias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PPI!$L$38:$P$38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PPI!$L$40:$P$40</c:f>
              <c:numCache>
                <c:formatCode>_-* #,##0.0_-;\-* #,##0.0_-;_-* "-"??_-;_-@_-</c:formatCode>
                <c:ptCount val="5"/>
                <c:pt idx="0">
                  <c:v>0.44254001322098774</c:v>
                </c:pt>
                <c:pt idx="1">
                  <c:v>0.86562944983197554</c:v>
                </c:pt>
                <c:pt idx="2">
                  <c:v>5.8459591018948149</c:v>
                </c:pt>
                <c:pt idx="3">
                  <c:v>5.9412750964943211</c:v>
                </c:pt>
                <c:pt idx="4">
                  <c:v>3.5049262939476544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2467968"/>
        <c:axId val="92469504"/>
      </c:barChart>
      <c:catAx>
        <c:axId val="924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469504"/>
        <c:crosses val="autoZero"/>
        <c:auto val="1"/>
        <c:lblAlgn val="ctr"/>
        <c:lblOffset val="100"/>
        <c:noMultiLvlLbl val="0"/>
      </c:catAx>
      <c:valAx>
        <c:axId val="9246950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92467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j-lt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DDEAD-5497-4F39-8A5D-6E3B159FDBFD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ACC6D-9508-48E3-8AAC-28AF89E80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9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1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7B7B7B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16700" cy="37226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82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0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"/>
          <p:cNvSpPr/>
          <p:nvPr userDrawn="1"/>
        </p:nvSpPr>
        <p:spPr>
          <a:xfrm>
            <a:off x="-54587" y="-27384"/>
            <a:ext cx="7200002" cy="690262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m 28" descr="Imagem 28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139903" y="0"/>
            <a:ext cx="504189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62" y="2708920"/>
            <a:ext cx="4450986" cy="1296988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</a:t>
            </a:r>
          </a:p>
          <a:p>
            <a:pPr lvl="0"/>
            <a:r>
              <a:rPr lang="pt-BR" dirty="0"/>
              <a:t>O TEXTO MESTRE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2" y="692696"/>
            <a:ext cx="1860830" cy="8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5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54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85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6" descr="Imagem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4227"/>
            <a:ext cx="12217402" cy="684377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tângulo 7"/>
          <p:cNvSpPr/>
          <p:nvPr/>
        </p:nvSpPr>
        <p:spPr>
          <a:xfrm>
            <a:off x="-720" y="-2026"/>
            <a:ext cx="12217400" cy="6860025"/>
          </a:xfrm>
          <a:prstGeom prst="rect">
            <a:avLst/>
          </a:prstGeom>
          <a:solidFill>
            <a:srgbClr val="AFABAB">
              <a:alpha val="50195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45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ody Level One…"/>
          <p:cNvSpPr>
            <a:spLocks noGrp="1"/>
          </p:cNvSpPr>
          <p:nvPr>
            <p:ph type="body" sz="quarter" idx="1"/>
          </p:nvPr>
        </p:nvSpPr>
        <p:spPr>
          <a:xfrm>
            <a:off x="0" y="6377940"/>
            <a:ext cx="12057682" cy="46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1200"/>
            </a:lvl1pPr>
            <a:lvl2pPr marL="571500" indent="-114300" algn="r">
              <a:buFontTx/>
              <a:defRPr sz="1200"/>
            </a:lvl2pPr>
            <a:lvl3pPr marL="1051560" indent="-137160" algn="r">
              <a:buFontTx/>
              <a:defRPr sz="1200"/>
            </a:lvl3pPr>
            <a:lvl4pPr marL="1524000" indent="-152400" algn="r">
              <a:buFontTx/>
              <a:defRPr sz="1200"/>
            </a:lvl4pPr>
            <a:lvl5pPr marL="1981200" indent="-152400" algn="r">
              <a:buFontTx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345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6377940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85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5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24"/>
          <p:cNvSpPr>
            <a:spLocks noGrp="1"/>
          </p:cNvSpPr>
          <p:nvPr>
            <p:ph type="body" sz="quarter" idx="18"/>
          </p:nvPr>
        </p:nvSpPr>
        <p:spPr>
          <a:xfrm>
            <a:off x="335360" y="620688"/>
            <a:ext cx="11521280" cy="648072"/>
          </a:xfrm>
          <a:prstGeom prst="rect">
            <a:avLst/>
          </a:prstGeom>
          <a:ln w="9525"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Clique para editar o texto</a:t>
            </a:r>
          </a:p>
          <a:p>
            <a:pPr lvl="0"/>
            <a:endParaRPr lang="pt-BR" dirty="0" smtClean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640116" y="6413343"/>
            <a:ext cx="263852" cy="246221"/>
          </a:xfrm>
          <a:prstGeom prst="rect">
            <a:avLst/>
          </a:prstGeom>
        </p:spPr>
        <p:txBody>
          <a:bodyPr anchor="b"/>
          <a:lstStyle>
            <a:lvl1pPr algn="r">
              <a:defRPr sz="1000" b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cs typeface="Arial" panose="020B0604020202020204" pitchFamily="34" charset="0"/>
              </a:defRPr>
            </a:lvl1pPr>
          </a:lstStyle>
          <a:p>
            <a:fld id="{050C41AE-51DC-491C-A622-A799C020703C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8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2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10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-312712" y="6405246"/>
            <a:ext cx="12057681" cy="4679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XX/XXXX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39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/>
          <p:nvPr/>
        </p:nvSpPr>
        <p:spPr>
          <a:xfrm>
            <a:off x="0" y="0"/>
            <a:ext cx="12192000" cy="67533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itle Text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8" r:id="rId4"/>
    <p:sldLayoutId id="2147483679" r:id="rId5"/>
    <p:sldLayoutId id="2147483683" r:id="rId6"/>
    <p:sldLayoutId id="2147483686" r:id="rId7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B7B7B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28"/>
            <a:ext cx="12217401" cy="6843772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2096"/>
            <a:ext cx="12217400" cy="6860023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pt-BR" kern="1200">
              <a:solidFill>
                <a:prstClr val="white"/>
              </a:solidFill>
            </a:endParaRPr>
          </a:p>
        </p:txBody>
      </p:sp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0488488" y="6300028"/>
            <a:ext cx="1259740" cy="369332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fld id="{1E0115E2-90F9-4582-BC60-6FF9A0E59819}" type="slidenum">
              <a:rPr lang="pt-BR" smtClean="0"/>
              <a:pPr lvl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 userDrawn="1"/>
        </p:nvSpPr>
        <p:spPr>
          <a:xfrm>
            <a:off x="10488488" y="6300028"/>
            <a:ext cx="1259738" cy="369332"/>
          </a:xfrm>
          <a:prstGeom prst="rect">
            <a:avLst/>
          </a:prstGeom>
          <a:solidFill>
            <a:srgbClr val="009933"/>
          </a:solidFill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>
              <a:defRPr>
                <a:solidFill>
                  <a:srgbClr val="FFFFFF"/>
                </a:solidFill>
              </a:defRPr>
            </a:lvl1pPr>
          </a:lstStyle>
          <a:p>
            <a:pPr lvl="0"/>
            <a:fld id="{1E0115E2-90F9-4582-BC60-6FF9A0E59819}" type="slidenum">
              <a:rPr lang="pt-BR" smtClean="0"/>
              <a:pPr lvl="0"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4664"/>
            <a:ext cx="1259738" cy="25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tângulo 4"/>
          <p:cNvSpPr/>
          <p:nvPr/>
        </p:nvSpPr>
        <p:spPr>
          <a:xfrm>
            <a:off x="-1" y="0"/>
            <a:ext cx="7200002" cy="6858000"/>
          </a:xfrm>
          <a:prstGeom prst="rect">
            <a:avLst/>
          </a:prstGeom>
          <a:solidFill>
            <a:srgbClr val="1E428B"/>
          </a:solidFill>
          <a:ln w="12700">
            <a:solidFill>
              <a:srgbClr val="00518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Text Box 7"/>
          <p:cNvSpPr/>
          <p:nvPr/>
        </p:nvSpPr>
        <p:spPr>
          <a:xfrm>
            <a:off x="468313" y="2963491"/>
            <a:ext cx="3898971" cy="238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b="1" dirty="0" smtClean="0"/>
              <a:t>Concessões de Ferrovias: Novos Negócios e Soluções</a:t>
            </a:r>
          </a:p>
          <a:p>
            <a:pPr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pt-BR" sz="2000" b="1" dirty="0" smtClean="0"/>
          </a:p>
          <a:p>
            <a:pPr>
              <a:spcBef>
                <a:spcPts val="1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dirty="0" err="1" smtClean="0"/>
              <a:t>Nov</a:t>
            </a:r>
            <a:r>
              <a:rPr lang="pt-BR" sz="2000" dirty="0" smtClean="0"/>
              <a:t>/2019</a:t>
            </a:r>
            <a:endParaRPr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65" y="1719463"/>
            <a:ext cx="3064835" cy="1724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29" y="1719463"/>
            <a:ext cx="3064832" cy="17244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64" y="4905"/>
            <a:ext cx="3064836" cy="1724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65" y="3437687"/>
            <a:ext cx="3064836" cy="17244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29" y="-4937"/>
            <a:ext cx="3064835" cy="17244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3" y="3439410"/>
            <a:ext cx="3064835" cy="17244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78" y="5132637"/>
            <a:ext cx="3064836" cy="17244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4" y="5129811"/>
            <a:ext cx="3064834" cy="17244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9" y="517446"/>
            <a:ext cx="2004847" cy="8079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8"/>
          <p:cNvSpPr/>
          <p:nvPr/>
        </p:nvSpPr>
        <p:spPr>
          <a:xfrm>
            <a:off x="-2" y="188640"/>
            <a:ext cx="5735962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Retângulo 15"/>
          <p:cNvSpPr/>
          <p:nvPr/>
        </p:nvSpPr>
        <p:spPr>
          <a:xfrm>
            <a:off x="178631" y="387686"/>
            <a:ext cx="5455331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Estruturação de Projetos  </a:t>
            </a:r>
            <a:r>
              <a:rPr b="0" dirty="0" smtClean="0"/>
              <a:t>// </a:t>
            </a:r>
            <a:r>
              <a:rPr lang="pt-BR" b="1" dirty="0" smtClean="0">
                <a:solidFill>
                  <a:srgbClr val="52BBB5"/>
                </a:solidFill>
              </a:rPr>
              <a:t>Atuação BNDES</a:t>
            </a:r>
            <a:endParaRPr dirty="0">
              <a:solidFill>
                <a:srgbClr val="52BBB5"/>
              </a:solidFill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9840416" y="6453336"/>
            <a:ext cx="216020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100" dirty="0" smtClean="0">
                <a:latin typeface="Arial" pitchFamily="34" charset="0"/>
                <a:cs typeface="Arial" pitchFamily="34" charset="0"/>
              </a:rPr>
              <a:t>* sistema </a:t>
            </a:r>
            <a:r>
              <a:rPr lang="pt-BR" sz="1100" dirty="0" err="1" smtClean="0">
                <a:latin typeface="Arial" pitchFamily="34" charset="0"/>
                <a:cs typeface="Arial" pitchFamily="34" charset="0"/>
              </a:rPr>
              <a:t>Telebras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 e concessões</a:t>
            </a:r>
            <a:endParaRPr kumimoji="0" lang="pt-BR" sz="1100" b="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109" name="Text Box 5"/>
          <p:cNvSpPr/>
          <p:nvPr/>
        </p:nvSpPr>
        <p:spPr>
          <a:xfrm>
            <a:off x="152167" y="1259468"/>
            <a:ext cx="117764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b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 smtClean="0">
                <a:solidFill>
                  <a:schemeClr val="tx2"/>
                </a:solidFill>
              </a:rPr>
              <a:t>O BNDES possui ampla experiência em estruturação de projetos, em diversos setores da economia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11583558" y="0"/>
            <a:ext cx="611666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10</a:t>
            </a:fld>
            <a:endParaRPr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21195"/>
            <a:ext cx="11089232" cy="50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1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1"/>
          <a:stretch/>
        </p:blipFill>
        <p:spPr>
          <a:xfrm>
            <a:off x="0" y="-16592"/>
            <a:ext cx="12192000" cy="5497042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0" y="-40312"/>
            <a:ext cx="12193200" cy="5773567"/>
            <a:chOff x="0" y="-13648"/>
            <a:chExt cx="12192000" cy="5558500"/>
          </a:xfrm>
        </p:grpSpPr>
        <p:sp>
          <p:nvSpPr>
            <p:cNvPr id="18" name="Retângulo 17"/>
            <p:cNvSpPr/>
            <p:nvPr/>
          </p:nvSpPr>
          <p:spPr>
            <a:xfrm>
              <a:off x="0" y="-13648"/>
              <a:ext cx="12192000" cy="5558500"/>
            </a:xfrm>
            <a:prstGeom prst="rect">
              <a:avLst/>
            </a:prstGeom>
            <a:solidFill>
              <a:srgbClr val="00438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>
              <a:spLocks noChangeArrowheads="1"/>
            </p:cNvSpPr>
            <p:nvPr/>
          </p:nvSpPr>
          <p:spPr bwMode="auto">
            <a:xfrm>
              <a:off x="579612" y="2593343"/>
              <a:ext cx="5587371" cy="508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3240"/>
                </a:lnSpc>
                <a:spcBef>
                  <a:spcPct val="0"/>
                </a:spcBef>
                <a:spcAft>
                  <a:spcPts val="900"/>
                </a:spcAft>
                <a:buClrTx/>
                <a:buNone/>
              </a:pPr>
              <a:r>
                <a:rPr lang="pt-BR" altLang="pt-BR" sz="28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Obrigado!</a:t>
              </a:r>
              <a:endParaRPr lang="pt-BR" altLang="pt-BR" sz="27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8899500" y="1160434"/>
            <a:ext cx="2989131" cy="2100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bndes.imprensa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bndes_imprensa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bndesgovbr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slideshare.net/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bndes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/>
          <a:stretch/>
        </p:blipFill>
        <p:spPr>
          <a:xfrm>
            <a:off x="8291591" y="1198501"/>
            <a:ext cx="582177" cy="214865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1"/>
          <a:stretch/>
        </p:blipFill>
        <p:spPr>
          <a:xfrm>
            <a:off x="4563584" y="1102384"/>
            <a:ext cx="582177" cy="541301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5102396" y="1122972"/>
            <a:ext cx="4701751" cy="36291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BNDES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</a:t>
            </a:r>
          </a:p>
          <a:p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Empresarial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0800 702 6337</a:t>
            </a:r>
          </a:p>
          <a:p>
            <a:pPr>
              <a:spcBef>
                <a:spcPts val="120"/>
              </a:spcBef>
            </a:pP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Chamadas internacionais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+55 21 </a:t>
            </a: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2052 </a:t>
            </a: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6337 </a:t>
            </a:r>
          </a:p>
          <a:p>
            <a:pPr>
              <a:spcBef>
                <a:spcPts val="120"/>
              </a:spcBef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0800 702 6307</a:t>
            </a:r>
          </a:p>
          <a:p>
            <a:pPr>
              <a:spcBef>
                <a:spcPts val="120"/>
              </a:spcBef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www.bndes.gov.br/ouvidoria</a:t>
            </a:r>
          </a:p>
          <a:p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 Conosco</a:t>
            </a:r>
          </a:p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www.bndes.gov.br/faleconosco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3" y="3132977"/>
            <a:ext cx="427679" cy="427679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33" y="1899601"/>
            <a:ext cx="427679" cy="427679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3" y="4014949"/>
            <a:ext cx="434315" cy="434315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13648" y="5497202"/>
            <a:ext cx="12193201" cy="1360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63" y="5905704"/>
            <a:ext cx="6170874" cy="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28"/>
          <p:cNvSpPr/>
          <p:nvPr/>
        </p:nvSpPr>
        <p:spPr>
          <a:xfrm>
            <a:off x="-1" y="188640"/>
            <a:ext cx="768017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" name="Oval 40"/>
          <p:cNvSpPr>
            <a:spLocks noChangeAspect="1"/>
          </p:cNvSpPr>
          <p:nvPr/>
        </p:nvSpPr>
        <p:spPr>
          <a:xfrm>
            <a:off x="4405829" y="1196752"/>
            <a:ext cx="4734761" cy="4734761"/>
          </a:xfrm>
          <a:prstGeom prst="ellipse">
            <a:avLst/>
          </a:prstGeom>
          <a:solidFill>
            <a:srgbClr val="00B050"/>
          </a:solidFill>
          <a:ln w="571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45" name="Rectangle 38"/>
          <p:cNvSpPr/>
          <p:nvPr/>
        </p:nvSpPr>
        <p:spPr>
          <a:xfrm>
            <a:off x="5254038" y="3193667"/>
            <a:ext cx="2786178" cy="77452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2" indent="0" algn="ctr" defTabSz="914400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Desenvolvimento</a:t>
            </a:r>
          </a:p>
          <a:p>
            <a:pPr marL="0" marR="0" lvl="2" indent="0" algn="ctr" defTabSz="914400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800" b="0" i="1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Nosso foco principal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47" name="Oval 39"/>
          <p:cNvSpPr>
            <a:spLocks noChangeAspect="1"/>
          </p:cNvSpPr>
          <p:nvPr/>
        </p:nvSpPr>
        <p:spPr>
          <a:xfrm>
            <a:off x="263352" y="3418106"/>
            <a:ext cx="2819206" cy="2819206"/>
          </a:xfrm>
          <a:prstGeom prst="ellipse">
            <a:avLst/>
          </a:prstGeom>
          <a:solidFill>
            <a:srgbClr val="65B32E"/>
          </a:solidFill>
          <a:ln w="571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48" name="Rectangle 38"/>
          <p:cNvSpPr/>
          <p:nvPr/>
        </p:nvSpPr>
        <p:spPr>
          <a:xfrm>
            <a:off x="753521" y="4599173"/>
            <a:ext cx="1814087" cy="558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2" indent="0" algn="ctr" defTabSz="914400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Soluções financeiras</a:t>
            </a:r>
          </a:p>
          <a:p>
            <a:pPr marL="0" marR="0" lvl="2" indent="0" algn="ctr" defTabSz="914400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i="1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Crédito, </a:t>
            </a:r>
            <a:r>
              <a:rPr kumimoji="0" lang="pt-BR" sz="1800" i="1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kumimoji="0" lang="pt-BR" sz="1800" i="1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2" indent="0" algn="ctr" defTabSz="914400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i="1" baseline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garantias</a:t>
            </a:r>
            <a:endParaRPr kumimoji="0" lang="pt-BR" sz="180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9" name="Text Box 5"/>
          <p:cNvSpPr/>
          <p:nvPr/>
        </p:nvSpPr>
        <p:spPr>
          <a:xfrm>
            <a:off x="263352" y="1057960"/>
            <a:ext cx="291121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45719" rIns="45719" rtlCol="0" anchor="b">
            <a:spAutoFit/>
          </a:bodyPr>
          <a:lstStyle>
            <a:lvl1pPr>
              <a:defRPr b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/>
            </a:pPr>
            <a:r>
              <a:rPr lang="pt-BR" sz="2000" b="0" dirty="0">
                <a:solidFill>
                  <a:schemeClr val="tx2"/>
                </a:solidFill>
              </a:rPr>
              <a:t>Transformando suas capacitações em produtos, o BNDES </a:t>
            </a:r>
            <a:r>
              <a:rPr lang="pt-BR" sz="2000" dirty="0">
                <a:solidFill>
                  <a:schemeClr val="tx2"/>
                </a:solidFill>
              </a:rPr>
              <a:t>amplia seu portfólio</a:t>
            </a:r>
            <a:r>
              <a:rPr lang="pt-BR" sz="2000" b="0" dirty="0">
                <a:solidFill>
                  <a:schemeClr val="tx2"/>
                </a:solidFill>
              </a:rPr>
              <a:t> com foco nas demandas atuais do país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0" name="Group 231"/>
          <p:cNvGrpSpPr/>
          <p:nvPr/>
        </p:nvGrpSpPr>
        <p:grpSpPr>
          <a:xfrm>
            <a:off x="2778221" y="2775517"/>
            <a:ext cx="2201859" cy="2201859"/>
            <a:chOff x="2687562" y="3581336"/>
            <a:chExt cx="1807736" cy="1807736"/>
          </a:xfrm>
          <a:effectLst/>
        </p:grpSpPr>
        <p:sp>
          <p:nvSpPr>
            <p:cNvPr id="51" name="Oval 38"/>
            <p:cNvSpPr>
              <a:spLocks noChangeAspect="1"/>
            </p:cNvSpPr>
            <p:nvPr/>
          </p:nvSpPr>
          <p:spPr>
            <a:xfrm>
              <a:off x="2687562" y="3581336"/>
              <a:ext cx="1807736" cy="1807736"/>
            </a:xfrm>
            <a:prstGeom prst="ellipse">
              <a:avLst/>
            </a:prstGeom>
            <a:solidFill>
              <a:srgbClr val="1E428B"/>
            </a:solidFill>
            <a:ln w="5715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Rectangle 38"/>
            <p:cNvSpPr/>
            <p:nvPr/>
          </p:nvSpPr>
          <p:spPr>
            <a:xfrm>
              <a:off x="2937477" y="4165689"/>
              <a:ext cx="1287156" cy="5762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marL="0" marR="0" lvl="2" indent="0" algn="ctr" defTabSz="914400" rtl="0" eaLnBrk="1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2000" b="1" i="0" u="none" strike="noStrike" kern="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Calibri"/>
                </a:rPr>
                <a:t>Serviços</a:t>
              </a:r>
            </a:p>
            <a:p>
              <a:pPr marL="0" marR="0" lvl="2" indent="0" algn="ctr" defTabSz="914400" rtl="0" eaLnBrk="1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i="1" baseline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Fábrica </a:t>
              </a:r>
            </a:p>
            <a:p>
              <a:pPr marL="0" marR="0" lvl="2" indent="0" algn="ctr" defTabSz="914400" rtl="0" eaLnBrk="1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i="1" baseline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projetos</a:t>
              </a:r>
              <a:endParaRPr kumimoji="0" lang="pt-BR" sz="180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3" name="Oval 22"/>
          <p:cNvSpPr/>
          <p:nvPr/>
        </p:nvSpPr>
        <p:spPr>
          <a:xfrm>
            <a:off x="2423592" y="3789104"/>
            <a:ext cx="576000" cy="576000"/>
          </a:xfrm>
          <a:prstGeom prst="ellipse">
            <a:avLst/>
          </a:prstGeom>
          <a:solidFill>
            <a:schemeClr val="tx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+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4" name="Oval 23"/>
          <p:cNvSpPr/>
          <p:nvPr/>
        </p:nvSpPr>
        <p:spPr>
          <a:xfrm>
            <a:off x="4295864" y="2708984"/>
            <a:ext cx="576000" cy="576000"/>
          </a:xfrm>
          <a:prstGeom prst="ellipse">
            <a:avLst/>
          </a:prstGeom>
          <a:solidFill>
            <a:schemeClr val="tx1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5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=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6" name="Rectangle 38"/>
          <p:cNvSpPr/>
          <p:nvPr/>
        </p:nvSpPr>
        <p:spPr>
          <a:xfrm>
            <a:off x="8612090" y="3739254"/>
            <a:ext cx="3316558" cy="576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rIns="0" rtlCol="0" anchor="ctr"/>
          <a:lstStyle/>
          <a:p>
            <a:pPr marL="0" marR="0" lvl="2" indent="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b="1" i="0" u="none" strike="noStrike" kern="0" cap="none" spc="0" normalizeH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Banco de impacto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59" name="Rectangle 38"/>
          <p:cNvSpPr/>
          <p:nvPr/>
        </p:nvSpPr>
        <p:spPr>
          <a:xfrm>
            <a:off x="8612090" y="4401114"/>
            <a:ext cx="3316558" cy="576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rIns="0" rtlCol="0" anchor="ctr"/>
          <a:lstStyle/>
          <a:p>
            <a:pPr marL="0" marR="0" lvl="2" indent="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b="1" i="0" u="none" strike="noStrike" kern="0" cap="none" spc="0" normalizeH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Banco social</a:t>
            </a:r>
          </a:p>
        </p:txBody>
      </p:sp>
      <p:sp>
        <p:nvSpPr>
          <p:cNvPr id="60" name="Oval 29"/>
          <p:cNvSpPr/>
          <p:nvPr/>
        </p:nvSpPr>
        <p:spPr>
          <a:xfrm>
            <a:off x="8422848" y="4401114"/>
            <a:ext cx="576000" cy="576000"/>
          </a:xfrm>
          <a:prstGeom prst="ellipse">
            <a:avLst/>
          </a:prstGeom>
          <a:solidFill>
            <a:srgbClr val="1E428B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Wingdings 2" panose="05020102010507070707" pitchFamily="18" charset="2"/>
              <a:ea typeface="+mn-ea"/>
              <a:cs typeface="Calibri"/>
              <a:sym typeface="Calibri"/>
            </a:endParaRPr>
          </a:p>
        </p:txBody>
      </p:sp>
      <p:sp>
        <p:nvSpPr>
          <p:cNvPr id="62" name="Rectangle 38"/>
          <p:cNvSpPr/>
          <p:nvPr/>
        </p:nvSpPr>
        <p:spPr>
          <a:xfrm>
            <a:off x="8612090" y="5062974"/>
            <a:ext cx="3316558" cy="576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rIns="0" rtlCol="0" anchor="ctr"/>
          <a:lstStyle/>
          <a:p>
            <a:pPr marL="0" marR="0" lvl="2" indent="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b="1" i="0" u="none" strike="noStrike" kern="0" cap="none" spc="0" normalizeH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Banco sustentável</a:t>
            </a:r>
          </a:p>
        </p:txBody>
      </p:sp>
      <p:sp>
        <p:nvSpPr>
          <p:cNvPr id="65" name="Rectangle 38"/>
          <p:cNvSpPr/>
          <p:nvPr/>
        </p:nvSpPr>
        <p:spPr>
          <a:xfrm>
            <a:off x="8728248" y="5724834"/>
            <a:ext cx="3200400" cy="5762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rIns="0" rtlCol="0" anchor="ctr"/>
          <a:lstStyle/>
          <a:p>
            <a:pPr marL="0" marR="0" lvl="2" indent="0" algn="ctr" defTabSz="9144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600" b="1" i="0" u="none" strike="noStrike" kern="0" cap="none" spc="0" normalizeH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Banco com propósito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" name="Forma em L 22">
            <a:extLst>
              <a:ext uri="{FF2B5EF4-FFF2-40B4-BE49-F238E27FC236}">
                <a16:creationId xmlns:a16="http://schemas.microsoft.com/office/drawing/2014/main" xmlns="" id="{491C1A5D-B30E-48A8-954E-A376EF3A75BA}"/>
              </a:ext>
            </a:extLst>
          </p:cNvPr>
          <p:cNvSpPr/>
          <p:nvPr/>
        </p:nvSpPr>
        <p:spPr>
          <a:xfrm rot="18879096">
            <a:off x="8555422" y="4554291"/>
            <a:ext cx="310853" cy="185525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Oval 29">
            <a:extLst>
              <a:ext uri="{FF2B5EF4-FFF2-40B4-BE49-F238E27FC236}">
                <a16:creationId xmlns:a16="http://schemas.microsoft.com/office/drawing/2014/main" xmlns="" id="{D3D35F74-C361-4524-A3D7-3CEED07F5C60}"/>
              </a:ext>
            </a:extLst>
          </p:cNvPr>
          <p:cNvSpPr/>
          <p:nvPr/>
        </p:nvSpPr>
        <p:spPr>
          <a:xfrm>
            <a:off x="8422848" y="5063105"/>
            <a:ext cx="576000" cy="576000"/>
          </a:xfrm>
          <a:prstGeom prst="ellipse">
            <a:avLst/>
          </a:prstGeom>
          <a:solidFill>
            <a:srgbClr val="1E428B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Wingdings 2" panose="05020102010507070707" pitchFamily="18" charset="2"/>
              <a:ea typeface="+mn-ea"/>
              <a:cs typeface="Calibri"/>
              <a:sym typeface="Calibri"/>
            </a:endParaRP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xmlns="" id="{ADCB49C8-288D-40EE-874A-60A20CC498AE}"/>
              </a:ext>
            </a:extLst>
          </p:cNvPr>
          <p:cNvSpPr/>
          <p:nvPr/>
        </p:nvSpPr>
        <p:spPr>
          <a:xfrm>
            <a:off x="8422848" y="5733320"/>
            <a:ext cx="576000" cy="576000"/>
          </a:xfrm>
          <a:prstGeom prst="ellipse">
            <a:avLst/>
          </a:prstGeom>
          <a:solidFill>
            <a:srgbClr val="1E428B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Wingdings 2" panose="05020102010507070707" pitchFamily="18" charset="2"/>
              <a:ea typeface="+mn-ea"/>
              <a:cs typeface="Calibri"/>
              <a:sym typeface="Calibri"/>
            </a:endParaRPr>
          </a:p>
        </p:txBody>
      </p:sp>
      <p:sp>
        <p:nvSpPr>
          <p:cNvPr id="26" name="Forma em L 25">
            <a:extLst>
              <a:ext uri="{FF2B5EF4-FFF2-40B4-BE49-F238E27FC236}">
                <a16:creationId xmlns:a16="http://schemas.microsoft.com/office/drawing/2014/main" xmlns="" id="{55B7E534-8BF8-4041-8D34-E453FE3FD308}"/>
              </a:ext>
            </a:extLst>
          </p:cNvPr>
          <p:cNvSpPr/>
          <p:nvPr/>
        </p:nvSpPr>
        <p:spPr>
          <a:xfrm rot="18879096">
            <a:off x="8555422" y="5233440"/>
            <a:ext cx="310853" cy="185525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Forma em L 26">
            <a:extLst>
              <a:ext uri="{FF2B5EF4-FFF2-40B4-BE49-F238E27FC236}">
                <a16:creationId xmlns:a16="http://schemas.microsoft.com/office/drawing/2014/main" xmlns="" id="{6FFE7AEE-5530-407B-AEC8-31E76590A538}"/>
              </a:ext>
            </a:extLst>
          </p:cNvPr>
          <p:cNvSpPr/>
          <p:nvPr/>
        </p:nvSpPr>
        <p:spPr>
          <a:xfrm rot="18879096">
            <a:off x="8555422" y="5905889"/>
            <a:ext cx="310853" cy="185525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xmlns="" id="{FAA1FC90-6ECA-47D1-BAA6-5FE7850601E5}"/>
              </a:ext>
            </a:extLst>
          </p:cNvPr>
          <p:cNvSpPr/>
          <p:nvPr/>
        </p:nvSpPr>
        <p:spPr>
          <a:xfrm>
            <a:off x="8422848" y="3737502"/>
            <a:ext cx="576000" cy="576000"/>
          </a:xfrm>
          <a:prstGeom prst="ellipse">
            <a:avLst/>
          </a:prstGeom>
          <a:solidFill>
            <a:srgbClr val="1E428B"/>
          </a:solidFill>
          <a:ln w="5715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Wingdings 2" panose="05020102010507070707" pitchFamily="18" charset="2"/>
              <a:ea typeface="+mn-ea"/>
              <a:cs typeface="Calibri"/>
              <a:sym typeface="Calibri"/>
            </a:endParaRPr>
          </a:p>
        </p:txBody>
      </p:sp>
      <p:sp>
        <p:nvSpPr>
          <p:cNvPr id="29" name="Forma em L 28">
            <a:extLst>
              <a:ext uri="{FF2B5EF4-FFF2-40B4-BE49-F238E27FC236}">
                <a16:creationId xmlns:a16="http://schemas.microsoft.com/office/drawing/2014/main" xmlns="" id="{4751F78E-D0A2-4412-826D-741E3BB655AA}"/>
              </a:ext>
            </a:extLst>
          </p:cNvPr>
          <p:cNvSpPr/>
          <p:nvPr/>
        </p:nvSpPr>
        <p:spPr>
          <a:xfrm rot="18879096">
            <a:off x="8555422" y="3902170"/>
            <a:ext cx="310853" cy="185525"/>
          </a:xfrm>
          <a:prstGeom prst="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C7594B08-B6A6-4B8F-8718-2C2D622AAEA9}"/>
              </a:ext>
            </a:extLst>
          </p:cNvPr>
          <p:cNvSpPr/>
          <p:nvPr/>
        </p:nvSpPr>
        <p:spPr>
          <a:xfrm>
            <a:off x="176172" y="332656"/>
            <a:ext cx="6410721" cy="40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4286" tIns="34286" rIns="34286" bIns="34286" rtlCol="0">
            <a:spAutoFit/>
          </a:bodyPr>
          <a:lstStyle/>
          <a:p>
            <a:pPr defTabSz="914400"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BNDES // </a:t>
            </a:r>
            <a:r>
              <a:rPr lang="pt-BR" sz="2200" b="1" dirty="0">
                <a:solidFill>
                  <a:srgbClr val="ACDEDC"/>
                </a:solidFill>
                <a:latin typeface="Arial"/>
                <a:ea typeface="Arial"/>
                <a:cs typeface="Arial"/>
                <a:sym typeface="Arial"/>
              </a:rPr>
              <a:t>Mais serviços, mais desenvolvimento</a:t>
            </a:r>
            <a:endParaRPr lang="en-US" sz="2200" b="1" dirty="0">
              <a:solidFill>
                <a:srgbClr val="ACDE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560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11583558" y="0"/>
            <a:ext cx="611666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3</a:t>
            </a:fld>
            <a:endParaRPr sz="1200"/>
          </a:p>
        </p:txBody>
      </p:sp>
      <p:sp>
        <p:nvSpPr>
          <p:cNvPr id="38" name="Retângulo 28"/>
          <p:cNvSpPr/>
          <p:nvPr/>
        </p:nvSpPr>
        <p:spPr>
          <a:xfrm>
            <a:off x="-1" y="188640"/>
            <a:ext cx="624001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2"/>
          <p:cNvSpPr/>
          <p:nvPr/>
        </p:nvSpPr>
        <p:spPr>
          <a:xfrm>
            <a:off x="178630" y="360130"/>
            <a:ext cx="69306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52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16"/>
          <p:cNvSpPr/>
          <p:nvPr/>
        </p:nvSpPr>
        <p:spPr>
          <a:xfrm>
            <a:off x="178630" y="387686"/>
            <a:ext cx="3589436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BNDES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pt-BR" sz="2000" b="1" dirty="0" smtClean="0">
                <a:solidFill>
                  <a:srgbClr val="52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atuação</a:t>
            </a:r>
            <a:endParaRPr lang="pt-BR" dirty="0">
              <a:solidFill>
                <a:srgbClr val="52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Google Shape;229;p30"/>
          <p:cNvSpPr/>
          <p:nvPr/>
        </p:nvSpPr>
        <p:spPr>
          <a:xfrm>
            <a:off x="263352" y="2060848"/>
            <a:ext cx="3710848" cy="311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30;p30"/>
          <p:cNvSpPr/>
          <p:nvPr/>
        </p:nvSpPr>
        <p:spPr>
          <a:xfrm>
            <a:off x="4295800" y="2060848"/>
            <a:ext cx="3672408" cy="311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231;p30"/>
          <p:cNvSpPr/>
          <p:nvPr/>
        </p:nvSpPr>
        <p:spPr>
          <a:xfrm>
            <a:off x="8171234" y="2060848"/>
            <a:ext cx="3829422" cy="311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232;p30"/>
          <p:cNvSpPr/>
          <p:nvPr/>
        </p:nvSpPr>
        <p:spPr>
          <a:xfrm>
            <a:off x="1575576" y="4554314"/>
            <a:ext cx="1086400" cy="1086400"/>
          </a:xfrm>
          <a:prstGeom prst="ellipse">
            <a:avLst/>
          </a:prstGeom>
          <a:solidFill>
            <a:srgbClr val="7CB9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233;p30"/>
          <p:cNvSpPr/>
          <p:nvPr/>
        </p:nvSpPr>
        <p:spPr>
          <a:xfrm>
            <a:off x="5529519" y="4574848"/>
            <a:ext cx="1086400" cy="1086400"/>
          </a:xfrm>
          <a:prstGeom prst="ellipse">
            <a:avLst/>
          </a:prstGeom>
          <a:solidFill>
            <a:srgbClr val="008D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234;p30"/>
          <p:cNvSpPr/>
          <p:nvPr/>
        </p:nvSpPr>
        <p:spPr>
          <a:xfrm>
            <a:off x="9618112" y="4574848"/>
            <a:ext cx="1086400" cy="1086400"/>
          </a:xfrm>
          <a:prstGeom prst="ellipse">
            <a:avLst/>
          </a:prstGeom>
          <a:solidFill>
            <a:srgbClr val="52BB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235;p30"/>
          <p:cNvSpPr txBox="1"/>
          <p:nvPr/>
        </p:nvSpPr>
        <p:spPr>
          <a:xfrm>
            <a:off x="263352" y="2407555"/>
            <a:ext cx="3684681" cy="23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GB" sz="1600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Soluções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crédito para o </a:t>
            </a:r>
            <a:r>
              <a:rPr lang="en-GB" sz="1600" dirty="0" err="1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setor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público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privado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por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meio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GB" sz="1600" b="1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financiamento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ou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via </a:t>
            </a:r>
            <a:r>
              <a:rPr lang="en-GB" sz="1600" b="1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mercado</a:t>
            </a:r>
            <a:r>
              <a:rPr lang="en-GB" sz="1600" b="1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de </a:t>
            </a:r>
            <a:r>
              <a:rPr lang="en-GB" sz="1600" b="1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capitais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sz="16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1" name="Google Shape;236;p30"/>
          <p:cNvSpPr txBox="1"/>
          <p:nvPr/>
        </p:nvSpPr>
        <p:spPr>
          <a:xfrm>
            <a:off x="4295800" y="2407555"/>
            <a:ext cx="3672408" cy="23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Estruturação de projetos para </a:t>
            </a:r>
            <a:r>
              <a:rPr lang="en-GB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desestatização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em todas as modalidades de parceria (p.e. PPP, privatização,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concessão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etc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.)</a:t>
            </a:r>
          </a:p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lang="en-GB" sz="1600" dirty="0" smtClean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endParaRPr sz="16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Google Shape;237;p30"/>
          <p:cNvSpPr txBox="1"/>
          <p:nvPr/>
        </p:nvSpPr>
        <p:spPr>
          <a:xfrm>
            <a:off x="8171234" y="2060847"/>
            <a:ext cx="3829422" cy="2317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Prestação de </a:t>
            </a:r>
            <a:r>
              <a:rPr lang="en-GB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serviços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b="1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compartilhamento de conhecimento com o setor público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oneroso e não oneroso, tais como: consultoria de planejamento, sistemas, toolkits, </a:t>
            </a:r>
            <a:r>
              <a:rPr lang="en-GB" sz="1600" dirty="0" err="1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tecnologia</a:t>
            </a:r>
            <a:r>
              <a:rPr lang="en-GB" sz="1600" dirty="0" smtClean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1600" dirty="0">
                <a:solidFill>
                  <a:srgbClr val="005287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etc.</a:t>
            </a:r>
            <a:endParaRPr sz="1600" dirty="0">
              <a:solidFill>
                <a:srgbClr val="00528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Google Shape;238;p30"/>
          <p:cNvSpPr txBox="1"/>
          <p:nvPr/>
        </p:nvSpPr>
        <p:spPr>
          <a:xfrm>
            <a:off x="479376" y="1486467"/>
            <a:ext cx="33980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buClr>
                <a:srgbClr val="000000"/>
              </a:buClr>
              <a:buFont typeface="Arial"/>
              <a:buNone/>
            </a:pPr>
            <a:r>
              <a:rPr lang="en-GB" sz="2000" b="1" dirty="0">
                <a:solidFill>
                  <a:srgbClr val="7CB94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Crédito</a:t>
            </a:r>
            <a:endParaRPr sz="2000" b="1" dirty="0">
              <a:solidFill>
                <a:srgbClr val="7CB94F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54" name="Google Shape;239;p30"/>
          <p:cNvSpPr txBox="1"/>
          <p:nvPr/>
        </p:nvSpPr>
        <p:spPr>
          <a:xfrm>
            <a:off x="4352500" y="1486467"/>
            <a:ext cx="3450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buClr>
                <a:srgbClr val="000000"/>
              </a:buClr>
              <a:buFont typeface="Arial"/>
              <a:buNone/>
            </a:pPr>
            <a:r>
              <a:rPr lang="en-GB" sz="2000" b="1" dirty="0">
                <a:solidFill>
                  <a:srgbClr val="008D75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Estruturação de Projetos</a:t>
            </a:r>
            <a:endParaRPr sz="2000" b="1" dirty="0">
              <a:solidFill>
                <a:srgbClr val="008D75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55" name="Google Shape;240;p30"/>
          <p:cNvSpPr txBox="1"/>
          <p:nvPr/>
        </p:nvSpPr>
        <p:spPr>
          <a:xfrm>
            <a:off x="8334232" y="1486467"/>
            <a:ext cx="3450400" cy="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hangingPunct="1">
              <a:buClr>
                <a:srgbClr val="000000"/>
              </a:buClr>
              <a:buFont typeface="Arial"/>
              <a:buNone/>
            </a:pPr>
            <a:r>
              <a:rPr lang="en-GB" sz="2000" b="1" dirty="0">
                <a:solidFill>
                  <a:srgbClr val="52BBB5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Consultoria</a:t>
            </a:r>
            <a:endParaRPr sz="2000" b="1" dirty="0">
              <a:solidFill>
                <a:srgbClr val="52BBB5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56" name="Google Shape;241;p30"/>
          <p:cNvGrpSpPr/>
          <p:nvPr/>
        </p:nvGrpSpPr>
        <p:grpSpPr>
          <a:xfrm>
            <a:off x="9931340" y="4875618"/>
            <a:ext cx="485140" cy="484844"/>
            <a:chOff x="4667251" y="4117975"/>
            <a:chExt cx="5205362" cy="5202188"/>
          </a:xfrm>
        </p:grpSpPr>
        <p:sp>
          <p:nvSpPr>
            <p:cNvPr id="57" name="Google Shape;242;p30"/>
            <p:cNvSpPr/>
            <p:nvPr/>
          </p:nvSpPr>
          <p:spPr>
            <a:xfrm>
              <a:off x="7847013" y="7294563"/>
              <a:ext cx="2025600" cy="2025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893" y="0"/>
                  </a:moveTo>
                  <a:lnTo>
                    <a:pt x="111586" y="70795"/>
                  </a:lnTo>
                  <a:lnTo>
                    <a:pt x="113983" y="73477"/>
                  </a:lnTo>
                  <a:lnTo>
                    <a:pt x="115957" y="76393"/>
                  </a:lnTo>
                  <a:lnTo>
                    <a:pt x="117649" y="79498"/>
                  </a:lnTo>
                  <a:lnTo>
                    <a:pt x="118777" y="82791"/>
                  </a:lnTo>
                  <a:lnTo>
                    <a:pt x="119623" y="86036"/>
                  </a:lnTo>
                  <a:lnTo>
                    <a:pt x="120000" y="89517"/>
                  </a:lnTo>
                  <a:lnTo>
                    <a:pt x="120000" y="92904"/>
                  </a:lnTo>
                  <a:lnTo>
                    <a:pt x="119623" y="96291"/>
                  </a:lnTo>
                  <a:lnTo>
                    <a:pt x="118777" y="99678"/>
                  </a:lnTo>
                  <a:lnTo>
                    <a:pt x="117649" y="102830"/>
                  </a:lnTo>
                  <a:lnTo>
                    <a:pt x="115957" y="105934"/>
                  </a:lnTo>
                  <a:lnTo>
                    <a:pt x="113983" y="108945"/>
                  </a:lnTo>
                  <a:lnTo>
                    <a:pt x="111586" y="111673"/>
                  </a:lnTo>
                  <a:lnTo>
                    <a:pt x="108860" y="113978"/>
                  </a:lnTo>
                  <a:lnTo>
                    <a:pt x="105945" y="116048"/>
                  </a:lnTo>
                  <a:lnTo>
                    <a:pt x="102843" y="117647"/>
                  </a:lnTo>
                  <a:lnTo>
                    <a:pt x="99647" y="118871"/>
                  </a:lnTo>
                  <a:lnTo>
                    <a:pt x="96263" y="119623"/>
                  </a:lnTo>
                  <a:lnTo>
                    <a:pt x="92925" y="120000"/>
                  </a:lnTo>
                  <a:lnTo>
                    <a:pt x="89447" y="120000"/>
                  </a:lnTo>
                  <a:lnTo>
                    <a:pt x="86063" y="119623"/>
                  </a:lnTo>
                  <a:lnTo>
                    <a:pt x="82773" y="118871"/>
                  </a:lnTo>
                  <a:lnTo>
                    <a:pt x="79482" y="117647"/>
                  </a:lnTo>
                  <a:lnTo>
                    <a:pt x="76427" y="116048"/>
                  </a:lnTo>
                  <a:lnTo>
                    <a:pt x="73513" y="113978"/>
                  </a:lnTo>
                  <a:lnTo>
                    <a:pt x="70693" y="111673"/>
                  </a:lnTo>
                  <a:lnTo>
                    <a:pt x="0" y="40878"/>
                  </a:lnTo>
                  <a:lnTo>
                    <a:pt x="6862" y="36174"/>
                  </a:lnTo>
                  <a:lnTo>
                    <a:pt x="13396" y="30999"/>
                  </a:lnTo>
                  <a:lnTo>
                    <a:pt x="19694" y="25495"/>
                  </a:lnTo>
                  <a:lnTo>
                    <a:pt x="25522" y="19662"/>
                  </a:lnTo>
                  <a:lnTo>
                    <a:pt x="31022" y="13406"/>
                  </a:lnTo>
                  <a:lnTo>
                    <a:pt x="36192" y="6820"/>
                  </a:lnTo>
                  <a:lnTo>
                    <a:pt x="40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hangingPunct="1">
                <a:buClr>
                  <a:srgbClr val="000000"/>
                </a:buClr>
                <a:buFont typeface="Arial"/>
                <a:buNone/>
              </a:pPr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" name="Google Shape;243;p30"/>
            <p:cNvSpPr/>
            <p:nvPr/>
          </p:nvSpPr>
          <p:spPr>
            <a:xfrm>
              <a:off x="4667251" y="4117975"/>
              <a:ext cx="3905100" cy="390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63" y="15030"/>
                  </a:moveTo>
                  <a:lnTo>
                    <a:pt x="56330" y="15176"/>
                  </a:lnTo>
                  <a:lnTo>
                    <a:pt x="52672" y="15616"/>
                  </a:lnTo>
                  <a:lnTo>
                    <a:pt x="49160" y="16299"/>
                  </a:lnTo>
                  <a:lnTo>
                    <a:pt x="45771" y="17324"/>
                  </a:lnTo>
                  <a:lnTo>
                    <a:pt x="42503" y="18519"/>
                  </a:lnTo>
                  <a:lnTo>
                    <a:pt x="39357" y="20032"/>
                  </a:lnTo>
                  <a:lnTo>
                    <a:pt x="36285" y="21740"/>
                  </a:lnTo>
                  <a:lnTo>
                    <a:pt x="33407" y="23692"/>
                  </a:lnTo>
                  <a:lnTo>
                    <a:pt x="30749" y="25815"/>
                  </a:lnTo>
                  <a:lnTo>
                    <a:pt x="28213" y="28206"/>
                  </a:lnTo>
                  <a:lnTo>
                    <a:pt x="25824" y="30744"/>
                  </a:lnTo>
                  <a:lnTo>
                    <a:pt x="23678" y="33452"/>
                  </a:lnTo>
                  <a:lnTo>
                    <a:pt x="21751" y="36331"/>
                  </a:lnTo>
                  <a:lnTo>
                    <a:pt x="20044" y="39357"/>
                  </a:lnTo>
                  <a:lnTo>
                    <a:pt x="18532" y="42505"/>
                  </a:lnTo>
                  <a:lnTo>
                    <a:pt x="17313" y="45774"/>
                  </a:lnTo>
                  <a:lnTo>
                    <a:pt x="16289" y="49166"/>
                  </a:lnTo>
                  <a:lnTo>
                    <a:pt x="15557" y="52728"/>
                  </a:lnTo>
                  <a:lnTo>
                    <a:pt x="15118" y="56315"/>
                  </a:lnTo>
                  <a:lnTo>
                    <a:pt x="14972" y="60024"/>
                  </a:lnTo>
                  <a:lnTo>
                    <a:pt x="15118" y="63660"/>
                  </a:lnTo>
                  <a:lnTo>
                    <a:pt x="15557" y="67271"/>
                  </a:lnTo>
                  <a:lnTo>
                    <a:pt x="16289" y="70809"/>
                  </a:lnTo>
                  <a:lnTo>
                    <a:pt x="17313" y="74225"/>
                  </a:lnTo>
                  <a:lnTo>
                    <a:pt x="18532" y="77470"/>
                  </a:lnTo>
                  <a:lnTo>
                    <a:pt x="20044" y="80642"/>
                  </a:lnTo>
                  <a:lnTo>
                    <a:pt x="21751" y="83668"/>
                  </a:lnTo>
                  <a:lnTo>
                    <a:pt x="23678" y="86522"/>
                  </a:lnTo>
                  <a:lnTo>
                    <a:pt x="25824" y="89255"/>
                  </a:lnTo>
                  <a:lnTo>
                    <a:pt x="28213" y="91769"/>
                  </a:lnTo>
                  <a:lnTo>
                    <a:pt x="30749" y="94160"/>
                  </a:lnTo>
                  <a:lnTo>
                    <a:pt x="33407" y="96307"/>
                  </a:lnTo>
                  <a:lnTo>
                    <a:pt x="36285" y="98259"/>
                  </a:lnTo>
                  <a:lnTo>
                    <a:pt x="39357" y="99943"/>
                  </a:lnTo>
                  <a:lnTo>
                    <a:pt x="42503" y="101455"/>
                  </a:lnTo>
                  <a:lnTo>
                    <a:pt x="45771" y="102675"/>
                  </a:lnTo>
                  <a:lnTo>
                    <a:pt x="49160" y="103700"/>
                  </a:lnTo>
                  <a:lnTo>
                    <a:pt x="52672" y="104383"/>
                  </a:lnTo>
                  <a:lnTo>
                    <a:pt x="56330" y="104823"/>
                  </a:lnTo>
                  <a:lnTo>
                    <a:pt x="59963" y="104969"/>
                  </a:lnTo>
                  <a:lnTo>
                    <a:pt x="63669" y="104823"/>
                  </a:lnTo>
                  <a:lnTo>
                    <a:pt x="67254" y="104383"/>
                  </a:lnTo>
                  <a:lnTo>
                    <a:pt x="70766" y="103700"/>
                  </a:lnTo>
                  <a:lnTo>
                    <a:pt x="74180" y="102675"/>
                  </a:lnTo>
                  <a:lnTo>
                    <a:pt x="77472" y="101455"/>
                  </a:lnTo>
                  <a:lnTo>
                    <a:pt x="80642" y="99943"/>
                  </a:lnTo>
                  <a:lnTo>
                    <a:pt x="83665" y="98259"/>
                  </a:lnTo>
                  <a:lnTo>
                    <a:pt x="86519" y="96307"/>
                  </a:lnTo>
                  <a:lnTo>
                    <a:pt x="89250" y="94160"/>
                  </a:lnTo>
                  <a:lnTo>
                    <a:pt x="91786" y="91769"/>
                  </a:lnTo>
                  <a:lnTo>
                    <a:pt x="94102" y="89255"/>
                  </a:lnTo>
                  <a:lnTo>
                    <a:pt x="96297" y="86522"/>
                  </a:lnTo>
                  <a:lnTo>
                    <a:pt x="98199" y="83668"/>
                  </a:lnTo>
                  <a:lnTo>
                    <a:pt x="99955" y="80642"/>
                  </a:lnTo>
                  <a:lnTo>
                    <a:pt x="101418" y="77470"/>
                  </a:lnTo>
                  <a:lnTo>
                    <a:pt x="102662" y="74225"/>
                  </a:lnTo>
                  <a:lnTo>
                    <a:pt x="103637" y="70809"/>
                  </a:lnTo>
                  <a:lnTo>
                    <a:pt x="104369" y="67271"/>
                  </a:lnTo>
                  <a:lnTo>
                    <a:pt x="104807" y="63660"/>
                  </a:lnTo>
                  <a:lnTo>
                    <a:pt x="104954" y="60024"/>
                  </a:lnTo>
                  <a:lnTo>
                    <a:pt x="104807" y="56315"/>
                  </a:lnTo>
                  <a:lnTo>
                    <a:pt x="104369" y="52728"/>
                  </a:lnTo>
                  <a:lnTo>
                    <a:pt x="103637" y="49166"/>
                  </a:lnTo>
                  <a:lnTo>
                    <a:pt x="102662" y="45774"/>
                  </a:lnTo>
                  <a:lnTo>
                    <a:pt x="101418" y="42505"/>
                  </a:lnTo>
                  <a:lnTo>
                    <a:pt x="99955" y="39357"/>
                  </a:lnTo>
                  <a:lnTo>
                    <a:pt x="98199" y="36331"/>
                  </a:lnTo>
                  <a:lnTo>
                    <a:pt x="96297" y="33452"/>
                  </a:lnTo>
                  <a:lnTo>
                    <a:pt x="94102" y="30744"/>
                  </a:lnTo>
                  <a:lnTo>
                    <a:pt x="91786" y="28206"/>
                  </a:lnTo>
                  <a:lnTo>
                    <a:pt x="89250" y="25815"/>
                  </a:lnTo>
                  <a:lnTo>
                    <a:pt x="86519" y="23692"/>
                  </a:lnTo>
                  <a:lnTo>
                    <a:pt x="83665" y="21740"/>
                  </a:lnTo>
                  <a:lnTo>
                    <a:pt x="80642" y="20032"/>
                  </a:lnTo>
                  <a:lnTo>
                    <a:pt x="77472" y="18519"/>
                  </a:lnTo>
                  <a:lnTo>
                    <a:pt x="74180" y="17324"/>
                  </a:lnTo>
                  <a:lnTo>
                    <a:pt x="70766" y="16299"/>
                  </a:lnTo>
                  <a:lnTo>
                    <a:pt x="67254" y="15616"/>
                  </a:lnTo>
                  <a:lnTo>
                    <a:pt x="63669" y="15176"/>
                  </a:lnTo>
                  <a:lnTo>
                    <a:pt x="59963" y="15030"/>
                  </a:lnTo>
                  <a:close/>
                  <a:moveTo>
                    <a:pt x="59963" y="0"/>
                  </a:moveTo>
                  <a:lnTo>
                    <a:pt x="64255" y="146"/>
                  </a:lnTo>
                  <a:lnTo>
                    <a:pt x="68473" y="585"/>
                  </a:lnTo>
                  <a:lnTo>
                    <a:pt x="72570" y="1317"/>
                  </a:lnTo>
                  <a:lnTo>
                    <a:pt x="76594" y="2342"/>
                  </a:lnTo>
                  <a:lnTo>
                    <a:pt x="80495" y="3586"/>
                  </a:lnTo>
                  <a:lnTo>
                    <a:pt x="84251" y="5099"/>
                  </a:lnTo>
                  <a:lnTo>
                    <a:pt x="87884" y="6905"/>
                  </a:lnTo>
                  <a:lnTo>
                    <a:pt x="91396" y="8906"/>
                  </a:lnTo>
                  <a:lnTo>
                    <a:pt x="94736" y="11126"/>
                  </a:lnTo>
                  <a:lnTo>
                    <a:pt x="97955" y="13566"/>
                  </a:lnTo>
                  <a:lnTo>
                    <a:pt x="100979" y="16201"/>
                  </a:lnTo>
                  <a:lnTo>
                    <a:pt x="103783" y="19007"/>
                  </a:lnTo>
                  <a:lnTo>
                    <a:pt x="106417" y="22033"/>
                  </a:lnTo>
                  <a:lnTo>
                    <a:pt x="108855" y="25254"/>
                  </a:lnTo>
                  <a:lnTo>
                    <a:pt x="111099" y="28548"/>
                  </a:lnTo>
                  <a:lnTo>
                    <a:pt x="113074" y="32061"/>
                  </a:lnTo>
                  <a:lnTo>
                    <a:pt x="114830" y="35697"/>
                  </a:lnTo>
                  <a:lnTo>
                    <a:pt x="116390" y="39503"/>
                  </a:lnTo>
                  <a:lnTo>
                    <a:pt x="117659" y="43383"/>
                  </a:lnTo>
                  <a:lnTo>
                    <a:pt x="118634" y="47409"/>
                  </a:lnTo>
                  <a:lnTo>
                    <a:pt x="119365" y="51508"/>
                  </a:lnTo>
                  <a:lnTo>
                    <a:pt x="119804" y="55681"/>
                  </a:lnTo>
                  <a:lnTo>
                    <a:pt x="120000" y="60024"/>
                  </a:lnTo>
                  <a:lnTo>
                    <a:pt x="119804" y="64294"/>
                  </a:lnTo>
                  <a:lnTo>
                    <a:pt x="119365" y="68491"/>
                  </a:lnTo>
                  <a:lnTo>
                    <a:pt x="118634" y="72566"/>
                  </a:lnTo>
                  <a:lnTo>
                    <a:pt x="117659" y="76592"/>
                  </a:lnTo>
                  <a:lnTo>
                    <a:pt x="116390" y="80496"/>
                  </a:lnTo>
                  <a:lnTo>
                    <a:pt x="114830" y="84278"/>
                  </a:lnTo>
                  <a:lnTo>
                    <a:pt x="113074" y="87938"/>
                  </a:lnTo>
                  <a:lnTo>
                    <a:pt x="111099" y="91427"/>
                  </a:lnTo>
                  <a:lnTo>
                    <a:pt x="108855" y="94745"/>
                  </a:lnTo>
                  <a:lnTo>
                    <a:pt x="106417" y="97966"/>
                  </a:lnTo>
                  <a:lnTo>
                    <a:pt x="103783" y="100967"/>
                  </a:lnTo>
                  <a:lnTo>
                    <a:pt x="100979" y="103798"/>
                  </a:lnTo>
                  <a:lnTo>
                    <a:pt x="97955" y="106409"/>
                  </a:lnTo>
                  <a:lnTo>
                    <a:pt x="94736" y="108849"/>
                  </a:lnTo>
                  <a:lnTo>
                    <a:pt x="91396" y="111093"/>
                  </a:lnTo>
                  <a:lnTo>
                    <a:pt x="87884" y="113070"/>
                  </a:lnTo>
                  <a:lnTo>
                    <a:pt x="84251" y="114875"/>
                  </a:lnTo>
                  <a:lnTo>
                    <a:pt x="80495" y="116388"/>
                  </a:lnTo>
                  <a:lnTo>
                    <a:pt x="76594" y="117657"/>
                  </a:lnTo>
                  <a:lnTo>
                    <a:pt x="72570" y="118682"/>
                  </a:lnTo>
                  <a:lnTo>
                    <a:pt x="68473" y="119414"/>
                  </a:lnTo>
                  <a:lnTo>
                    <a:pt x="64255" y="119853"/>
                  </a:lnTo>
                  <a:lnTo>
                    <a:pt x="59963" y="120000"/>
                  </a:lnTo>
                  <a:lnTo>
                    <a:pt x="55695" y="119853"/>
                  </a:lnTo>
                  <a:lnTo>
                    <a:pt x="51501" y="119414"/>
                  </a:lnTo>
                  <a:lnTo>
                    <a:pt x="47380" y="118682"/>
                  </a:lnTo>
                  <a:lnTo>
                    <a:pt x="43381" y="117657"/>
                  </a:lnTo>
                  <a:lnTo>
                    <a:pt x="39504" y="116388"/>
                  </a:lnTo>
                  <a:lnTo>
                    <a:pt x="35700" y="114875"/>
                  </a:lnTo>
                  <a:lnTo>
                    <a:pt x="32042" y="113070"/>
                  </a:lnTo>
                  <a:lnTo>
                    <a:pt x="28555" y="111093"/>
                  </a:lnTo>
                  <a:lnTo>
                    <a:pt x="25190" y="108849"/>
                  </a:lnTo>
                  <a:lnTo>
                    <a:pt x="22044" y="106409"/>
                  </a:lnTo>
                  <a:lnTo>
                    <a:pt x="19020" y="103798"/>
                  </a:lnTo>
                  <a:lnTo>
                    <a:pt x="16191" y="100967"/>
                  </a:lnTo>
                  <a:lnTo>
                    <a:pt x="13509" y="97966"/>
                  </a:lnTo>
                  <a:lnTo>
                    <a:pt x="11095" y="94745"/>
                  </a:lnTo>
                  <a:lnTo>
                    <a:pt x="8900" y="91427"/>
                  </a:lnTo>
                  <a:lnTo>
                    <a:pt x="6901" y="87938"/>
                  </a:lnTo>
                  <a:lnTo>
                    <a:pt x="5096" y="84278"/>
                  </a:lnTo>
                  <a:lnTo>
                    <a:pt x="3609" y="80496"/>
                  </a:lnTo>
                  <a:lnTo>
                    <a:pt x="2340" y="76592"/>
                  </a:lnTo>
                  <a:lnTo>
                    <a:pt x="1316" y="72566"/>
                  </a:lnTo>
                  <a:lnTo>
                    <a:pt x="585" y="68491"/>
                  </a:lnTo>
                  <a:lnTo>
                    <a:pt x="146" y="64294"/>
                  </a:lnTo>
                  <a:lnTo>
                    <a:pt x="0" y="60024"/>
                  </a:lnTo>
                  <a:lnTo>
                    <a:pt x="146" y="55681"/>
                  </a:lnTo>
                  <a:lnTo>
                    <a:pt x="585" y="51508"/>
                  </a:lnTo>
                  <a:lnTo>
                    <a:pt x="1316" y="47409"/>
                  </a:lnTo>
                  <a:lnTo>
                    <a:pt x="2340" y="43383"/>
                  </a:lnTo>
                  <a:lnTo>
                    <a:pt x="3609" y="39503"/>
                  </a:lnTo>
                  <a:lnTo>
                    <a:pt x="5096" y="35697"/>
                  </a:lnTo>
                  <a:lnTo>
                    <a:pt x="6901" y="32061"/>
                  </a:lnTo>
                  <a:lnTo>
                    <a:pt x="8900" y="28548"/>
                  </a:lnTo>
                  <a:lnTo>
                    <a:pt x="11095" y="25254"/>
                  </a:lnTo>
                  <a:lnTo>
                    <a:pt x="13509" y="22033"/>
                  </a:lnTo>
                  <a:lnTo>
                    <a:pt x="16191" y="19007"/>
                  </a:lnTo>
                  <a:lnTo>
                    <a:pt x="19020" y="16201"/>
                  </a:lnTo>
                  <a:lnTo>
                    <a:pt x="22044" y="13566"/>
                  </a:lnTo>
                  <a:lnTo>
                    <a:pt x="25190" y="11126"/>
                  </a:lnTo>
                  <a:lnTo>
                    <a:pt x="28555" y="8906"/>
                  </a:lnTo>
                  <a:lnTo>
                    <a:pt x="32042" y="6905"/>
                  </a:lnTo>
                  <a:lnTo>
                    <a:pt x="35700" y="5099"/>
                  </a:lnTo>
                  <a:lnTo>
                    <a:pt x="39504" y="3586"/>
                  </a:lnTo>
                  <a:lnTo>
                    <a:pt x="43381" y="2342"/>
                  </a:lnTo>
                  <a:lnTo>
                    <a:pt x="47380" y="1317"/>
                  </a:lnTo>
                  <a:lnTo>
                    <a:pt x="51501" y="585"/>
                  </a:lnTo>
                  <a:lnTo>
                    <a:pt x="55695" y="146"/>
                  </a:lnTo>
                  <a:lnTo>
                    <a:pt x="599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hangingPunct="1">
                <a:buClr>
                  <a:srgbClr val="000000"/>
                </a:buClr>
                <a:buFont typeface="Arial"/>
                <a:buNone/>
              </a:pPr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9" name="Google Shape;244;p30"/>
            <p:cNvSpPr/>
            <p:nvPr/>
          </p:nvSpPr>
          <p:spPr>
            <a:xfrm>
              <a:off x="5481638" y="4930775"/>
              <a:ext cx="1138200" cy="11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34285"/>
                  </a:lnTo>
                  <a:lnTo>
                    <a:pt x="110711" y="34787"/>
                  </a:lnTo>
                  <a:lnTo>
                    <a:pt x="101673" y="36292"/>
                  </a:lnTo>
                  <a:lnTo>
                    <a:pt x="92970" y="38634"/>
                  </a:lnTo>
                  <a:lnTo>
                    <a:pt x="84602" y="41811"/>
                  </a:lnTo>
                  <a:lnTo>
                    <a:pt x="76820" y="45993"/>
                  </a:lnTo>
                  <a:lnTo>
                    <a:pt x="69456" y="50843"/>
                  </a:lnTo>
                  <a:lnTo>
                    <a:pt x="62594" y="56278"/>
                  </a:lnTo>
                  <a:lnTo>
                    <a:pt x="56401" y="62466"/>
                  </a:lnTo>
                  <a:lnTo>
                    <a:pt x="50962" y="69324"/>
                  </a:lnTo>
                  <a:lnTo>
                    <a:pt x="46108" y="76599"/>
                  </a:lnTo>
                  <a:lnTo>
                    <a:pt x="41924" y="84459"/>
                  </a:lnTo>
                  <a:lnTo>
                    <a:pt x="38744" y="92822"/>
                  </a:lnTo>
                  <a:lnTo>
                    <a:pt x="36234" y="101435"/>
                  </a:lnTo>
                  <a:lnTo>
                    <a:pt x="34728" y="110634"/>
                  </a:lnTo>
                  <a:lnTo>
                    <a:pt x="34225" y="120000"/>
                  </a:lnTo>
                  <a:lnTo>
                    <a:pt x="0" y="120000"/>
                  </a:lnTo>
                  <a:lnTo>
                    <a:pt x="502" y="108961"/>
                  </a:lnTo>
                  <a:lnTo>
                    <a:pt x="1841" y="98341"/>
                  </a:lnTo>
                  <a:lnTo>
                    <a:pt x="4351" y="87972"/>
                  </a:lnTo>
                  <a:lnTo>
                    <a:pt x="7531" y="78104"/>
                  </a:lnTo>
                  <a:lnTo>
                    <a:pt x="11548" y="68487"/>
                  </a:lnTo>
                  <a:lnTo>
                    <a:pt x="16401" y="59456"/>
                  </a:lnTo>
                  <a:lnTo>
                    <a:pt x="22008" y="50843"/>
                  </a:lnTo>
                  <a:lnTo>
                    <a:pt x="28200" y="42648"/>
                  </a:lnTo>
                  <a:lnTo>
                    <a:pt x="35230" y="35121"/>
                  </a:lnTo>
                  <a:lnTo>
                    <a:pt x="42761" y="28097"/>
                  </a:lnTo>
                  <a:lnTo>
                    <a:pt x="50962" y="21993"/>
                  </a:lnTo>
                  <a:lnTo>
                    <a:pt x="59414" y="16306"/>
                  </a:lnTo>
                  <a:lnTo>
                    <a:pt x="68619" y="11456"/>
                  </a:lnTo>
                  <a:lnTo>
                    <a:pt x="78326" y="7442"/>
                  </a:lnTo>
                  <a:lnTo>
                    <a:pt x="88117" y="4264"/>
                  </a:lnTo>
                  <a:lnTo>
                    <a:pt x="98493" y="1923"/>
                  </a:lnTo>
                  <a:lnTo>
                    <a:pt x="109205" y="501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hangingPunct="1">
                <a:buClr>
                  <a:srgbClr val="000000"/>
                </a:buClr>
                <a:buFont typeface="Arial"/>
                <a:buNone/>
              </a:pPr>
              <a:endParaRPr dirty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60" name="Google Shape;246;p30"/>
          <p:cNvSpPr/>
          <p:nvPr/>
        </p:nvSpPr>
        <p:spPr>
          <a:xfrm>
            <a:off x="1894075" y="4864845"/>
            <a:ext cx="423233" cy="465337"/>
          </a:xfrm>
          <a:custGeom>
            <a:avLst/>
            <a:gdLst/>
            <a:ahLst/>
            <a:cxnLst/>
            <a:rect l="l" t="t" r="r" b="b"/>
            <a:pathLst>
              <a:path w="201" h="221" extrusionOk="0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hangingPunct="1">
              <a:buClr>
                <a:srgbClr val="000000"/>
              </a:buClr>
              <a:buSzPts val="1100"/>
              <a:buFont typeface="Arial"/>
              <a:buNone/>
            </a:pPr>
            <a:endParaRPr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" name="Google Shape;247;p30"/>
          <p:cNvSpPr/>
          <p:nvPr/>
        </p:nvSpPr>
        <p:spPr>
          <a:xfrm>
            <a:off x="5819515" y="4844314"/>
            <a:ext cx="506400" cy="50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951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5060" y="34024"/>
                </a:cubicBezTo>
                <a:lnTo>
                  <a:pt x="108048" y="28915"/>
                </a:lnTo>
                <a:cubicBezTo>
                  <a:pt x="108819" y="26987"/>
                  <a:pt x="109686" y="24771"/>
                  <a:pt x="108048" y="23132"/>
                </a:cubicBezTo>
                <a:lnTo>
                  <a:pt x="96867" y="12048"/>
                </a:lnTo>
                <a:cubicBezTo>
                  <a:pt x="96096" y="11180"/>
                  <a:pt x="95228" y="10891"/>
                  <a:pt x="94457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216" y="12819"/>
                  <a:pt x="77879" y="10891"/>
                  <a:pt x="73445" y="9831"/>
                </a:cubicBezTo>
                <a:lnTo>
                  <a:pt x="72096" y="4144"/>
                </a:lnTo>
                <a:cubicBezTo>
                  <a:pt x="71614" y="2216"/>
                  <a:pt x="70265" y="0"/>
                  <a:pt x="68048" y="0"/>
                </a:cubicBezTo>
                <a:lnTo>
                  <a:pt x="51951" y="0"/>
                </a:lnTo>
                <a:cubicBezTo>
                  <a:pt x="49831" y="0"/>
                  <a:pt x="48481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879" y="12819"/>
                  <a:pt x="34024" y="15036"/>
                </a:cubicBezTo>
                <a:lnTo>
                  <a:pt x="28915" y="12048"/>
                </a:lnTo>
                <a:cubicBezTo>
                  <a:pt x="28048" y="11469"/>
                  <a:pt x="26698" y="10891"/>
                  <a:pt x="25638" y="10891"/>
                </a:cubicBezTo>
                <a:cubicBezTo>
                  <a:pt x="24771" y="10891"/>
                  <a:pt x="24000" y="11180"/>
                  <a:pt x="23132" y="12048"/>
                </a:cubicBezTo>
                <a:lnTo>
                  <a:pt x="12048" y="23132"/>
                </a:lnTo>
                <a:cubicBezTo>
                  <a:pt x="10409" y="24771"/>
                  <a:pt x="11180" y="26987"/>
                  <a:pt x="12048" y="28915"/>
                </a:cubicBezTo>
                <a:lnTo>
                  <a:pt x="15036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144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144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5036" y="85975"/>
                </a:cubicBezTo>
                <a:lnTo>
                  <a:pt x="12048" y="91180"/>
                </a:lnTo>
                <a:cubicBezTo>
                  <a:pt x="10891" y="92819"/>
                  <a:pt x="10409" y="95228"/>
                  <a:pt x="12048" y="96867"/>
                </a:cubicBezTo>
                <a:lnTo>
                  <a:pt x="23132" y="108048"/>
                </a:lnTo>
                <a:cubicBezTo>
                  <a:pt x="24000" y="108819"/>
                  <a:pt x="24771" y="108819"/>
                  <a:pt x="25638" y="108819"/>
                </a:cubicBezTo>
                <a:cubicBezTo>
                  <a:pt x="26698" y="108819"/>
                  <a:pt x="27759" y="108337"/>
                  <a:pt x="28915" y="108048"/>
                </a:cubicBezTo>
                <a:lnTo>
                  <a:pt x="34024" y="105060"/>
                </a:lnTo>
                <a:cubicBezTo>
                  <a:pt x="37879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481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265" y="120000"/>
                  <a:pt x="71325" y="118072"/>
                  <a:pt x="72096" y="115951"/>
                </a:cubicBezTo>
                <a:lnTo>
                  <a:pt x="73445" y="110168"/>
                </a:lnTo>
                <a:cubicBezTo>
                  <a:pt x="77879" y="109108"/>
                  <a:pt x="82216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457" y="108819"/>
                </a:cubicBezTo>
                <a:cubicBezTo>
                  <a:pt x="95228" y="108819"/>
                  <a:pt x="96096" y="108626"/>
                  <a:pt x="96867" y="108048"/>
                </a:cubicBezTo>
                <a:lnTo>
                  <a:pt x="108048" y="96867"/>
                </a:lnTo>
                <a:cubicBezTo>
                  <a:pt x="109686" y="95228"/>
                  <a:pt x="109108" y="93108"/>
                  <a:pt x="108048" y="91180"/>
                </a:cubicBezTo>
                <a:lnTo>
                  <a:pt x="105060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951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951" y="47903"/>
                </a:cubicBezTo>
                <a:close/>
                <a:moveTo>
                  <a:pt x="114602" y="66698"/>
                </a:moveTo>
                <a:lnTo>
                  <a:pt x="114602" y="66698"/>
                </a:lnTo>
                <a:lnTo>
                  <a:pt x="108819" y="68048"/>
                </a:lnTo>
                <a:cubicBezTo>
                  <a:pt x="106987" y="68626"/>
                  <a:pt x="105349" y="69975"/>
                  <a:pt x="105060" y="71903"/>
                </a:cubicBezTo>
                <a:cubicBezTo>
                  <a:pt x="103903" y="75662"/>
                  <a:pt x="102361" y="79518"/>
                  <a:pt x="100433" y="82987"/>
                </a:cubicBezTo>
                <a:cubicBezTo>
                  <a:pt x="99373" y="84626"/>
                  <a:pt x="99373" y="86843"/>
                  <a:pt x="100433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192" y="99373"/>
                  <a:pt x="87132" y="99084"/>
                  <a:pt x="86265" y="99084"/>
                </a:cubicBezTo>
                <a:cubicBezTo>
                  <a:pt x="85493" y="99084"/>
                  <a:pt x="84337" y="99373"/>
                  <a:pt x="83566" y="99855"/>
                </a:cubicBezTo>
                <a:cubicBezTo>
                  <a:pt x="80000" y="101783"/>
                  <a:pt x="76240" y="103421"/>
                  <a:pt x="72385" y="104481"/>
                </a:cubicBezTo>
                <a:cubicBezTo>
                  <a:pt x="70457" y="105060"/>
                  <a:pt x="69108" y="106409"/>
                  <a:pt x="68626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771" y="104481"/>
                </a:cubicBezTo>
                <a:cubicBezTo>
                  <a:pt x="44915" y="103421"/>
                  <a:pt x="41156" y="101783"/>
                  <a:pt x="37590" y="99855"/>
                </a:cubicBezTo>
                <a:cubicBezTo>
                  <a:pt x="36722" y="99373"/>
                  <a:pt x="35662" y="99084"/>
                  <a:pt x="34891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277" y="102843"/>
                </a:lnTo>
                <a:lnTo>
                  <a:pt x="27277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385" y="48192"/>
                </a:cubicBezTo>
                <a:cubicBezTo>
                  <a:pt x="17445" y="44337"/>
                  <a:pt x="19084" y="40578"/>
                  <a:pt x="21012" y="37012"/>
                </a:cubicBezTo>
                <a:cubicBezTo>
                  <a:pt x="22072" y="35373"/>
                  <a:pt x="22072" y="33253"/>
                  <a:pt x="21012" y="31614"/>
                </a:cubicBezTo>
                <a:lnTo>
                  <a:pt x="18024" y="26698"/>
                </a:lnTo>
                <a:lnTo>
                  <a:pt x="18024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253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879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855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481" y="20722"/>
                  <a:pt x="89253" y="20144"/>
                </a:cubicBezTo>
                <a:lnTo>
                  <a:pt x="94168" y="17156"/>
                </a:lnTo>
                <a:lnTo>
                  <a:pt x="103710" y="26698"/>
                </a:lnTo>
                <a:lnTo>
                  <a:pt x="103710" y="26698"/>
                </a:lnTo>
                <a:lnTo>
                  <a:pt x="100722" y="31614"/>
                </a:lnTo>
                <a:cubicBezTo>
                  <a:pt x="99566" y="33253"/>
                  <a:pt x="99566" y="35373"/>
                  <a:pt x="100722" y="37012"/>
                </a:cubicBezTo>
                <a:cubicBezTo>
                  <a:pt x="102554" y="40578"/>
                  <a:pt x="104192" y="44337"/>
                  <a:pt x="105349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602" y="66698"/>
                </a:lnTo>
                <a:close/>
                <a:moveTo>
                  <a:pt x="60144" y="32674"/>
                </a:moveTo>
                <a:cubicBezTo>
                  <a:pt x="45204" y="32674"/>
                  <a:pt x="32963" y="44915"/>
                  <a:pt x="32963" y="59855"/>
                </a:cubicBezTo>
                <a:cubicBezTo>
                  <a:pt x="32963" y="74891"/>
                  <a:pt x="45204" y="87132"/>
                  <a:pt x="60144" y="87132"/>
                </a:cubicBezTo>
                <a:cubicBezTo>
                  <a:pt x="75084" y="87132"/>
                  <a:pt x="87325" y="74891"/>
                  <a:pt x="87325" y="59855"/>
                </a:cubicBezTo>
                <a:cubicBezTo>
                  <a:pt x="87325" y="44915"/>
                  <a:pt x="75084" y="32674"/>
                  <a:pt x="60144" y="32674"/>
                </a:cubicBezTo>
                <a:close/>
                <a:moveTo>
                  <a:pt x="60144" y="81638"/>
                </a:moveTo>
                <a:cubicBezTo>
                  <a:pt x="48192" y="81638"/>
                  <a:pt x="38361" y="71903"/>
                  <a:pt x="38361" y="59855"/>
                </a:cubicBezTo>
                <a:cubicBezTo>
                  <a:pt x="38361" y="47903"/>
                  <a:pt x="48192" y="38168"/>
                  <a:pt x="60144" y="38168"/>
                </a:cubicBezTo>
                <a:cubicBezTo>
                  <a:pt x="72096" y="38168"/>
                  <a:pt x="81927" y="47903"/>
                  <a:pt x="81927" y="59855"/>
                </a:cubicBezTo>
                <a:cubicBezTo>
                  <a:pt x="81927" y="71903"/>
                  <a:pt x="72096" y="81638"/>
                  <a:pt x="60144" y="816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hangingPunct="1">
              <a:buClr>
                <a:srgbClr val="000000"/>
              </a:buClr>
              <a:buFont typeface="Arial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27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8"/>
          <p:cNvSpPr/>
          <p:nvPr/>
        </p:nvSpPr>
        <p:spPr>
          <a:xfrm>
            <a:off x="-1" y="188640"/>
            <a:ext cx="624001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Retângulo 15"/>
          <p:cNvSpPr/>
          <p:nvPr/>
        </p:nvSpPr>
        <p:spPr>
          <a:xfrm>
            <a:off x="178631" y="387686"/>
            <a:ext cx="3885992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Crédito BNDES </a:t>
            </a:r>
            <a:r>
              <a:rPr b="0" dirty="0" smtClean="0"/>
              <a:t>// </a:t>
            </a:r>
            <a:r>
              <a:rPr lang="pt-BR" b="1" dirty="0" smtClean="0">
                <a:solidFill>
                  <a:srgbClr val="52BBB5"/>
                </a:solidFill>
              </a:rPr>
              <a:t>Infraestrutura</a:t>
            </a:r>
            <a:endParaRPr dirty="0">
              <a:solidFill>
                <a:srgbClr val="52BBB5"/>
              </a:solidFill>
            </a:endParaRPr>
          </a:p>
        </p:txBody>
      </p:sp>
      <p:sp>
        <p:nvSpPr>
          <p:cNvPr id="4" name="Text Box 5"/>
          <p:cNvSpPr/>
          <p:nvPr/>
        </p:nvSpPr>
        <p:spPr>
          <a:xfrm>
            <a:off x="178631" y="980728"/>
            <a:ext cx="115200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b="1">
                <a:solidFill>
                  <a:srgbClr val="0043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Mesmo que BNDES voltasse a sua máxima histórica de </a:t>
            </a:r>
            <a:r>
              <a:rPr lang="pt-BR" dirty="0" smtClean="0">
                <a:solidFill>
                  <a:schemeClr val="tx2"/>
                </a:solidFill>
              </a:rPr>
              <a:t>~R</a:t>
            </a:r>
            <a:r>
              <a:rPr lang="pt-BR" dirty="0">
                <a:solidFill>
                  <a:schemeClr val="tx2"/>
                </a:solidFill>
              </a:rPr>
              <a:t>$ </a:t>
            </a:r>
            <a:r>
              <a:rPr lang="pt-BR" dirty="0" smtClean="0">
                <a:solidFill>
                  <a:schemeClr val="tx2"/>
                </a:solidFill>
              </a:rPr>
              <a:t>80 bilhões de desembolso anual para </a:t>
            </a:r>
            <a:r>
              <a:rPr lang="pt-BR" dirty="0">
                <a:solidFill>
                  <a:schemeClr val="tx2"/>
                </a:solidFill>
              </a:rPr>
              <a:t>a infraestrutura, </a:t>
            </a:r>
            <a:r>
              <a:rPr lang="pt-BR" dirty="0" smtClean="0">
                <a:solidFill>
                  <a:schemeClr val="tx2"/>
                </a:solidFill>
              </a:rPr>
              <a:t>ainda seriam necessários recursos </a:t>
            </a:r>
            <a:r>
              <a:rPr lang="pt-BR" dirty="0">
                <a:solidFill>
                  <a:schemeClr val="tx2"/>
                </a:solidFill>
              </a:rPr>
              <a:t>de </a:t>
            </a:r>
            <a:r>
              <a:rPr lang="pt-BR" dirty="0" smtClean="0">
                <a:solidFill>
                  <a:schemeClr val="tx2"/>
                </a:solidFill>
              </a:rPr>
              <a:t>outras fontes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4016" y="16288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 em infraestrutura e desembolso BNDES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11583558" y="0"/>
            <a:ext cx="611666" cy="2769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t>4</a:t>
            </a:fld>
            <a:endParaRPr sz="1200"/>
          </a:p>
        </p:txBody>
      </p:sp>
      <p:sp>
        <p:nvSpPr>
          <p:cNvPr id="10" name="CaixaDeTexto 9"/>
          <p:cNvSpPr txBox="1"/>
          <p:nvPr/>
        </p:nvSpPr>
        <p:spPr>
          <a:xfrm>
            <a:off x="6456040" y="1628800"/>
            <a:ext cx="48615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emissões de debêntures incentivadas vêm crescendo, mas ainda representam pouco frente à necessidade de investimentos, além de existir 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forte concentração em segmentos menos </a:t>
            </a:r>
            <a:r>
              <a:rPr lang="pt-BR" sz="1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arriscados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últimos 3 anos, as emissões das debêntures para o 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 de transporte 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esentaram </a:t>
            </a:r>
            <a:r>
              <a:rPr lang="pt-B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12%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total das</a:t>
            </a:r>
            <a:r>
              <a:rPr lang="pt-B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debêntures de infraestrutura.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67880" y="4509119"/>
            <a:ext cx="4654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Emissões Debêntures de Infraestrutura (R$ bi correntes) 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65788" y="3825915"/>
            <a:ext cx="471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das Emissões de Debêntures de Infraestrutura por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setor (Volume, em %) 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600056" y="6596594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Ministério da Economia - SPE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79375" y="6551766"/>
            <a:ext cx="13681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* Até setembro                                     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44016" y="4183495"/>
            <a:ext cx="59043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latin typeface="Arial" pitchFamily="34" charset="0"/>
                <a:cs typeface="Arial" pitchFamily="34" charset="0"/>
              </a:rPr>
              <a:t>* Os valores foram trazidos a preços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de setembro de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2019. F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onte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BNDES e BNDES/Perspectivas do Investimento .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442457"/>
              </p:ext>
            </p:extLst>
          </p:nvPr>
        </p:nvGraphicFramePr>
        <p:xfrm>
          <a:off x="232964" y="4791880"/>
          <a:ext cx="5214963" cy="181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tângulo 22"/>
          <p:cNvSpPr/>
          <p:nvPr/>
        </p:nvSpPr>
        <p:spPr>
          <a:xfrm>
            <a:off x="2711624" y="6596241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Fonte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1100" dirty="0" smtClean="0">
                <a:latin typeface="Arial" pitchFamily="34" charset="0"/>
                <a:cs typeface="Arial" pitchFamily="34" charset="0"/>
              </a:rPr>
              <a:t>Ministério da Economia - SPE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60082"/>
              </p:ext>
            </p:extLst>
          </p:nvPr>
        </p:nvGraphicFramePr>
        <p:xfrm>
          <a:off x="137906" y="1920260"/>
          <a:ext cx="5800725" cy="242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349135"/>
            <a:ext cx="4829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8"/>
          <p:cNvSpPr/>
          <p:nvPr/>
        </p:nvSpPr>
        <p:spPr>
          <a:xfrm>
            <a:off x="-1" y="188640"/>
            <a:ext cx="624001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" name="Retângulo 2"/>
          <p:cNvSpPr/>
          <p:nvPr/>
        </p:nvSpPr>
        <p:spPr>
          <a:xfrm>
            <a:off x="178630" y="360130"/>
            <a:ext cx="3490050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Atuação BNDES</a:t>
            </a:r>
            <a:r>
              <a:rPr sz="200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// </a:t>
            </a:r>
            <a:r>
              <a:rPr lang="pt-BR" sz="2000" b="1" dirty="0" smtClean="0">
                <a:solidFill>
                  <a:srgbClr val="52BBB5"/>
                </a:solidFill>
                <a:latin typeface="Arial"/>
                <a:ea typeface="Arial"/>
                <a:cs typeface="Arial"/>
                <a:sym typeface="Arial"/>
              </a:rPr>
              <a:t>Ferrovias</a:t>
            </a:r>
            <a:endParaRPr sz="2000" b="1" dirty="0">
              <a:solidFill>
                <a:srgbClr val="52BB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1378" y="6443463"/>
            <a:ext cx="3455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ANTF, BNDES. Preços correntes.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07368" y="1124744"/>
            <a:ext cx="11311096" cy="92332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dirty="0">
                <a:solidFill>
                  <a:srgbClr val="646464"/>
                </a:solidFill>
              </a:rPr>
              <a:t>Historicamente, o desembolso do BNDES acompanha os principais investimentos do </a:t>
            </a:r>
            <a:r>
              <a:rPr lang="pt-BR" dirty="0" smtClean="0">
                <a:solidFill>
                  <a:srgbClr val="646464"/>
                </a:solidFill>
              </a:rPr>
              <a:t>setor</a:t>
            </a:r>
          </a:p>
          <a:p>
            <a:r>
              <a:rPr lang="pt-BR" b="0" dirty="0" smtClean="0">
                <a:solidFill>
                  <a:srgbClr val="646464"/>
                </a:solidFill>
              </a:rPr>
              <a:t>A </a:t>
            </a:r>
            <a:r>
              <a:rPr lang="pt-BR" b="0" dirty="0">
                <a:solidFill>
                  <a:srgbClr val="646464"/>
                </a:solidFill>
              </a:rPr>
              <a:t>média de </a:t>
            </a:r>
            <a:r>
              <a:rPr lang="pt-BR" b="0" dirty="0" smtClean="0">
                <a:solidFill>
                  <a:srgbClr val="646464"/>
                </a:solidFill>
              </a:rPr>
              <a:t>participação </a:t>
            </a:r>
            <a:r>
              <a:rPr lang="pt-BR" b="0" dirty="0">
                <a:solidFill>
                  <a:srgbClr val="646464"/>
                </a:solidFill>
              </a:rPr>
              <a:t>do BNDES no investimento das principais concessionárias dedicadas à operação ferroviária é </a:t>
            </a:r>
            <a:r>
              <a:rPr lang="pt-BR" b="0" dirty="0" smtClean="0">
                <a:solidFill>
                  <a:srgbClr val="646464"/>
                </a:solidFill>
              </a:rPr>
              <a:t>de 46%</a:t>
            </a:r>
            <a:endParaRPr lang="pt-BR" b="0" dirty="0">
              <a:solidFill>
                <a:srgbClr val="646464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29784"/>
              </p:ext>
            </p:extLst>
          </p:nvPr>
        </p:nvGraphicFramePr>
        <p:xfrm>
          <a:off x="1223045" y="2947188"/>
          <a:ext cx="982630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tângulo 16"/>
          <p:cNvSpPr/>
          <p:nvPr/>
        </p:nvSpPr>
        <p:spPr>
          <a:xfrm>
            <a:off x="4117572" y="4697882"/>
            <a:ext cx="280800" cy="1098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100284" y="5084542"/>
            <a:ext cx="280800" cy="712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092825" y="4993999"/>
            <a:ext cx="280800" cy="802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085062" y="4895873"/>
            <a:ext cx="280800" cy="9036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4" name="Retângulo 23"/>
          <p:cNvSpPr/>
          <p:nvPr/>
        </p:nvSpPr>
        <p:spPr>
          <a:xfrm flipH="1">
            <a:off x="5807968" y="6250943"/>
            <a:ext cx="235074" cy="5837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138100" y="5367162"/>
            <a:ext cx="280800" cy="43204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126922" y="5433837"/>
            <a:ext cx="280800" cy="3676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058962" y="5531999"/>
            <a:ext cx="280800" cy="27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9054374" y="5378458"/>
            <a:ext cx="280800" cy="424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0043740" y="5319264"/>
            <a:ext cx="280800" cy="486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4067856" y="4715210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>
                <a:solidFill>
                  <a:prstClr val="white"/>
                </a:solidFill>
              </a:rPr>
              <a:t>3,3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062488" y="5048406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2,1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49145" y="4969883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2,4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037439" y="4889987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2,7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088384" y="5339913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1,3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070542" y="5395399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1,1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009246" y="5503812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0,8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007367" y="5363788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1,3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9994024" y="5285265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sz="1200" dirty="0" smtClean="0">
                <a:solidFill>
                  <a:prstClr val="white"/>
                </a:solidFill>
              </a:rPr>
              <a:t>1,5</a:t>
            </a:r>
            <a:endParaRPr lang="pt-BR" sz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Chave esquerda 36"/>
          <p:cNvSpPr/>
          <p:nvPr/>
        </p:nvSpPr>
        <p:spPr>
          <a:xfrm rot="5400000">
            <a:off x="5486903" y="1089152"/>
            <a:ext cx="73109" cy="3820945"/>
          </a:xfrm>
          <a:prstGeom prst="leftBrac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/>
            <a:endParaRPr lang="pt-BR">
              <a:solidFill>
                <a:srgbClr val="000000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203614" y="2636913"/>
            <a:ext cx="639688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pt-BR" sz="1400" b="0" i="1" dirty="0" smtClean="0">
                <a:solidFill>
                  <a:srgbClr val="1E428B"/>
                </a:solidFill>
              </a:rPr>
              <a:t>Vale </a:t>
            </a:r>
            <a:endParaRPr lang="pt-BR" sz="1400" b="0" i="1" dirty="0">
              <a:solidFill>
                <a:srgbClr val="1E428B"/>
              </a:solidFill>
            </a:endParaRPr>
          </a:p>
        </p:txBody>
      </p:sp>
      <p:sp>
        <p:nvSpPr>
          <p:cNvPr id="39" name="Chave esquerda 38"/>
          <p:cNvSpPr/>
          <p:nvPr/>
        </p:nvSpPr>
        <p:spPr>
          <a:xfrm rot="5400000">
            <a:off x="8172362" y="1641281"/>
            <a:ext cx="73110" cy="2310435"/>
          </a:xfrm>
          <a:prstGeom prst="leftBrac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/>
            <a:endParaRPr lang="pt-BR">
              <a:solidFill>
                <a:srgbClr val="00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7908479" y="2440634"/>
            <a:ext cx="639688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pt-BR" sz="1400" b="0" i="1" dirty="0" smtClean="0">
                <a:solidFill>
                  <a:srgbClr val="1E428B"/>
                </a:solidFill>
              </a:rPr>
              <a:t>VLI</a:t>
            </a:r>
            <a:endParaRPr lang="pt-BR" sz="1400" b="0" i="1" dirty="0">
              <a:solidFill>
                <a:srgbClr val="1E428B"/>
              </a:solidFill>
            </a:endParaRPr>
          </a:p>
        </p:txBody>
      </p:sp>
      <p:sp>
        <p:nvSpPr>
          <p:cNvPr id="41" name="Chave esquerda 40"/>
          <p:cNvSpPr/>
          <p:nvPr/>
        </p:nvSpPr>
        <p:spPr>
          <a:xfrm rot="5400000">
            <a:off x="6051933" y="-2014090"/>
            <a:ext cx="73110" cy="8548304"/>
          </a:xfrm>
          <a:prstGeom prst="leftBrac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/>
            <a:endParaRPr lang="pt-BR">
              <a:solidFill>
                <a:srgbClr val="00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816352" y="1916833"/>
            <a:ext cx="639688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pt-BR" sz="1400" b="0" i="1" dirty="0" smtClean="0">
                <a:solidFill>
                  <a:srgbClr val="1E428B"/>
                </a:solidFill>
              </a:rPr>
              <a:t>Rumo</a:t>
            </a:r>
            <a:endParaRPr lang="pt-BR" sz="1400" b="0" i="1" dirty="0">
              <a:solidFill>
                <a:srgbClr val="1E428B"/>
              </a:solidFill>
            </a:endParaRPr>
          </a:p>
        </p:txBody>
      </p:sp>
      <p:sp>
        <p:nvSpPr>
          <p:cNvPr id="44" name="Chave esquerda 43"/>
          <p:cNvSpPr/>
          <p:nvPr/>
        </p:nvSpPr>
        <p:spPr>
          <a:xfrm rot="5400000">
            <a:off x="4578228" y="-208185"/>
            <a:ext cx="62134" cy="5667551"/>
          </a:xfrm>
          <a:prstGeom prst="leftBrac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latinLnBrk="1"/>
            <a:endParaRPr lang="pt-BR">
              <a:solidFill>
                <a:srgbClr val="000000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289451" y="2276873"/>
            <a:ext cx="639688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pt-BR" sz="1400" b="0" i="1" dirty="0" smtClean="0">
                <a:solidFill>
                  <a:srgbClr val="1E428B"/>
                </a:solidFill>
              </a:rPr>
              <a:t>MRS</a:t>
            </a:r>
            <a:endParaRPr lang="pt-BR" sz="1400" b="0" i="1" dirty="0">
              <a:solidFill>
                <a:srgbClr val="1E4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23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68554"/>
              </p:ext>
            </p:extLst>
          </p:nvPr>
        </p:nvGraphicFramePr>
        <p:xfrm>
          <a:off x="515193" y="3873284"/>
          <a:ext cx="5868652" cy="2724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8"/>
          <p:cNvSpPr/>
          <p:nvPr/>
        </p:nvSpPr>
        <p:spPr>
          <a:xfrm>
            <a:off x="-1" y="188640"/>
            <a:ext cx="6240017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2"/>
          <p:cNvSpPr/>
          <p:nvPr/>
        </p:nvSpPr>
        <p:spPr>
          <a:xfrm>
            <a:off x="178630" y="360130"/>
            <a:ext cx="69306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52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com Único Canto Aparado 10">
            <a:extLst>
              <a:ext uri="{FF2B5EF4-FFF2-40B4-BE49-F238E27FC236}">
                <a16:creationId xmlns:a16="http://schemas.microsoft.com/office/drawing/2014/main" xmlns="" id="{BEFBC77E-47F6-43CB-B22A-60CEC3DBB56A}"/>
              </a:ext>
            </a:extLst>
          </p:cNvPr>
          <p:cNvSpPr/>
          <p:nvPr/>
        </p:nvSpPr>
        <p:spPr>
          <a:xfrm>
            <a:off x="721049" y="836712"/>
            <a:ext cx="5392471" cy="2159875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4000" rtlCol="0" anchor="t"/>
          <a:lstStyle/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Concessões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Ferrogrão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FIOL e FICO)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Renovações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(EFC, EFVM, MRS, FCA e RMP)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etângulo 16"/>
          <p:cNvSpPr/>
          <p:nvPr/>
        </p:nvSpPr>
        <p:spPr>
          <a:xfrm>
            <a:off x="178630" y="387686"/>
            <a:ext cx="3571804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000" b="1" dirty="0" smtClean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Perspectivas PPI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pt-BR" sz="2000" b="1" dirty="0" smtClean="0">
                <a:solidFill>
                  <a:srgbClr val="52BBB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Ferrovias</a:t>
            </a:r>
            <a:endParaRPr lang="pt-BR" dirty="0">
              <a:solidFill>
                <a:srgbClr val="52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Retângulo 44"/>
          <p:cNvGrpSpPr/>
          <p:nvPr/>
        </p:nvGrpSpPr>
        <p:grpSpPr>
          <a:xfrm>
            <a:off x="532495" y="3276216"/>
            <a:ext cx="5707521" cy="440816"/>
            <a:chOff x="-1" y="0"/>
            <a:chExt cx="5323122" cy="1080000"/>
          </a:xfrm>
        </p:grpSpPr>
        <p:sp>
          <p:nvSpPr>
            <p:cNvPr id="92" name="Rectangle"/>
            <p:cNvSpPr/>
            <p:nvPr/>
          </p:nvSpPr>
          <p:spPr>
            <a:xfrm>
              <a:off x="-1" y="0"/>
              <a:ext cx="5271655" cy="1080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5725">
                <a:lnSpc>
                  <a:spcPct val="90000"/>
                </a:lnSpc>
                <a:tabLst>
                  <a:tab pos="76200" algn="l"/>
                </a:tabLst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dução gradual de participação para ônibus e caminhões – indução de apoio a bens de tecnologia limpa"/>
            <p:cNvSpPr/>
            <p:nvPr/>
          </p:nvSpPr>
          <p:spPr>
            <a:xfrm>
              <a:off x="118004" y="121505"/>
              <a:ext cx="5205117" cy="836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85725" defTabSz="85725">
                <a:lnSpc>
                  <a:spcPct val="90000"/>
                </a:lnSpc>
                <a:tabLst>
                  <a:tab pos="76200" algn="l"/>
                </a:tabLst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indent="0" algn="ctr"/>
              <a:r>
                <a:rPr lang="pt-BR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Perspectiva de Investimentos (R$ bilhões)</a:t>
              </a:r>
              <a:endParaRPr lang="pt-B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tângulo 36"/>
          <p:cNvSpPr/>
          <p:nvPr/>
        </p:nvSpPr>
        <p:spPr>
          <a:xfrm>
            <a:off x="959779" y="4602614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5,4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164454" y="3873284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10,8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4276829" y="3851361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10,9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5471593" y="4233324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8,5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2063552" y="4530606"/>
            <a:ext cx="5277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5,9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Retângulo 44"/>
          <p:cNvGrpSpPr/>
          <p:nvPr/>
        </p:nvGrpSpPr>
        <p:grpSpPr>
          <a:xfrm>
            <a:off x="532495" y="940451"/>
            <a:ext cx="5635513" cy="440816"/>
            <a:chOff x="-1" y="0"/>
            <a:chExt cx="5323122" cy="1080000"/>
          </a:xfrm>
        </p:grpSpPr>
        <p:sp>
          <p:nvSpPr>
            <p:cNvPr id="102" name="Rectangle"/>
            <p:cNvSpPr/>
            <p:nvPr/>
          </p:nvSpPr>
          <p:spPr>
            <a:xfrm>
              <a:off x="-1" y="0"/>
              <a:ext cx="5271655" cy="1080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85725">
                <a:lnSpc>
                  <a:spcPct val="90000"/>
                </a:lnSpc>
                <a:tabLst>
                  <a:tab pos="76200" algn="l"/>
                </a:tabLst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dução gradual de participação para ônibus e caminhões – indução de apoio a bens de tecnologia limpa"/>
            <p:cNvSpPr/>
            <p:nvPr/>
          </p:nvSpPr>
          <p:spPr>
            <a:xfrm>
              <a:off x="118004" y="121505"/>
              <a:ext cx="5205117" cy="836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85725" defTabSz="85725">
                <a:lnSpc>
                  <a:spcPct val="90000"/>
                </a:lnSpc>
                <a:tabLst>
                  <a:tab pos="76200" algn="l"/>
                </a:tabLst>
                <a:defRPr sz="16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indent="0" algn="ctr"/>
              <a:r>
                <a:rPr lang="pt-BR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PPI</a:t>
              </a:r>
              <a:endParaRPr lang="pt-BR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31671" r="35538" b="6815"/>
          <a:stretch/>
        </p:blipFill>
        <p:spPr bwMode="auto">
          <a:xfrm>
            <a:off x="5820348" y="548639"/>
            <a:ext cx="6360312" cy="619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a livre 35"/>
          <p:cNvSpPr/>
          <p:nvPr/>
        </p:nvSpPr>
        <p:spPr>
          <a:xfrm>
            <a:off x="8749235" y="2073873"/>
            <a:ext cx="243658" cy="1293948"/>
          </a:xfrm>
          <a:custGeom>
            <a:avLst/>
            <a:gdLst>
              <a:gd name="connsiteX0" fmla="*/ 105456 w 250209"/>
              <a:gd name="connsiteY0" fmla="*/ 1328738 h 1328738"/>
              <a:gd name="connsiteX1" fmla="*/ 134031 w 250209"/>
              <a:gd name="connsiteY1" fmla="*/ 1219200 h 1328738"/>
              <a:gd name="connsiteX2" fmla="*/ 162606 w 250209"/>
              <a:gd name="connsiteY2" fmla="*/ 1157288 h 1328738"/>
              <a:gd name="connsiteX3" fmla="*/ 162606 w 250209"/>
              <a:gd name="connsiteY3" fmla="*/ 1076325 h 1328738"/>
              <a:gd name="connsiteX4" fmla="*/ 176893 w 250209"/>
              <a:gd name="connsiteY4" fmla="*/ 1014413 h 1328738"/>
              <a:gd name="connsiteX5" fmla="*/ 191181 w 250209"/>
              <a:gd name="connsiteY5" fmla="*/ 971550 h 1328738"/>
              <a:gd name="connsiteX6" fmla="*/ 210231 w 250209"/>
              <a:gd name="connsiteY6" fmla="*/ 938213 h 1328738"/>
              <a:gd name="connsiteX7" fmla="*/ 234043 w 250209"/>
              <a:gd name="connsiteY7" fmla="*/ 871538 h 1328738"/>
              <a:gd name="connsiteX8" fmla="*/ 248331 w 250209"/>
              <a:gd name="connsiteY8" fmla="*/ 823913 h 1328738"/>
              <a:gd name="connsiteX9" fmla="*/ 191181 w 250209"/>
              <a:gd name="connsiteY9" fmla="*/ 709613 h 1328738"/>
              <a:gd name="connsiteX10" fmla="*/ 200706 w 250209"/>
              <a:gd name="connsiteY10" fmla="*/ 661988 h 1328738"/>
              <a:gd name="connsiteX11" fmla="*/ 167368 w 250209"/>
              <a:gd name="connsiteY11" fmla="*/ 571500 h 1328738"/>
              <a:gd name="connsiteX12" fmla="*/ 167368 w 250209"/>
              <a:gd name="connsiteY12" fmla="*/ 509588 h 1328738"/>
              <a:gd name="connsiteX13" fmla="*/ 129268 w 250209"/>
              <a:gd name="connsiteY13" fmla="*/ 400050 h 1328738"/>
              <a:gd name="connsiteX14" fmla="*/ 100693 w 250209"/>
              <a:gd name="connsiteY14" fmla="*/ 304800 h 1328738"/>
              <a:gd name="connsiteX15" fmla="*/ 95931 w 250209"/>
              <a:gd name="connsiteY15" fmla="*/ 233363 h 1328738"/>
              <a:gd name="connsiteX16" fmla="*/ 86406 w 250209"/>
              <a:gd name="connsiteY16" fmla="*/ 204788 h 1328738"/>
              <a:gd name="connsiteX17" fmla="*/ 53068 w 250209"/>
              <a:gd name="connsiteY17" fmla="*/ 152400 h 1328738"/>
              <a:gd name="connsiteX18" fmla="*/ 19731 w 250209"/>
              <a:gd name="connsiteY18" fmla="*/ 123825 h 1328738"/>
              <a:gd name="connsiteX19" fmla="*/ 681 w 250209"/>
              <a:gd name="connsiteY19" fmla="*/ 76200 h 1328738"/>
              <a:gd name="connsiteX20" fmla="*/ 43543 w 250209"/>
              <a:gd name="connsiteY20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209" h="1328738">
                <a:moveTo>
                  <a:pt x="105456" y="1328738"/>
                </a:moveTo>
                <a:cubicBezTo>
                  <a:pt x="114981" y="1288256"/>
                  <a:pt x="124506" y="1247775"/>
                  <a:pt x="134031" y="1219200"/>
                </a:cubicBezTo>
                <a:cubicBezTo>
                  <a:pt x="143556" y="1190625"/>
                  <a:pt x="157844" y="1181100"/>
                  <a:pt x="162606" y="1157288"/>
                </a:cubicBezTo>
                <a:cubicBezTo>
                  <a:pt x="167368" y="1133476"/>
                  <a:pt x="160225" y="1100138"/>
                  <a:pt x="162606" y="1076325"/>
                </a:cubicBezTo>
                <a:cubicBezTo>
                  <a:pt x="164987" y="1052512"/>
                  <a:pt x="172130" y="1031876"/>
                  <a:pt x="176893" y="1014413"/>
                </a:cubicBezTo>
                <a:cubicBezTo>
                  <a:pt x="181656" y="996950"/>
                  <a:pt x="185625" y="984250"/>
                  <a:pt x="191181" y="971550"/>
                </a:cubicBezTo>
                <a:cubicBezTo>
                  <a:pt x="196737" y="958850"/>
                  <a:pt x="203087" y="954882"/>
                  <a:pt x="210231" y="938213"/>
                </a:cubicBezTo>
                <a:cubicBezTo>
                  <a:pt x="217375" y="921544"/>
                  <a:pt x="227693" y="890588"/>
                  <a:pt x="234043" y="871538"/>
                </a:cubicBezTo>
                <a:cubicBezTo>
                  <a:pt x="240393" y="852488"/>
                  <a:pt x="255475" y="850900"/>
                  <a:pt x="248331" y="823913"/>
                </a:cubicBezTo>
                <a:cubicBezTo>
                  <a:pt x="241187" y="796925"/>
                  <a:pt x="199118" y="736600"/>
                  <a:pt x="191181" y="709613"/>
                </a:cubicBezTo>
                <a:cubicBezTo>
                  <a:pt x="183244" y="682626"/>
                  <a:pt x="204675" y="685007"/>
                  <a:pt x="200706" y="661988"/>
                </a:cubicBezTo>
                <a:cubicBezTo>
                  <a:pt x="196737" y="638969"/>
                  <a:pt x="172924" y="596900"/>
                  <a:pt x="167368" y="571500"/>
                </a:cubicBezTo>
                <a:cubicBezTo>
                  <a:pt x="161812" y="546100"/>
                  <a:pt x="173718" y="538163"/>
                  <a:pt x="167368" y="509588"/>
                </a:cubicBezTo>
                <a:cubicBezTo>
                  <a:pt x="161018" y="481013"/>
                  <a:pt x="140380" y="434181"/>
                  <a:pt x="129268" y="400050"/>
                </a:cubicBezTo>
                <a:cubicBezTo>
                  <a:pt x="118156" y="365919"/>
                  <a:pt x="106249" y="332581"/>
                  <a:pt x="100693" y="304800"/>
                </a:cubicBezTo>
                <a:cubicBezTo>
                  <a:pt x="95137" y="277019"/>
                  <a:pt x="98312" y="250032"/>
                  <a:pt x="95931" y="233363"/>
                </a:cubicBezTo>
                <a:cubicBezTo>
                  <a:pt x="93550" y="216694"/>
                  <a:pt x="93550" y="218282"/>
                  <a:pt x="86406" y="204788"/>
                </a:cubicBezTo>
                <a:cubicBezTo>
                  <a:pt x="79262" y="191294"/>
                  <a:pt x="64180" y="165894"/>
                  <a:pt x="53068" y="152400"/>
                </a:cubicBezTo>
                <a:cubicBezTo>
                  <a:pt x="41955" y="138906"/>
                  <a:pt x="28462" y="136525"/>
                  <a:pt x="19731" y="123825"/>
                </a:cubicBezTo>
                <a:cubicBezTo>
                  <a:pt x="11000" y="111125"/>
                  <a:pt x="-3288" y="96837"/>
                  <a:pt x="681" y="76200"/>
                </a:cubicBezTo>
                <a:cubicBezTo>
                  <a:pt x="4650" y="55563"/>
                  <a:pt x="24096" y="27781"/>
                  <a:pt x="43543" y="0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Grupo 39"/>
          <p:cNvGrpSpPr/>
          <p:nvPr/>
        </p:nvGrpSpPr>
        <p:grpSpPr>
          <a:xfrm>
            <a:off x="9439693" y="1793131"/>
            <a:ext cx="2435580" cy="3439395"/>
            <a:chOff x="4591050" y="1720850"/>
            <a:chExt cx="2501066" cy="3531870"/>
          </a:xfrm>
        </p:grpSpPr>
        <p:grpSp>
          <p:nvGrpSpPr>
            <p:cNvPr id="47" name="Grupo 46"/>
            <p:cNvGrpSpPr/>
            <p:nvPr/>
          </p:nvGrpSpPr>
          <p:grpSpPr>
            <a:xfrm>
              <a:off x="4591050" y="4603750"/>
              <a:ext cx="889000" cy="616153"/>
              <a:chOff x="4591050" y="4603750"/>
              <a:chExt cx="889000" cy="616153"/>
            </a:xfrm>
          </p:grpSpPr>
          <p:sp>
            <p:nvSpPr>
              <p:cNvPr id="62" name="Forma livre 61"/>
              <p:cNvSpPr/>
              <p:nvPr/>
            </p:nvSpPr>
            <p:spPr>
              <a:xfrm>
                <a:off x="4718050" y="4603750"/>
                <a:ext cx="762000" cy="616153"/>
              </a:xfrm>
              <a:custGeom>
                <a:avLst/>
                <a:gdLst>
                  <a:gd name="connsiteX0" fmla="*/ 762000 w 762000"/>
                  <a:gd name="connsiteY0" fmla="*/ 615950 h 616153"/>
                  <a:gd name="connsiteX1" fmla="*/ 698500 w 762000"/>
                  <a:gd name="connsiteY1" fmla="*/ 603250 h 616153"/>
                  <a:gd name="connsiteX2" fmla="*/ 635000 w 762000"/>
                  <a:gd name="connsiteY2" fmla="*/ 533400 h 616153"/>
                  <a:gd name="connsiteX3" fmla="*/ 615950 w 762000"/>
                  <a:gd name="connsiteY3" fmla="*/ 482600 h 616153"/>
                  <a:gd name="connsiteX4" fmla="*/ 622300 w 762000"/>
                  <a:gd name="connsiteY4" fmla="*/ 419100 h 616153"/>
                  <a:gd name="connsiteX5" fmla="*/ 533400 w 762000"/>
                  <a:gd name="connsiteY5" fmla="*/ 323850 h 616153"/>
                  <a:gd name="connsiteX6" fmla="*/ 482600 w 762000"/>
                  <a:gd name="connsiteY6" fmla="*/ 273050 h 616153"/>
                  <a:gd name="connsiteX7" fmla="*/ 425450 w 762000"/>
                  <a:gd name="connsiteY7" fmla="*/ 184150 h 616153"/>
                  <a:gd name="connsiteX8" fmla="*/ 349250 w 762000"/>
                  <a:gd name="connsiteY8" fmla="*/ 152400 h 616153"/>
                  <a:gd name="connsiteX9" fmla="*/ 285750 w 762000"/>
                  <a:gd name="connsiteY9" fmla="*/ 101600 h 616153"/>
                  <a:gd name="connsiteX10" fmla="*/ 254000 w 762000"/>
                  <a:gd name="connsiteY10" fmla="*/ 95250 h 616153"/>
                  <a:gd name="connsiteX11" fmla="*/ 209550 w 762000"/>
                  <a:gd name="connsiteY11" fmla="*/ 38100 h 616153"/>
                  <a:gd name="connsiteX12" fmla="*/ 139700 w 762000"/>
                  <a:gd name="connsiteY12" fmla="*/ 19050 h 616153"/>
                  <a:gd name="connsiteX13" fmla="*/ 57150 w 762000"/>
                  <a:gd name="connsiteY13" fmla="*/ 19050 h 616153"/>
                  <a:gd name="connsiteX14" fmla="*/ 0 w 762000"/>
                  <a:gd name="connsiteY14" fmla="*/ 0 h 61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2000" h="616153">
                    <a:moveTo>
                      <a:pt x="762000" y="615950"/>
                    </a:moveTo>
                    <a:cubicBezTo>
                      <a:pt x="740833" y="616479"/>
                      <a:pt x="719667" y="617008"/>
                      <a:pt x="698500" y="603250"/>
                    </a:cubicBezTo>
                    <a:cubicBezTo>
                      <a:pt x="677333" y="589492"/>
                      <a:pt x="648758" y="553508"/>
                      <a:pt x="635000" y="533400"/>
                    </a:cubicBezTo>
                    <a:cubicBezTo>
                      <a:pt x="621242" y="513292"/>
                      <a:pt x="618067" y="501650"/>
                      <a:pt x="615950" y="482600"/>
                    </a:cubicBezTo>
                    <a:cubicBezTo>
                      <a:pt x="613833" y="463550"/>
                      <a:pt x="636058" y="445558"/>
                      <a:pt x="622300" y="419100"/>
                    </a:cubicBezTo>
                    <a:cubicBezTo>
                      <a:pt x="608542" y="392642"/>
                      <a:pt x="556683" y="348192"/>
                      <a:pt x="533400" y="323850"/>
                    </a:cubicBezTo>
                    <a:cubicBezTo>
                      <a:pt x="510117" y="299508"/>
                      <a:pt x="500592" y="296333"/>
                      <a:pt x="482600" y="273050"/>
                    </a:cubicBezTo>
                    <a:cubicBezTo>
                      <a:pt x="464608" y="249767"/>
                      <a:pt x="447675" y="204258"/>
                      <a:pt x="425450" y="184150"/>
                    </a:cubicBezTo>
                    <a:cubicBezTo>
                      <a:pt x="403225" y="164042"/>
                      <a:pt x="372533" y="166158"/>
                      <a:pt x="349250" y="152400"/>
                    </a:cubicBezTo>
                    <a:cubicBezTo>
                      <a:pt x="325967" y="138642"/>
                      <a:pt x="301625" y="111125"/>
                      <a:pt x="285750" y="101600"/>
                    </a:cubicBezTo>
                    <a:cubicBezTo>
                      <a:pt x="269875" y="92075"/>
                      <a:pt x="266700" y="105833"/>
                      <a:pt x="254000" y="95250"/>
                    </a:cubicBezTo>
                    <a:cubicBezTo>
                      <a:pt x="241300" y="84667"/>
                      <a:pt x="228600" y="50800"/>
                      <a:pt x="209550" y="38100"/>
                    </a:cubicBezTo>
                    <a:cubicBezTo>
                      <a:pt x="190500" y="25400"/>
                      <a:pt x="165100" y="22225"/>
                      <a:pt x="139700" y="19050"/>
                    </a:cubicBezTo>
                    <a:cubicBezTo>
                      <a:pt x="114300" y="15875"/>
                      <a:pt x="80433" y="22225"/>
                      <a:pt x="57150" y="19050"/>
                    </a:cubicBezTo>
                    <a:cubicBezTo>
                      <a:pt x="33867" y="15875"/>
                      <a:pt x="16933" y="7937"/>
                      <a:pt x="0" y="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" name="Forma livre 62"/>
              <p:cNvSpPr/>
              <p:nvPr/>
            </p:nvSpPr>
            <p:spPr>
              <a:xfrm>
                <a:off x="5041900" y="4952942"/>
                <a:ext cx="209550" cy="19108"/>
              </a:xfrm>
              <a:custGeom>
                <a:avLst/>
                <a:gdLst>
                  <a:gd name="connsiteX0" fmla="*/ 209550 w 209550"/>
                  <a:gd name="connsiteY0" fmla="*/ 58 h 19108"/>
                  <a:gd name="connsiteX1" fmla="*/ 120650 w 209550"/>
                  <a:gd name="connsiteY1" fmla="*/ 12758 h 19108"/>
                  <a:gd name="connsiteX2" fmla="*/ 88900 w 209550"/>
                  <a:gd name="connsiteY2" fmla="*/ 58 h 19108"/>
                  <a:gd name="connsiteX3" fmla="*/ 50800 w 209550"/>
                  <a:gd name="connsiteY3" fmla="*/ 19108 h 19108"/>
                  <a:gd name="connsiteX4" fmla="*/ 0 w 209550"/>
                  <a:gd name="connsiteY4" fmla="*/ 58 h 1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19108">
                    <a:moveTo>
                      <a:pt x="209550" y="58"/>
                    </a:moveTo>
                    <a:cubicBezTo>
                      <a:pt x="175154" y="6408"/>
                      <a:pt x="140758" y="12758"/>
                      <a:pt x="120650" y="12758"/>
                    </a:cubicBezTo>
                    <a:cubicBezTo>
                      <a:pt x="100542" y="12758"/>
                      <a:pt x="100542" y="-1000"/>
                      <a:pt x="88900" y="58"/>
                    </a:cubicBezTo>
                    <a:cubicBezTo>
                      <a:pt x="77258" y="1116"/>
                      <a:pt x="65617" y="19108"/>
                      <a:pt x="50800" y="19108"/>
                    </a:cubicBezTo>
                    <a:cubicBezTo>
                      <a:pt x="35983" y="19108"/>
                      <a:pt x="17991" y="9583"/>
                      <a:pt x="0" y="58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" name="Forma livre 63"/>
              <p:cNvSpPr/>
              <p:nvPr/>
            </p:nvSpPr>
            <p:spPr>
              <a:xfrm>
                <a:off x="4591050" y="4791207"/>
                <a:ext cx="457200" cy="175043"/>
              </a:xfrm>
              <a:custGeom>
                <a:avLst/>
                <a:gdLst>
                  <a:gd name="connsiteX0" fmla="*/ 457200 w 457200"/>
                  <a:gd name="connsiteY0" fmla="*/ 155443 h 175043"/>
                  <a:gd name="connsiteX1" fmla="*/ 368300 w 457200"/>
                  <a:gd name="connsiteY1" fmla="*/ 174493 h 175043"/>
                  <a:gd name="connsiteX2" fmla="*/ 323850 w 457200"/>
                  <a:gd name="connsiteY2" fmla="*/ 136393 h 175043"/>
                  <a:gd name="connsiteX3" fmla="*/ 266700 w 457200"/>
                  <a:gd name="connsiteY3" fmla="*/ 123693 h 175043"/>
                  <a:gd name="connsiteX4" fmla="*/ 190500 w 457200"/>
                  <a:gd name="connsiteY4" fmla="*/ 72893 h 175043"/>
                  <a:gd name="connsiteX5" fmla="*/ 120650 w 457200"/>
                  <a:gd name="connsiteY5" fmla="*/ 66543 h 175043"/>
                  <a:gd name="connsiteX6" fmla="*/ 69850 w 457200"/>
                  <a:gd name="connsiteY6" fmla="*/ 3043 h 175043"/>
                  <a:gd name="connsiteX7" fmla="*/ 0 w 457200"/>
                  <a:gd name="connsiteY7" fmla="*/ 9393 h 175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7200" h="175043">
                    <a:moveTo>
                      <a:pt x="457200" y="155443"/>
                    </a:moveTo>
                    <a:cubicBezTo>
                      <a:pt x="423862" y="166555"/>
                      <a:pt x="390525" y="177668"/>
                      <a:pt x="368300" y="174493"/>
                    </a:cubicBezTo>
                    <a:cubicBezTo>
                      <a:pt x="346075" y="171318"/>
                      <a:pt x="340783" y="144860"/>
                      <a:pt x="323850" y="136393"/>
                    </a:cubicBezTo>
                    <a:cubicBezTo>
                      <a:pt x="306917" y="127926"/>
                      <a:pt x="288925" y="134276"/>
                      <a:pt x="266700" y="123693"/>
                    </a:cubicBezTo>
                    <a:cubicBezTo>
                      <a:pt x="244475" y="113110"/>
                      <a:pt x="214842" y="82418"/>
                      <a:pt x="190500" y="72893"/>
                    </a:cubicBezTo>
                    <a:cubicBezTo>
                      <a:pt x="166158" y="63368"/>
                      <a:pt x="140758" y="78185"/>
                      <a:pt x="120650" y="66543"/>
                    </a:cubicBezTo>
                    <a:cubicBezTo>
                      <a:pt x="100542" y="54901"/>
                      <a:pt x="89958" y="12568"/>
                      <a:pt x="69850" y="3043"/>
                    </a:cubicBezTo>
                    <a:cubicBezTo>
                      <a:pt x="49742" y="-6482"/>
                      <a:pt x="0" y="9393"/>
                      <a:pt x="0" y="9393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Forma livre 64"/>
              <p:cNvSpPr/>
              <p:nvPr/>
            </p:nvSpPr>
            <p:spPr>
              <a:xfrm>
                <a:off x="5122617" y="4607261"/>
                <a:ext cx="87118" cy="250489"/>
              </a:xfrm>
              <a:custGeom>
                <a:avLst/>
                <a:gdLst>
                  <a:gd name="connsiteX0" fmla="*/ 58983 w 87118"/>
                  <a:gd name="connsiteY0" fmla="*/ 250489 h 250489"/>
                  <a:gd name="connsiteX1" fmla="*/ 78033 w 87118"/>
                  <a:gd name="connsiteY1" fmla="*/ 199689 h 250489"/>
                  <a:gd name="connsiteX2" fmla="*/ 84383 w 87118"/>
                  <a:gd name="connsiteY2" fmla="*/ 136189 h 250489"/>
                  <a:gd name="connsiteX3" fmla="*/ 33583 w 87118"/>
                  <a:gd name="connsiteY3" fmla="*/ 129839 h 250489"/>
                  <a:gd name="connsiteX4" fmla="*/ 20883 w 87118"/>
                  <a:gd name="connsiteY4" fmla="*/ 79039 h 250489"/>
                  <a:gd name="connsiteX5" fmla="*/ 1833 w 87118"/>
                  <a:gd name="connsiteY5" fmla="*/ 9189 h 250489"/>
                  <a:gd name="connsiteX6" fmla="*/ 1833 w 87118"/>
                  <a:gd name="connsiteY6" fmla="*/ 2839 h 25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18" h="250489">
                    <a:moveTo>
                      <a:pt x="58983" y="250489"/>
                    </a:moveTo>
                    <a:cubicBezTo>
                      <a:pt x="66391" y="234614"/>
                      <a:pt x="73800" y="218739"/>
                      <a:pt x="78033" y="199689"/>
                    </a:cubicBezTo>
                    <a:cubicBezTo>
                      <a:pt x="82266" y="180639"/>
                      <a:pt x="91791" y="147831"/>
                      <a:pt x="84383" y="136189"/>
                    </a:cubicBezTo>
                    <a:cubicBezTo>
                      <a:pt x="76975" y="124547"/>
                      <a:pt x="44166" y="139364"/>
                      <a:pt x="33583" y="129839"/>
                    </a:cubicBezTo>
                    <a:cubicBezTo>
                      <a:pt x="23000" y="120314"/>
                      <a:pt x="26175" y="99147"/>
                      <a:pt x="20883" y="79039"/>
                    </a:cubicBezTo>
                    <a:cubicBezTo>
                      <a:pt x="15591" y="58931"/>
                      <a:pt x="5008" y="21889"/>
                      <a:pt x="1833" y="9189"/>
                    </a:cubicBezTo>
                    <a:cubicBezTo>
                      <a:pt x="-1342" y="-3511"/>
                      <a:pt x="245" y="-336"/>
                      <a:pt x="1833" y="2839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8" name="Forma livre 47"/>
            <p:cNvSpPr/>
            <p:nvPr/>
          </p:nvSpPr>
          <p:spPr>
            <a:xfrm>
              <a:off x="4876800" y="1720850"/>
              <a:ext cx="952500" cy="565150"/>
            </a:xfrm>
            <a:custGeom>
              <a:avLst/>
              <a:gdLst>
                <a:gd name="connsiteX0" fmla="*/ 952500 w 952500"/>
                <a:gd name="connsiteY0" fmla="*/ 0 h 565150"/>
                <a:gd name="connsiteX1" fmla="*/ 933450 w 952500"/>
                <a:gd name="connsiteY1" fmla="*/ 88900 h 565150"/>
                <a:gd name="connsiteX2" fmla="*/ 882650 w 952500"/>
                <a:gd name="connsiteY2" fmla="*/ 152400 h 565150"/>
                <a:gd name="connsiteX3" fmla="*/ 793750 w 952500"/>
                <a:gd name="connsiteY3" fmla="*/ 177800 h 565150"/>
                <a:gd name="connsiteX4" fmla="*/ 692150 w 952500"/>
                <a:gd name="connsiteY4" fmla="*/ 184150 h 565150"/>
                <a:gd name="connsiteX5" fmla="*/ 641350 w 952500"/>
                <a:gd name="connsiteY5" fmla="*/ 222250 h 565150"/>
                <a:gd name="connsiteX6" fmla="*/ 590550 w 952500"/>
                <a:gd name="connsiteY6" fmla="*/ 285750 h 565150"/>
                <a:gd name="connsiteX7" fmla="*/ 520700 w 952500"/>
                <a:gd name="connsiteY7" fmla="*/ 317500 h 565150"/>
                <a:gd name="connsiteX8" fmla="*/ 463550 w 952500"/>
                <a:gd name="connsiteY8" fmla="*/ 374650 h 565150"/>
                <a:gd name="connsiteX9" fmla="*/ 393700 w 952500"/>
                <a:gd name="connsiteY9" fmla="*/ 419100 h 565150"/>
                <a:gd name="connsiteX10" fmla="*/ 285750 w 952500"/>
                <a:gd name="connsiteY10" fmla="*/ 438150 h 565150"/>
                <a:gd name="connsiteX11" fmla="*/ 241300 w 952500"/>
                <a:gd name="connsiteY11" fmla="*/ 438150 h 565150"/>
                <a:gd name="connsiteX12" fmla="*/ 222250 w 952500"/>
                <a:gd name="connsiteY12" fmla="*/ 457200 h 565150"/>
                <a:gd name="connsiteX13" fmla="*/ 165100 w 952500"/>
                <a:gd name="connsiteY13" fmla="*/ 450850 h 565150"/>
                <a:gd name="connsiteX14" fmla="*/ 95250 w 952500"/>
                <a:gd name="connsiteY14" fmla="*/ 514350 h 565150"/>
                <a:gd name="connsiteX15" fmla="*/ 0 w 952500"/>
                <a:gd name="connsiteY15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0" h="565150">
                  <a:moveTo>
                    <a:pt x="952500" y="0"/>
                  </a:moveTo>
                  <a:cubicBezTo>
                    <a:pt x="948796" y="31750"/>
                    <a:pt x="945092" y="63500"/>
                    <a:pt x="933450" y="88900"/>
                  </a:cubicBezTo>
                  <a:cubicBezTo>
                    <a:pt x="921808" y="114300"/>
                    <a:pt x="905933" y="137583"/>
                    <a:pt x="882650" y="152400"/>
                  </a:cubicBezTo>
                  <a:cubicBezTo>
                    <a:pt x="859367" y="167217"/>
                    <a:pt x="825500" y="172508"/>
                    <a:pt x="793750" y="177800"/>
                  </a:cubicBezTo>
                  <a:cubicBezTo>
                    <a:pt x="762000" y="183092"/>
                    <a:pt x="717550" y="176742"/>
                    <a:pt x="692150" y="184150"/>
                  </a:cubicBezTo>
                  <a:cubicBezTo>
                    <a:pt x="666750" y="191558"/>
                    <a:pt x="658283" y="205317"/>
                    <a:pt x="641350" y="222250"/>
                  </a:cubicBezTo>
                  <a:cubicBezTo>
                    <a:pt x="624417" y="239183"/>
                    <a:pt x="610658" y="269875"/>
                    <a:pt x="590550" y="285750"/>
                  </a:cubicBezTo>
                  <a:cubicBezTo>
                    <a:pt x="570442" y="301625"/>
                    <a:pt x="541867" y="302683"/>
                    <a:pt x="520700" y="317500"/>
                  </a:cubicBezTo>
                  <a:cubicBezTo>
                    <a:pt x="499533" y="332317"/>
                    <a:pt x="484717" y="357717"/>
                    <a:pt x="463550" y="374650"/>
                  </a:cubicBezTo>
                  <a:cubicBezTo>
                    <a:pt x="442383" y="391583"/>
                    <a:pt x="423333" y="408517"/>
                    <a:pt x="393700" y="419100"/>
                  </a:cubicBezTo>
                  <a:cubicBezTo>
                    <a:pt x="364067" y="429683"/>
                    <a:pt x="311150" y="434975"/>
                    <a:pt x="285750" y="438150"/>
                  </a:cubicBezTo>
                  <a:cubicBezTo>
                    <a:pt x="260350" y="441325"/>
                    <a:pt x="251883" y="434975"/>
                    <a:pt x="241300" y="438150"/>
                  </a:cubicBezTo>
                  <a:cubicBezTo>
                    <a:pt x="230717" y="441325"/>
                    <a:pt x="234950" y="455083"/>
                    <a:pt x="222250" y="457200"/>
                  </a:cubicBezTo>
                  <a:cubicBezTo>
                    <a:pt x="209550" y="459317"/>
                    <a:pt x="186267" y="441325"/>
                    <a:pt x="165100" y="450850"/>
                  </a:cubicBezTo>
                  <a:cubicBezTo>
                    <a:pt x="143933" y="460375"/>
                    <a:pt x="122767" y="495300"/>
                    <a:pt x="95250" y="514350"/>
                  </a:cubicBezTo>
                  <a:cubicBezTo>
                    <a:pt x="67733" y="533400"/>
                    <a:pt x="33866" y="549275"/>
                    <a:pt x="0" y="56515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orma livre 48"/>
            <p:cNvSpPr/>
            <p:nvPr/>
          </p:nvSpPr>
          <p:spPr>
            <a:xfrm>
              <a:off x="6840019" y="2870737"/>
              <a:ext cx="252097" cy="451583"/>
            </a:xfrm>
            <a:custGeom>
              <a:avLst/>
              <a:gdLst>
                <a:gd name="connsiteX0" fmla="*/ 7821 w 252097"/>
                <a:gd name="connsiteY0" fmla="*/ 451583 h 451583"/>
                <a:gd name="connsiteX1" fmla="*/ 7821 w 252097"/>
                <a:gd name="connsiteY1" fmla="*/ 349983 h 451583"/>
                <a:gd name="connsiteX2" fmla="*/ 89101 w 252097"/>
                <a:gd name="connsiteY2" fmla="*/ 268703 h 451583"/>
                <a:gd name="connsiteX3" fmla="*/ 89101 w 252097"/>
                <a:gd name="connsiteY3" fmla="*/ 156943 h 451583"/>
                <a:gd name="connsiteX4" fmla="*/ 180541 w 252097"/>
                <a:gd name="connsiteY4" fmla="*/ 126463 h 451583"/>
                <a:gd name="connsiteX5" fmla="*/ 241501 w 252097"/>
                <a:gd name="connsiteY5" fmla="*/ 14703 h 451583"/>
                <a:gd name="connsiteX6" fmla="*/ 251661 w 252097"/>
                <a:gd name="connsiteY6" fmla="*/ 4543 h 45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097" h="451583">
                  <a:moveTo>
                    <a:pt x="7821" y="451583"/>
                  </a:moveTo>
                  <a:cubicBezTo>
                    <a:pt x="1047" y="416023"/>
                    <a:pt x="-5726" y="380463"/>
                    <a:pt x="7821" y="349983"/>
                  </a:cubicBezTo>
                  <a:cubicBezTo>
                    <a:pt x="21368" y="319503"/>
                    <a:pt x="75554" y="300876"/>
                    <a:pt x="89101" y="268703"/>
                  </a:cubicBezTo>
                  <a:cubicBezTo>
                    <a:pt x="102648" y="236530"/>
                    <a:pt x="73861" y="180650"/>
                    <a:pt x="89101" y="156943"/>
                  </a:cubicBezTo>
                  <a:cubicBezTo>
                    <a:pt x="104341" y="133236"/>
                    <a:pt x="155141" y="150170"/>
                    <a:pt x="180541" y="126463"/>
                  </a:cubicBezTo>
                  <a:cubicBezTo>
                    <a:pt x="205941" y="102756"/>
                    <a:pt x="229648" y="35023"/>
                    <a:pt x="241501" y="14703"/>
                  </a:cubicBezTo>
                  <a:cubicBezTo>
                    <a:pt x="253354" y="-5617"/>
                    <a:pt x="252507" y="-537"/>
                    <a:pt x="251661" y="4543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orma livre 49"/>
            <p:cNvSpPr/>
            <p:nvPr/>
          </p:nvSpPr>
          <p:spPr>
            <a:xfrm>
              <a:off x="6522720" y="2834640"/>
              <a:ext cx="325120" cy="375920"/>
            </a:xfrm>
            <a:custGeom>
              <a:avLst/>
              <a:gdLst>
                <a:gd name="connsiteX0" fmla="*/ 325120 w 325120"/>
                <a:gd name="connsiteY0" fmla="*/ 375920 h 375920"/>
                <a:gd name="connsiteX1" fmla="*/ 193040 w 325120"/>
                <a:gd name="connsiteY1" fmla="*/ 274320 h 375920"/>
                <a:gd name="connsiteX2" fmla="*/ 111760 w 325120"/>
                <a:gd name="connsiteY2" fmla="*/ 193040 h 375920"/>
                <a:gd name="connsiteX3" fmla="*/ 60960 w 325120"/>
                <a:gd name="connsiteY3" fmla="*/ 111760 h 375920"/>
                <a:gd name="connsiteX4" fmla="*/ 10160 w 325120"/>
                <a:gd name="connsiteY4" fmla="*/ 101600 h 375920"/>
                <a:gd name="connsiteX5" fmla="*/ 0 w 325120"/>
                <a:gd name="connsiteY5" fmla="*/ 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120" h="375920">
                  <a:moveTo>
                    <a:pt x="325120" y="375920"/>
                  </a:moveTo>
                  <a:cubicBezTo>
                    <a:pt x="276860" y="340360"/>
                    <a:pt x="228600" y="304800"/>
                    <a:pt x="193040" y="274320"/>
                  </a:cubicBezTo>
                  <a:cubicBezTo>
                    <a:pt x="157480" y="243840"/>
                    <a:pt x="133773" y="220133"/>
                    <a:pt x="111760" y="193040"/>
                  </a:cubicBezTo>
                  <a:cubicBezTo>
                    <a:pt x="89747" y="165947"/>
                    <a:pt x="77893" y="127000"/>
                    <a:pt x="60960" y="111760"/>
                  </a:cubicBezTo>
                  <a:cubicBezTo>
                    <a:pt x="44027" y="96520"/>
                    <a:pt x="20320" y="120227"/>
                    <a:pt x="10160" y="101600"/>
                  </a:cubicBezTo>
                  <a:cubicBezTo>
                    <a:pt x="0" y="82973"/>
                    <a:pt x="0" y="41486"/>
                    <a:pt x="0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Forma livre 50"/>
            <p:cNvSpPr/>
            <p:nvPr/>
          </p:nvSpPr>
          <p:spPr>
            <a:xfrm>
              <a:off x="5851101" y="3248910"/>
              <a:ext cx="996739" cy="1262130"/>
            </a:xfrm>
            <a:custGeom>
              <a:avLst/>
              <a:gdLst>
                <a:gd name="connsiteX0" fmla="*/ 996739 w 996739"/>
                <a:gd name="connsiteY0" fmla="*/ 73410 h 1262130"/>
                <a:gd name="connsiteX1" fmla="*/ 874819 w 996739"/>
                <a:gd name="connsiteY1" fmla="*/ 12450 h 1262130"/>
                <a:gd name="connsiteX2" fmla="*/ 712259 w 996739"/>
                <a:gd name="connsiteY2" fmla="*/ 12450 h 1262130"/>
                <a:gd name="connsiteX3" fmla="*/ 570019 w 996739"/>
                <a:gd name="connsiteY3" fmla="*/ 144530 h 1262130"/>
                <a:gd name="connsiteX4" fmla="*/ 458259 w 996739"/>
                <a:gd name="connsiteY4" fmla="*/ 286770 h 1262130"/>
                <a:gd name="connsiteX5" fmla="*/ 336339 w 996739"/>
                <a:gd name="connsiteY5" fmla="*/ 357890 h 1262130"/>
                <a:gd name="connsiteX6" fmla="*/ 255059 w 996739"/>
                <a:gd name="connsiteY6" fmla="*/ 398530 h 1262130"/>
                <a:gd name="connsiteX7" fmla="*/ 122979 w 996739"/>
                <a:gd name="connsiteY7" fmla="*/ 611890 h 1262130"/>
                <a:gd name="connsiteX8" fmla="*/ 92499 w 996739"/>
                <a:gd name="connsiteY8" fmla="*/ 723650 h 1262130"/>
                <a:gd name="connsiteX9" fmla="*/ 112819 w 996739"/>
                <a:gd name="connsiteY9" fmla="*/ 754130 h 1262130"/>
                <a:gd name="connsiteX10" fmla="*/ 102659 w 996739"/>
                <a:gd name="connsiteY10" fmla="*/ 835410 h 1262130"/>
                <a:gd name="connsiteX11" fmla="*/ 62019 w 996739"/>
                <a:gd name="connsiteY11" fmla="*/ 926850 h 1262130"/>
                <a:gd name="connsiteX12" fmla="*/ 11219 w 996739"/>
                <a:gd name="connsiteY12" fmla="*/ 967490 h 1262130"/>
                <a:gd name="connsiteX13" fmla="*/ 11219 w 996739"/>
                <a:gd name="connsiteY13" fmla="*/ 1109730 h 1262130"/>
                <a:gd name="connsiteX14" fmla="*/ 133139 w 996739"/>
                <a:gd name="connsiteY14" fmla="*/ 1221490 h 1262130"/>
                <a:gd name="connsiteX15" fmla="*/ 173779 w 996739"/>
                <a:gd name="connsiteY15" fmla="*/ 1262130 h 126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6739" h="1262130">
                  <a:moveTo>
                    <a:pt x="996739" y="73410"/>
                  </a:moveTo>
                  <a:cubicBezTo>
                    <a:pt x="959485" y="48010"/>
                    <a:pt x="922232" y="22610"/>
                    <a:pt x="874819" y="12450"/>
                  </a:cubicBezTo>
                  <a:cubicBezTo>
                    <a:pt x="827406" y="2290"/>
                    <a:pt x="763059" y="-9563"/>
                    <a:pt x="712259" y="12450"/>
                  </a:cubicBezTo>
                  <a:cubicBezTo>
                    <a:pt x="661459" y="34463"/>
                    <a:pt x="612352" y="98810"/>
                    <a:pt x="570019" y="144530"/>
                  </a:cubicBezTo>
                  <a:cubicBezTo>
                    <a:pt x="527686" y="190250"/>
                    <a:pt x="497206" y="251210"/>
                    <a:pt x="458259" y="286770"/>
                  </a:cubicBezTo>
                  <a:cubicBezTo>
                    <a:pt x="419312" y="322330"/>
                    <a:pt x="370206" y="339263"/>
                    <a:pt x="336339" y="357890"/>
                  </a:cubicBezTo>
                  <a:cubicBezTo>
                    <a:pt x="302472" y="376517"/>
                    <a:pt x="290619" y="356197"/>
                    <a:pt x="255059" y="398530"/>
                  </a:cubicBezTo>
                  <a:cubicBezTo>
                    <a:pt x="219499" y="440863"/>
                    <a:pt x="150072" y="557703"/>
                    <a:pt x="122979" y="611890"/>
                  </a:cubicBezTo>
                  <a:cubicBezTo>
                    <a:pt x="95886" y="666077"/>
                    <a:pt x="94192" y="699943"/>
                    <a:pt x="92499" y="723650"/>
                  </a:cubicBezTo>
                  <a:cubicBezTo>
                    <a:pt x="90806" y="747357"/>
                    <a:pt x="111126" y="735503"/>
                    <a:pt x="112819" y="754130"/>
                  </a:cubicBezTo>
                  <a:cubicBezTo>
                    <a:pt x="114512" y="772757"/>
                    <a:pt x="111126" y="806623"/>
                    <a:pt x="102659" y="835410"/>
                  </a:cubicBezTo>
                  <a:cubicBezTo>
                    <a:pt x="94192" y="864197"/>
                    <a:pt x="77259" y="904837"/>
                    <a:pt x="62019" y="926850"/>
                  </a:cubicBezTo>
                  <a:cubicBezTo>
                    <a:pt x="46779" y="948863"/>
                    <a:pt x="19686" y="937010"/>
                    <a:pt x="11219" y="967490"/>
                  </a:cubicBezTo>
                  <a:cubicBezTo>
                    <a:pt x="2752" y="997970"/>
                    <a:pt x="-9101" y="1067397"/>
                    <a:pt x="11219" y="1109730"/>
                  </a:cubicBezTo>
                  <a:cubicBezTo>
                    <a:pt x="31539" y="1152063"/>
                    <a:pt x="106046" y="1196090"/>
                    <a:pt x="133139" y="1221490"/>
                  </a:cubicBezTo>
                  <a:cubicBezTo>
                    <a:pt x="160232" y="1246890"/>
                    <a:pt x="167005" y="1254510"/>
                    <a:pt x="173779" y="126213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2" name="Forma livre 51"/>
            <p:cNvSpPr/>
            <p:nvPr/>
          </p:nvSpPr>
          <p:spPr>
            <a:xfrm>
              <a:off x="5781040" y="4043680"/>
              <a:ext cx="91440" cy="172720"/>
            </a:xfrm>
            <a:custGeom>
              <a:avLst/>
              <a:gdLst>
                <a:gd name="connsiteX0" fmla="*/ 0 w 91440"/>
                <a:gd name="connsiteY0" fmla="*/ 0 h 172720"/>
                <a:gd name="connsiteX1" fmla="*/ 91440 w 91440"/>
                <a:gd name="connsiteY1" fmla="*/ 172720 h 1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" h="172720">
                  <a:moveTo>
                    <a:pt x="0" y="0"/>
                  </a:moveTo>
                  <a:lnTo>
                    <a:pt x="91440" y="17272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Forma livre 52"/>
            <p:cNvSpPr/>
            <p:nvPr/>
          </p:nvSpPr>
          <p:spPr>
            <a:xfrm>
              <a:off x="5962911" y="4307474"/>
              <a:ext cx="610609" cy="520427"/>
            </a:xfrm>
            <a:custGeom>
              <a:avLst/>
              <a:gdLst>
                <a:gd name="connsiteX0" fmla="*/ 610609 w 610609"/>
                <a:gd name="connsiteY0" fmla="*/ 142606 h 520427"/>
                <a:gd name="connsiteX1" fmla="*/ 498849 w 610609"/>
                <a:gd name="connsiteY1" fmla="*/ 91806 h 520427"/>
                <a:gd name="connsiteX2" fmla="*/ 346449 w 610609"/>
                <a:gd name="connsiteY2" fmla="*/ 366 h 520427"/>
                <a:gd name="connsiteX3" fmla="*/ 255009 w 610609"/>
                <a:gd name="connsiteY3" fmla="*/ 61326 h 520427"/>
                <a:gd name="connsiteX4" fmla="*/ 133089 w 610609"/>
                <a:gd name="connsiteY4" fmla="*/ 101966 h 520427"/>
                <a:gd name="connsiteX5" fmla="*/ 61969 w 610609"/>
                <a:gd name="connsiteY5" fmla="*/ 173086 h 520427"/>
                <a:gd name="connsiteX6" fmla="*/ 21329 w 610609"/>
                <a:gd name="connsiteY6" fmla="*/ 223886 h 520427"/>
                <a:gd name="connsiteX7" fmla="*/ 1009 w 610609"/>
                <a:gd name="connsiteY7" fmla="*/ 284846 h 520427"/>
                <a:gd name="connsiteX8" fmla="*/ 51809 w 610609"/>
                <a:gd name="connsiteY8" fmla="*/ 467726 h 520427"/>
                <a:gd name="connsiteX9" fmla="*/ 82289 w 610609"/>
                <a:gd name="connsiteY9" fmla="*/ 518526 h 520427"/>
                <a:gd name="connsiteX10" fmla="*/ 214369 w 610609"/>
                <a:gd name="connsiteY10" fmla="*/ 416926 h 520427"/>
                <a:gd name="connsiteX11" fmla="*/ 275329 w 610609"/>
                <a:gd name="connsiteY11" fmla="*/ 427086 h 520427"/>
                <a:gd name="connsiteX12" fmla="*/ 346449 w 610609"/>
                <a:gd name="connsiteY12" fmla="*/ 477886 h 520427"/>
                <a:gd name="connsiteX13" fmla="*/ 387089 w 610609"/>
                <a:gd name="connsiteY13" fmla="*/ 467726 h 5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609" h="520427">
                  <a:moveTo>
                    <a:pt x="610609" y="142606"/>
                  </a:moveTo>
                  <a:cubicBezTo>
                    <a:pt x="576742" y="129059"/>
                    <a:pt x="542876" y="115513"/>
                    <a:pt x="498849" y="91806"/>
                  </a:cubicBezTo>
                  <a:cubicBezTo>
                    <a:pt x="454822" y="68099"/>
                    <a:pt x="387089" y="5446"/>
                    <a:pt x="346449" y="366"/>
                  </a:cubicBezTo>
                  <a:cubicBezTo>
                    <a:pt x="305809" y="-4714"/>
                    <a:pt x="290569" y="44393"/>
                    <a:pt x="255009" y="61326"/>
                  </a:cubicBezTo>
                  <a:cubicBezTo>
                    <a:pt x="219449" y="78259"/>
                    <a:pt x="165262" y="83339"/>
                    <a:pt x="133089" y="101966"/>
                  </a:cubicBezTo>
                  <a:cubicBezTo>
                    <a:pt x="100916" y="120593"/>
                    <a:pt x="80596" y="152766"/>
                    <a:pt x="61969" y="173086"/>
                  </a:cubicBezTo>
                  <a:cubicBezTo>
                    <a:pt x="43342" y="193406"/>
                    <a:pt x="31489" y="205259"/>
                    <a:pt x="21329" y="223886"/>
                  </a:cubicBezTo>
                  <a:cubicBezTo>
                    <a:pt x="11169" y="242513"/>
                    <a:pt x="-4071" y="244206"/>
                    <a:pt x="1009" y="284846"/>
                  </a:cubicBezTo>
                  <a:cubicBezTo>
                    <a:pt x="6089" y="325486"/>
                    <a:pt x="38262" y="428779"/>
                    <a:pt x="51809" y="467726"/>
                  </a:cubicBezTo>
                  <a:cubicBezTo>
                    <a:pt x="65356" y="506673"/>
                    <a:pt x="55196" y="526993"/>
                    <a:pt x="82289" y="518526"/>
                  </a:cubicBezTo>
                  <a:cubicBezTo>
                    <a:pt x="109382" y="510059"/>
                    <a:pt x="182196" y="432166"/>
                    <a:pt x="214369" y="416926"/>
                  </a:cubicBezTo>
                  <a:cubicBezTo>
                    <a:pt x="246542" y="401686"/>
                    <a:pt x="253316" y="416926"/>
                    <a:pt x="275329" y="427086"/>
                  </a:cubicBezTo>
                  <a:cubicBezTo>
                    <a:pt x="297342" y="437246"/>
                    <a:pt x="327822" y="471113"/>
                    <a:pt x="346449" y="477886"/>
                  </a:cubicBezTo>
                  <a:cubicBezTo>
                    <a:pt x="365076" y="484659"/>
                    <a:pt x="376082" y="476192"/>
                    <a:pt x="387089" y="467726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Forma livre 53"/>
            <p:cNvSpPr/>
            <p:nvPr/>
          </p:nvSpPr>
          <p:spPr>
            <a:xfrm>
              <a:off x="6355046" y="4409440"/>
              <a:ext cx="153219" cy="345440"/>
            </a:xfrm>
            <a:custGeom>
              <a:avLst/>
              <a:gdLst>
                <a:gd name="connsiteX0" fmla="*/ 15274 w 153219"/>
                <a:gd name="connsiteY0" fmla="*/ 345440 h 345440"/>
                <a:gd name="connsiteX1" fmla="*/ 5114 w 153219"/>
                <a:gd name="connsiteY1" fmla="*/ 243840 h 345440"/>
                <a:gd name="connsiteX2" fmla="*/ 86394 w 153219"/>
                <a:gd name="connsiteY2" fmla="*/ 162560 h 345440"/>
                <a:gd name="connsiteX3" fmla="*/ 147354 w 153219"/>
                <a:gd name="connsiteY3" fmla="*/ 81280 h 345440"/>
                <a:gd name="connsiteX4" fmla="*/ 147354 w 153219"/>
                <a:gd name="connsiteY4" fmla="*/ 0 h 34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19" h="345440">
                  <a:moveTo>
                    <a:pt x="15274" y="345440"/>
                  </a:moveTo>
                  <a:cubicBezTo>
                    <a:pt x="4267" y="309880"/>
                    <a:pt x="-6739" y="274320"/>
                    <a:pt x="5114" y="243840"/>
                  </a:cubicBezTo>
                  <a:cubicBezTo>
                    <a:pt x="16967" y="213360"/>
                    <a:pt x="62687" y="189653"/>
                    <a:pt x="86394" y="162560"/>
                  </a:cubicBezTo>
                  <a:cubicBezTo>
                    <a:pt x="110101" y="135467"/>
                    <a:pt x="137194" y="108373"/>
                    <a:pt x="147354" y="81280"/>
                  </a:cubicBezTo>
                  <a:cubicBezTo>
                    <a:pt x="157514" y="54187"/>
                    <a:pt x="152434" y="27093"/>
                    <a:pt x="147354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Forma livre 54"/>
            <p:cNvSpPr/>
            <p:nvPr/>
          </p:nvSpPr>
          <p:spPr>
            <a:xfrm>
              <a:off x="5110480" y="3881120"/>
              <a:ext cx="1249680" cy="1097318"/>
            </a:xfrm>
            <a:custGeom>
              <a:avLst/>
              <a:gdLst>
                <a:gd name="connsiteX0" fmla="*/ 0 w 1249680"/>
                <a:gd name="connsiteY0" fmla="*/ 0 h 1097318"/>
                <a:gd name="connsiteX1" fmla="*/ 142240 w 1249680"/>
                <a:gd name="connsiteY1" fmla="*/ 162560 h 1097318"/>
                <a:gd name="connsiteX2" fmla="*/ 121920 w 1249680"/>
                <a:gd name="connsiteY2" fmla="*/ 223520 h 1097318"/>
                <a:gd name="connsiteX3" fmla="*/ 132080 w 1249680"/>
                <a:gd name="connsiteY3" fmla="*/ 375920 h 1097318"/>
                <a:gd name="connsiteX4" fmla="*/ 274320 w 1249680"/>
                <a:gd name="connsiteY4" fmla="*/ 436880 h 1097318"/>
                <a:gd name="connsiteX5" fmla="*/ 325120 w 1249680"/>
                <a:gd name="connsiteY5" fmla="*/ 436880 h 1097318"/>
                <a:gd name="connsiteX6" fmla="*/ 436880 w 1249680"/>
                <a:gd name="connsiteY6" fmla="*/ 528320 h 1097318"/>
                <a:gd name="connsiteX7" fmla="*/ 518160 w 1249680"/>
                <a:gd name="connsiteY7" fmla="*/ 609600 h 1097318"/>
                <a:gd name="connsiteX8" fmla="*/ 609600 w 1249680"/>
                <a:gd name="connsiteY8" fmla="*/ 751840 h 1097318"/>
                <a:gd name="connsiteX9" fmla="*/ 731520 w 1249680"/>
                <a:gd name="connsiteY9" fmla="*/ 843280 h 1097318"/>
                <a:gd name="connsiteX10" fmla="*/ 772160 w 1249680"/>
                <a:gd name="connsiteY10" fmla="*/ 924560 h 1097318"/>
                <a:gd name="connsiteX11" fmla="*/ 782320 w 1249680"/>
                <a:gd name="connsiteY11" fmla="*/ 1016000 h 1097318"/>
                <a:gd name="connsiteX12" fmla="*/ 883920 w 1249680"/>
                <a:gd name="connsiteY12" fmla="*/ 1016000 h 1097318"/>
                <a:gd name="connsiteX13" fmla="*/ 965200 w 1249680"/>
                <a:gd name="connsiteY13" fmla="*/ 1097280 h 1097318"/>
                <a:gd name="connsiteX14" fmla="*/ 1097280 w 1249680"/>
                <a:gd name="connsiteY14" fmla="*/ 1026160 h 1097318"/>
                <a:gd name="connsiteX15" fmla="*/ 1178560 w 1249680"/>
                <a:gd name="connsiteY15" fmla="*/ 985520 h 1097318"/>
                <a:gd name="connsiteX16" fmla="*/ 1249680 w 1249680"/>
                <a:gd name="connsiteY16" fmla="*/ 914400 h 10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9680" h="1097318">
                  <a:moveTo>
                    <a:pt x="0" y="0"/>
                  </a:moveTo>
                  <a:cubicBezTo>
                    <a:pt x="60960" y="62653"/>
                    <a:pt x="121920" y="125307"/>
                    <a:pt x="142240" y="162560"/>
                  </a:cubicBezTo>
                  <a:cubicBezTo>
                    <a:pt x="162560" y="199813"/>
                    <a:pt x="123613" y="187960"/>
                    <a:pt x="121920" y="223520"/>
                  </a:cubicBezTo>
                  <a:cubicBezTo>
                    <a:pt x="120227" y="259080"/>
                    <a:pt x="106680" y="340360"/>
                    <a:pt x="132080" y="375920"/>
                  </a:cubicBezTo>
                  <a:cubicBezTo>
                    <a:pt x="157480" y="411480"/>
                    <a:pt x="242147" y="426720"/>
                    <a:pt x="274320" y="436880"/>
                  </a:cubicBezTo>
                  <a:cubicBezTo>
                    <a:pt x="306493" y="447040"/>
                    <a:pt x="298027" y="421640"/>
                    <a:pt x="325120" y="436880"/>
                  </a:cubicBezTo>
                  <a:cubicBezTo>
                    <a:pt x="352213" y="452120"/>
                    <a:pt x="404707" y="499533"/>
                    <a:pt x="436880" y="528320"/>
                  </a:cubicBezTo>
                  <a:cubicBezTo>
                    <a:pt x="469053" y="557107"/>
                    <a:pt x="489373" y="572347"/>
                    <a:pt x="518160" y="609600"/>
                  </a:cubicBezTo>
                  <a:cubicBezTo>
                    <a:pt x="546947" y="646853"/>
                    <a:pt x="574040" y="712893"/>
                    <a:pt x="609600" y="751840"/>
                  </a:cubicBezTo>
                  <a:cubicBezTo>
                    <a:pt x="645160" y="790787"/>
                    <a:pt x="704427" y="814493"/>
                    <a:pt x="731520" y="843280"/>
                  </a:cubicBezTo>
                  <a:cubicBezTo>
                    <a:pt x="758613" y="872067"/>
                    <a:pt x="763693" y="895773"/>
                    <a:pt x="772160" y="924560"/>
                  </a:cubicBezTo>
                  <a:cubicBezTo>
                    <a:pt x="780627" y="953347"/>
                    <a:pt x="763693" y="1000760"/>
                    <a:pt x="782320" y="1016000"/>
                  </a:cubicBezTo>
                  <a:cubicBezTo>
                    <a:pt x="800947" y="1031240"/>
                    <a:pt x="853440" y="1002453"/>
                    <a:pt x="883920" y="1016000"/>
                  </a:cubicBezTo>
                  <a:cubicBezTo>
                    <a:pt x="914400" y="1029547"/>
                    <a:pt x="929640" y="1095587"/>
                    <a:pt x="965200" y="1097280"/>
                  </a:cubicBezTo>
                  <a:cubicBezTo>
                    <a:pt x="1000760" y="1098973"/>
                    <a:pt x="1061720" y="1044787"/>
                    <a:pt x="1097280" y="1026160"/>
                  </a:cubicBezTo>
                  <a:cubicBezTo>
                    <a:pt x="1132840" y="1007533"/>
                    <a:pt x="1153160" y="1004147"/>
                    <a:pt x="1178560" y="985520"/>
                  </a:cubicBezTo>
                  <a:cubicBezTo>
                    <a:pt x="1203960" y="966893"/>
                    <a:pt x="1226820" y="940646"/>
                    <a:pt x="1249680" y="91440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5231500" y="4226560"/>
              <a:ext cx="742580" cy="375920"/>
            </a:xfrm>
            <a:custGeom>
              <a:avLst/>
              <a:gdLst>
                <a:gd name="connsiteX0" fmla="*/ 742580 w 742580"/>
                <a:gd name="connsiteY0" fmla="*/ 375920 h 375920"/>
                <a:gd name="connsiteX1" fmla="*/ 640980 w 742580"/>
                <a:gd name="connsiteY1" fmla="*/ 254000 h 375920"/>
                <a:gd name="connsiteX2" fmla="*/ 447940 w 742580"/>
                <a:gd name="connsiteY2" fmla="*/ 294640 h 375920"/>
                <a:gd name="connsiteX3" fmla="*/ 346340 w 742580"/>
                <a:gd name="connsiteY3" fmla="*/ 223520 h 375920"/>
                <a:gd name="connsiteX4" fmla="*/ 244740 w 742580"/>
                <a:gd name="connsiteY4" fmla="*/ 203200 h 375920"/>
                <a:gd name="connsiteX5" fmla="*/ 112660 w 742580"/>
                <a:gd name="connsiteY5" fmla="*/ 203200 h 375920"/>
                <a:gd name="connsiteX6" fmla="*/ 31380 w 742580"/>
                <a:gd name="connsiteY6" fmla="*/ 182880 h 375920"/>
                <a:gd name="connsiteX7" fmla="*/ 900 w 742580"/>
                <a:gd name="connsiteY7" fmla="*/ 101600 h 375920"/>
                <a:gd name="connsiteX8" fmla="*/ 11060 w 742580"/>
                <a:gd name="connsiteY8" fmla="*/ 0 h 37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580" h="375920">
                  <a:moveTo>
                    <a:pt x="742580" y="375920"/>
                  </a:moveTo>
                  <a:cubicBezTo>
                    <a:pt x="716333" y="321733"/>
                    <a:pt x="690087" y="267547"/>
                    <a:pt x="640980" y="254000"/>
                  </a:cubicBezTo>
                  <a:cubicBezTo>
                    <a:pt x="591873" y="240453"/>
                    <a:pt x="497047" y="299720"/>
                    <a:pt x="447940" y="294640"/>
                  </a:cubicBezTo>
                  <a:cubicBezTo>
                    <a:pt x="398833" y="289560"/>
                    <a:pt x="380207" y="238760"/>
                    <a:pt x="346340" y="223520"/>
                  </a:cubicBezTo>
                  <a:cubicBezTo>
                    <a:pt x="312473" y="208280"/>
                    <a:pt x="283687" y="206587"/>
                    <a:pt x="244740" y="203200"/>
                  </a:cubicBezTo>
                  <a:cubicBezTo>
                    <a:pt x="205793" y="199813"/>
                    <a:pt x="148220" y="206587"/>
                    <a:pt x="112660" y="203200"/>
                  </a:cubicBezTo>
                  <a:cubicBezTo>
                    <a:pt x="77100" y="199813"/>
                    <a:pt x="50007" y="199813"/>
                    <a:pt x="31380" y="182880"/>
                  </a:cubicBezTo>
                  <a:cubicBezTo>
                    <a:pt x="12753" y="165947"/>
                    <a:pt x="4287" y="132080"/>
                    <a:pt x="900" y="101600"/>
                  </a:cubicBezTo>
                  <a:cubicBezTo>
                    <a:pt x="-2487" y="71120"/>
                    <a:pt x="4286" y="35560"/>
                    <a:pt x="11060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Forma livre 56"/>
            <p:cNvSpPr/>
            <p:nvPr/>
          </p:nvSpPr>
          <p:spPr>
            <a:xfrm>
              <a:off x="5262880" y="3881120"/>
              <a:ext cx="64281" cy="152400"/>
            </a:xfrm>
            <a:custGeom>
              <a:avLst/>
              <a:gdLst>
                <a:gd name="connsiteX0" fmla="*/ 0 w 64281"/>
                <a:gd name="connsiteY0" fmla="*/ 152400 h 152400"/>
                <a:gd name="connsiteX1" fmla="*/ 60960 w 64281"/>
                <a:gd name="connsiteY1" fmla="*/ 50800 h 152400"/>
                <a:gd name="connsiteX2" fmla="*/ 50800 w 64281"/>
                <a:gd name="connsiteY2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281" h="152400">
                  <a:moveTo>
                    <a:pt x="0" y="152400"/>
                  </a:moveTo>
                  <a:cubicBezTo>
                    <a:pt x="26246" y="114300"/>
                    <a:pt x="52493" y="76200"/>
                    <a:pt x="60960" y="50800"/>
                  </a:cubicBezTo>
                  <a:cubicBezTo>
                    <a:pt x="69427" y="25400"/>
                    <a:pt x="60113" y="12700"/>
                    <a:pt x="50800" y="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5730240" y="4511040"/>
              <a:ext cx="75328" cy="254000"/>
            </a:xfrm>
            <a:custGeom>
              <a:avLst/>
              <a:gdLst>
                <a:gd name="connsiteX0" fmla="*/ 60960 w 75328"/>
                <a:gd name="connsiteY0" fmla="*/ 0 h 254000"/>
                <a:gd name="connsiteX1" fmla="*/ 71120 w 75328"/>
                <a:gd name="connsiteY1" fmla="*/ 162560 h 254000"/>
                <a:gd name="connsiteX2" fmla="*/ 0 w 75328"/>
                <a:gd name="connsiteY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28" h="254000">
                  <a:moveTo>
                    <a:pt x="60960" y="0"/>
                  </a:moveTo>
                  <a:cubicBezTo>
                    <a:pt x="71120" y="60113"/>
                    <a:pt x="81280" y="120227"/>
                    <a:pt x="71120" y="162560"/>
                  </a:cubicBezTo>
                  <a:cubicBezTo>
                    <a:pt x="60960" y="204893"/>
                    <a:pt x="0" y="254000"/>
                    <a:pt x="0" y="25400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Forma livre 58"/>
            <p:cNvSpPr/>
            <p:nvPr/>
          </p:nvSpPr>
          <p:spPr>
            <a:xfrm>
              <a:off x="5842000" y="4592320"/>
              <a:ext cx="101600" cy="132080"/>
            </a:xfrm>
            <a:custGeom>
              <a:avLst/>
              <a:gdLst>
                <a:gd name="connsiteX0" fmla="*/ 101600 w 101600"/>
                <a:gd name="connsiteY0" fmla="*/ 0 h 132080"/>
                <a:gd name="connsiteX1" fmla="*/ 0 w 101600"/>
                <a:gd name="connsiteY1" fmla="*/ 132080 h 13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 h="132080">
                  <a:moveTo>
                    <a:pt x="101600" y="0"/>
                  </a:moveTo>
                  <a:lnTo>
                    <a:pt x="0" y="13208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5232400" y="4439920"/>
              <a:ext cx="309978" cy="812800"/>
            </a:xfrm>
            <a:custGeom>
              <a:avLst/>
              <a:gdLst>
                <a:gd name="connsiteX0" fmla="*/ 50800 w 309978"/>
                <a:gd name="connsiteY0" fmla="*/ 0 h 812800"/>
                <a:gd name="connsiteX1" fmla="*/ 81280 w 309978"/>
                <a:gd name="connsiteY1" fmla="*/ 152400 h 812800"/>
                <a:gd name="connsiteX2" fmla="*/ 193040 w 309978"/>
                <a:gd name="connsiteY2" fmla="*/ 386080 h 812800"/>
                <a:gd name="connsiteX3" fmla="*/ 193040 w 309978"/>
                <a:gd name="connsiteY3" fmla="*/ 508000 h 812800"/>
                <a:gd name="connsiteX4" fmla="*/ 203200 w 309978"/>
                <a:gd name="connsiteY4" fmla="*/ 629920 h 812800"/>
                <a:gd name="connsiteX5" fmla="*/ 304800 w 309978"/>
                <a:gd name="connsiteY5" fmla="*/ 690880 h 812800"/>
                <a:gd name="connsiteX6" fmla="*/ 284480 w 309978"/>
                <a:gd name="connsiteY6" fmla="*/ 731520 h 812800"/>
                <a:gd name="connsiteX7" fmla="*/ 193040 w 309978"/>
                <a:gd name="connsiteY7" fmla="*/ 751840 h 812800"/>
                <a:gd name="connsiteX8" fmla="*/ 60960 w 309978"/>
                <a:gd name="connsiteY8" fmla="*/ 751840 h 812800"/>
                <a:gd name="connsiteX9" fmla="*/ 0 w 309978"/>
                <a:gd name="connsiteY9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978" h="812800">
                  <a:moveTo>
                    <a:pt x="50800" y="0"/>
                  </a:moveTo>
                  <a:cubicBezTo>
                    <a:pt x="54186" y="44026"/>
                    <a:pt x="57573" y="88053"/>
                    <a:pt x="81280" y="152400"/>
                  </a:cubicBezTo>
                  <a:cubicBezTo>
                    <a:pt x="104987" y="216747"/>
                    <a:pt x="174413" y="326813"/>
                    <a:pt x="193040" y="386080"/>
                  </a:cubicBezTo>
                  <a:cubicBezTo>
                    <a:pt x="211667" y="445347"/>
                    <a:pt x="191347" y="467360"/>
                    <a:pt x="193040" y="508000"/>
                  </a:cubicBezTo>
                  <a:cubicBezTo>
                    <a:pt x="194733" y="548640"/>
                    <a:pt x="184573" y="599440"/>
                    <a:pt x="203200" y="629920"/>
                  </a:cubicBezTo>
                  <a:cubicBezTo>
                    <a:pt x="221827" y="660400"/>
                    <a:pt x="291253" y="673947"/>
                    <a:pt x="304800" y="690880"/>
                  </a:cubicBezTo>
                  <a:cubicBezTo>
                    <a:pt x="318347" y="707813"/>
                    <a:pt x="303107" y="721360"/>
                    <a:pt x="284480" y="731520"/>
                  </a:cubicBezTo>
                  <a:cubicBezTo>
                    <a:pt x="265853" y="741680"/>
                    <a:pt x="230293" y="748453"/>
                    <a:pt x="193040" y="751840"/>
                  </a:cubicBezTo>
                  <a:cubicBezTo>
                    <a:pt x="155787" y="755227"/>
                    <a:pt x="93133" y="741680"/>
                    <a:pt x="60960" y="751840"/>
                  </a:cubicBezTo>
                  <a:cubicBezTo>
                    <a:pt x="28787" y="762000"/>
                    <a:pt x="14393" y="787400"/>
                    <a:pt x="0" y="81280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5515309" y="4846320"/>
              <a:ext cx="524405" cy="274320"/>
            </a:xfrm>
            <a:custGeom>
              <a:avLst/>
              <a:gdLst>
                <a:gd name="connsiteX0" fmla="*/ 519731 w 524405"/>
                <a:gd name="connsiteY0" fmla="*/ 0 h 274320"/>
                <a:gd name="connsiteX1" fmla="*/ 499411 w 524405"/>
                <a:gd name="connsiteY1" fmla="*/ 50800 h 274320"/>
                <a:gd name="connsiteX2" fmla="*/ 326691 w 524405"/>
                <a:gd name="connsiteY2" fmla="*/ 60960 h 274320"/>
                <a:gd name="connsiteX3" fmla="*/ 133651 w 524405"/>
                <a:gd name="connsiteY3" fmla="*/ 121920 h 274320"/>
                <a:gd name="connsiteX4" fmla="*/ 11731 w 524405"/>
                <a:gd name="connsiteY4" fmla="*/ 203200 h 274320"/>
                <a:gd name="connsiteX5" fmla="*/ 11731 w 524405"/>
                <a:gd name="connsiteY5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05" h="274320">
                  <a:moveTo>
                    <a:pt x="519731" y="0"/>
                  </a:moveTo>
                  <a:cubicBezTo>
                    <a:pt x="525657" y="20320"/>
                    <a:pt x="531584" y="40640"/>
                    <a:pt x="499411" y="50800"/>
                  </a:cubicBezTo>
                  <a:cubicBezTo>
                    <a:pt x="467238" y="60960"/>
                    <a:pt x="387651" y="49107"/>
                    <a:pt x="326691" y="60960"/>
                  </a:cubicBezTo>
                  <a:cubicBezTo>
                    <a:pt x="265731" y="72813"/>
                    <a:pt x="186144" y="98213"/>
                    <a:pt x="133651" y="121920"/>
                  </a:cubicBezTo>
                  <a:cubicBezTo>
                    <a:pt x="81158" y="145627"/>
                    <a:pt x="32051" y="177800"/>
                    <a:pt x="11731" y="203200"/>
                  </a:cubicBezTo>
                  <a:cubicBezTo>
                    <a:pt x="-8589" y="228600"/>
                    <a:pt x="1571" y="251460"/>
                    <a:pt x="11731" y="27432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2" name="Forma livre 41"/>
          <p:cNvSpPr/>
          <p:nvPr/>
        </p:nvSpPr>
        <p:spPr>
          <a:xfrm>
            <a:off x="10863794" y="3550490"/>
            <a:ext cx="615296" cy="168257"/>
          </a:xfrm>
          <a:custGeom>
            <a:avLst/>
            <a:gdLst>
              <a:gd name="connsiteX0" fmla="*/ 631840 w 631840"/>
              <a:gd name="connsiteY0" fmla="*/ 172781 h 172781"/>
              <a:gd name="connsiteX1" fmla="*/ 570880 w 631840"/>
              <a:gd name="connsiteY1" fmla="*/ 132141 h 172781"/>
              <a:gd name="connsiteX2" fmla="*/ 550560 w 631840"/>
              <a:gd name="connsiteY2" fmla="*/ 81341 h 172781"/>
              <a:gd name="connsiteX3" fmla="*/ 489600 w 631840"/>
              <a:gd name="connsiteY3" fmla="*/ 50861 h 172781"/>
              <a:gd name="connsiteX4" fmla="*/ 418480 w 631840"/>
              <a:gd name="connsiteY4" fmla="*/ 61 h 172781"/>
              <a:gd name="connsiteX5" fmla="*/ 357520 w 631840"/>
              <a:gd name="connsiteY5" fmla="*/ 40701 h 172781"/>
              <a:gd name="connsiteX6" fmla="*/ 266080 w 631840"/>
              <a:gd name="connsiteY6" fmla="*/ 50861 h 172781"/>
              <a:gd name="connsiteX7" fmla="*/ 225440 w 631840"/>
              <a:gd name="connsiteY7" fmla="*/ 61021 h 172781"/>
              <a:gd name="connsiteX8" fmla="*/ 144160 w 631840"/>
              <a:gd name="connsiteY8" fmla="*/ 50861 h 172781"/>
              <a:gd name="connsiteX9" fmla="*/ 93360 w 631840"/>
              <a:gd name="connsiteY9" fmla="*/ 81341 h 172781"/>
              <a:gd name="connsiteX10" fmla="*/ 12080 w 631840"/>
              <a:gd name="connsiteY10" fmla="*/ 81341 h 172781"/>
              <a:gd name="connsiteX11" fmla="*/ 1920 w 631840"/>
              <a:gd name="connsiteY11" fmla="*/ 111821 h 17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1840" h="172781">
                <a:moveTo>
                  <a:pt x="631840" y="172781"/>
                </a:moveTo>
                <a:cubicBezTo>
                  <a:pt x="608133" y="160081"/>
                  <a:pt x="584427" y="147381"/>
                  <a:pt x="570880" y="132141"/>
                </a:cubicBezTo>
                <a:cubicBezTo>
                  <a:pt x="557333" y="116901"/>
                  <a:pt x="564107" y="94888"/>
                  <a:pt x="550560" y="81341"/>
                </a:cubicBezTo>
                <a:cubicBezTo>
                  <a:pt x="537013" y="67794"/>
                  <a:pt x="511613" y="64408"/>
                  <a:pt x="489600" y="50861"/>
                </a:cubicBezTo>
                <a:cubicBezTo>
                  <a:pt x="467587" y="37314"/>
                  <a:pt x="440493" y="1754"/>
                  <a:pt x="418480" y="61"/>
                </a:cubicBezTo>
                <a:cubicBezTo>
                  <a:pt x="396467" y="-1632"/>
                  <a:pt x="382920" y="32234"/>
                  <a:pt x="357520" y="40701"/>
                </a:cubicBezTo>
                <a:cubicBezTo>
                  <a:pt x="332120" y="49168"/>
                  <a:pt x="288093" y="47474"/>
                  <a:pt x="266080" y="50861"/>
                </a:cubicBezTo>
                <a:cubicBezTo>
                  <a:pt x="244067" y="54248"/>
                  <a:pt x="245760" y="61021"/>
                  <a:pt x="225440" y="61021"/>
                </a:cubicBezTo>
                <a:cubicBezTo>
                  <a:pt x="205120" y="61021"/>
                  <a:pt x="166173" y="47474"/>
                  <a:pt x="144160" y="50861"/>
                </a:cubicBezTo>
                <a:cubicBezTo>
                  <a:pt x="122147" y="54248"/>
                  <a:pt x="115373" y="76261"/>
                  <a:pt x="93360" y="81341"/>
                </a:cubicBezTo>
                <a:cubicBezTo>
                  <a:pt x="71347" y="86421"/>
                  <a:pt x="27320" y="76261"/>
                  <a:pt x="12080" y="81341"/>
                </a:cubicBezTo>
                <a:cubicBezTo>
                  <a:pt x="-3160" y="86421"/>
                  <a:pt x="-620" y="99121"/>
                  <a:pt x="1920" y="111821"/>
                </a:cubicBez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orma livre 42"/>
          <p:cNvSpPr/>
          <p:nvPr/>
        </p:nvSpPr>
        <p:spPr>
          <a:xfrm>
            <a:off x="9322202" y="3442073"/>
            <a:ext cx="544169" cy="296462"/>
          </a:xfrm>
          <a:custGeom>
            <a:avLst/>
            <a:gdLst>
              <a:gd name="connsiteX0" fmla="*/ 558800 w 558800"/>
              <a:gd name="connsiteY0" fmla="*/ 304433 h 304433"/>
              <a:gd name="connsiteX1" fmla="*/ 447040 w 558800"/>
              <a:gd name="connsiteY1" fmla="*/ 284113 h 304433"/>
              <a:gd name="connsiteX2" fmla="*/ 325120 w 558800"/>
              <a:gd name="connsiteY2" fmla="*/ 284113 h 304433"/>
              <a:gd name="connsiteX3" fmla="*/ 243840 w 558800"/>
              <a:gd name="connsiteY3" fmla="*/ 263793 h 304433"/>
              <a:gd name="connsiteX4" fmla="*/ 182880 w 558800"/>
              <a:gd name="connsiteY4" fmla="*/ 141873 h 304433"/>
              <a:gd name="connsiteX5" fmla="*/ 91440 w 558800"/>
              <a:gd name="connsiteY5" fmla="*/ 9793 h 304433"/>
              <a:gd name="connsiteX6" fmla="*/ 0 w 558800"/>
              <a:gd name="connsiteY6" fmla="*/ 19953 h 30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00" h="304433">
                <a:moveTo>
                  <a:pt x="558800" y="304433"/>
                </a:moveTo>
                <a:cubicBezTo>
                  <a:pt x="522393" y="295966"/>
                  <a:pt x="485987" y="287500"/>
                  <a:pt x="447040" y="284113"/>
                </a:cubicBezTo>
                <a:cubicBezTo>
                  <a:pt x="408093" y="280726"/>
                  <a:pt x="358987" y="287500"/>
                  <a:pt x="325120" y="284113"/>
                </a:cubicBezTo>
                <a:cubicBezTo>
                  <a:pt x="291253" y="280726"/>
                  <a:pt x="267547" y="287500"/>
                  <a:pt x="243840" y="263793"/>
                </a:cubicBezTo>
                <a:cubicBezTo>
                  <a:pt x="220133" y="240086"/>
                  <a:pt x="208280" y="184206"/>
                  <a:pt x="182880" y="141873"/>
                </a:cubicBezTo>
                <a:cubicBezTo>
                  <a:pt x="157480" y="99540"/>
                  <a:pt x="121920" y="30113"/>
                  <a:pt x="91440" y="9793"/>
                </a:cubicBezTo>
                <a:cubicBezTo>
                  <a:pt x="60960" y="-10527"/>
                  <a:pt x="30480" y="4713"/>
                  <a:pt x="0" y="19953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Elipse 43"/>
          <p:cNvSpPr/>
          <p:nvPr/>
        </p:nvSpPr>
        <p:spPr>
          <a:xfrm>
            <a:off x="10156531" y="5108115"/>
            <a:ext cx="58651" cy="71825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28"/>
          <p:cNvSpPr/>
          <p:nvPr/>
        </p:nvSpPr>
        <p:spPr>
          <a:xfrm>
            <a:off x="-1" y="188640"/>
            <a:ext cx="6102810" cy="720000"/>
          </a:xfrm>
          <a:prstGeom prst="rect">
            <a:avLst/>
          </a:prstGeom>
          <a:solidFill>
            <a:srgbClr val="1E428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2"/>
          <p:cNvSpPr/>
          <p:nvPr/>
        </p:nvSpPr>
        <p:spPr>
          <a:xfrm>
            <a:off x="178630" y="328199"/>
            <a:ext cx="4567268" cy="37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6" tIns="34286" rIns="34286" bIns="34286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err="1" smtClean="0"/>
              <a:t>Funding</a:t>
            </a:r>
            <a:r>
              <a:rPr lang="pt-BR" dirty="0" smtClean="0"/>
              <a:t> Infraestrutura // </a:t>
            </a:r>
            <a:r>
              <a:rPr lang="pt-BR" b="1" dirty="0" smtClean="0">
                <a:solidFill>
                  <a:srgbClr val="52BBB5"/>
                </a:solidFill>
              </a:rPr>
              <a:t>Alternativas</a:t>
            </a:r>
            <a:endParaRPr lang="pt-BR" dirty="0">
              <a:solidFill>
                <a:srgbClr val="52BBB5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5517" r="32750" b="50575"/>
          <a:stretch/>
        </p:blipFill>
        <p:spPr bwMode="auto">
          <a:xfrm>
            <a:off x="8400256" y="5816965"/>
            <a:ext cx="1080674" cy="4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m para BN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48" y="5373216"/>
            <a:ext cx="1273528" cy="2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7"/>
          <p:cNvSpPr>
            <a:spLocks/>
          </p:cNvSpPr>
          <p:nvPr/>
        </p:nvSpPr>
        <p:spPr bwMode="auto">
          <a:xfrm flipV="1">
            <a:off x="7142681" y="3693246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4558270" y="2204864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975383" y="2204864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008D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7"/>
          <p:cNvSpPr>
            <a:spLocks/>
          </p:cNvSpPr>
          <p:nvPr/>
        </p:nvSpPr>
        <p:spPr bwMode="auto">
          <a:xfrm flipV="1">
            <a:off x="1975383" y="3693246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flipV="1">
            <a:off x="4558270" y="3693246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65B32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7142681" y="2204864"/>
            <a:ext cx="2985767" cy="148838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52BB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76134" y="3383171"/>
            <a:ext cx="2110128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700" b="1" dirty="0" smtClean="0">
                <a:solidFill>
                  <a:srgbClr val="008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700" b="1" dirty="0" smtClean="0">
                <a:solidFill>
                  <a:srgbClr val="008D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</a:t>
            </a:r>
            <a:endParaRPr kumimoji="0" lang="pt-BR" sz="1700" b="1" i="0" u="none" strike="noStrike" cap="none" spc="0" normalizeH="0" baseline="0" dirty="0">
              <a:ln>
                <a:noFill/>
              </a:ln>
              <a:solidFill>
                <a:srgbClr val="008D7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968422" y="3381428"/>
            <a:ext cx="2110128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700" b="1" dirty="0" smtClean="0">
                <a:solidFill>
                  <a:srgbClr val="65B3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DE CAPITAIS</a:t>
            </a:r>
            <a:endParaRPr kumimoji="0" lang="pt-BR" sz="1700" b="1" i="0" u="none" strike="noStrike" cap="none" spc="0" normalizeH="0" baseline="0" dirty="0">
              <a:ln>
                <a:noFill/>
              </a:ln>
              <a:solidFill>
                <a:srgbClr val="65B32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544037" y="3296355"/>
            <a:ext cx="218473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700" b="1" dirty="0" err="1" smtClean="0">
                <a:solidFill>
                  <a:srgbClr val="52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pt-BR" sz="1700" b="1" dirty="0" smtClean="0">
                <a:solidFill>
                  <a:srgbClr val="52BB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QUALIFICADO</a:t>
            </a:r>
            <a:endParaRPr kumimoji="0" lang="pt-BR" sz="1700" b="1" i="0" u="none" strike="noStrike" cap="none" spc="0" normalizeH="0" baseline="0" dirty="0">
              <a:ln>
                <a:noFill/>
              </a:ln>
              <a:solidFill>
                <a:srgbClr val="52BBB5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8" name="Picture 4" descr="Resultado de imagem para b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94" y="5000064"/>
            <a:ext cx="872270" cy="8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a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77" y="5315156"/>
            <a:ext cx="794393" cy="4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2063" r="8022" b="26075"/>
          <a:stretch/>
        </p:blipFill>
        <p:spPr bwMode="auto">
          <a:xfrm>
            <a:off x="1730566" y="5587255"/>
            <a:ext cx="986705" cy="37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872334"/>
            <a:ext cx="864097" cy="43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25936" y="5251534"/>
            <a:ext cx="483464" cy="369330"/>
          </a:xfrm>
          <a:prstGeom prst="rect">
            <a:avLst/>
          </a:prstGeom>
          <a:noFill/>
          <a:ln w="19050" cap="flat">
            <a:solidFill>
              <a:schemeClr val="tx1">
                <a:lumMod val="60000"/>
                <a:lumOff val="40000"/>
              </a:schemeClr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spc="0" normalizeH="0" baseline="0" dirty="0" smtClean="0">
                <a:ln>
                  <a:noFill/>
                </a:ln>
                <a:solidFill>
                  <a:srgbClr val="1E428B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CRA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023486" y="5782310"/>
            <a:ext cx="704039" cy="36933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rgbClr val="1E428B"/>
                </a:solidFill>
              </a:rPr>
              <a:t>FIDCs</a:t>
            </a:r>
            <a:endParaRPr lang="pt-BR" b="1" dirty="0">
              <a:solidFill>
                <a:srgbClr val="1E428B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860825" y="5331820"/>
            <a:ext cx="1300356" cy="36933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1E428B"/>
                </a:solidFill>
              </a:rPr>
              <a:t>Debêntures</a:t>
            </a:r>
            <a:endParaRPr lang="pt-BR" b="1" dirty="0">
              <a:solidFill>
                <a:srgbClr val="1E428B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48" y="5803185"/>
            <a:ext cx="1155278" cy="44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20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tângulo 28"/>
          <p:cNvSpPr/>
          <p:nvPr/>
        </p:nvSpPr>
        <p:spPr>
          <a:xfrm>
            <a:off x="-1" y="188640"/>
            <a:ext cx="6589948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CaixaDeTexto 17"/>
          <p:cNvSpPr txBox="1"/>
          <p:nvPr/>
        </p:nvSpPr>
        <p:spPr>
          <a:xfrm>
            <a:off x="269419" y="868485"/>
            <a:ext cx="10671396" cy="19590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Participação: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100% dos itens financiáveis, limitado a 80% do investimento total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cs typeface="Arial" panose="020B0604020202020204" pitchFamily="34" charset="0"/>
                <a:sym typeface="Calibri"/>
              </a:rPr>
              <a:t>Prazo:</a:t>
            </a:r>
            <a:r>
              <a:rPr kumimoji="0" lang="pt-BR" sz="20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cs typeface="Arial" panose="020B0604020202020204" pitchFamily="34" charset="0"/>
                <a:sym typeface="Calibri"/>
              </a:rPr>
              <a:t> até 34 anos, com possibilidade de </a:t>
            </a:r>
            <a:r>
              <a:rPr kumimoji="0" lang="pt-BR" sz="20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cs typeface="Arial" panose="020B0604020202020204" pitchFamily="34" charset="0"/>
                <a:sym typeface="Calibri"/>
              </a:rPr>
              <a:t>amortização customizada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Valor mínimo: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R$ 10 milhões</a:t>
            </a:r>
          </a:p>
          <a:p>
            <a:pPr>
              <a:lnSpc>
                <a:spcPct val="150000"/>
              </a:lnSpc>
            </a:pPr>
            <a:r>
              <a:rPr kumimoji="0" lang="pt-BR" sz="20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cs typeface="Arial" panose="020B0604020202020204" pitchFamily="34" charset="0"/>
                <a:sym typeface="Calibri"/>
              </a:rPr>
              <a:t>Custo:</a:t>
            </a:r>
            <a:endParaRPr lang="pt-BR" sz="2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200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cs typeface="Arial" panose="020B0604020202020204" pitchFamily="34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1" y="2355270"/>
            <a:ext cx="5551841" cy="105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aixaDeTexto 44"/>
          <p:cNvSpPr txBox="1"/>
          <p:nvPr/>
        </p:nvSpPr>
        <p:spPr>
          <a:xfrm>
            <a:off x="3098822" y="3284984"/>
            <a:ext cx="1796135" cy="1046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1,80% a.a.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/>
              <a:t>(Definida pelo Banco Central para novembro/2019)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sym typeface="Calibri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189090" y="3318085"/>
            <a:ext cx="179613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3,50% a.a.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/>
              <a:t>(projeção para 2022 Boletim Focus)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sym typeface="Calibri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985225" y="2709978"/>
            <a:ext cx="200932" cy="344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X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186156" y="2204864"/>
            <a:ext cx="373438" cy="1245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</a:t>
            </a:r>
            <a:endParaRPr kumimoji="0" lang="pt-BR" sz="8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7564805" y="2417314"/>
            <a:ext cx="1281841" cy="929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Taxa do BNDES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8912354" y="2630488"/>
            <a:ext cx="256134" cy="503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3200" b="1" dirty="0">
                <a:solidFill>
                  <a:schemeClr val="tx1"/>
                </a:solidFill>
              </a:rPr>
              <a:t>+</a:t>
            </a:r>
            <a:endParaRPr kumimoji="0" lang="pt-BR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alibri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9280593" y="2417314"/>
            <a:ext cx="1281841" cy="9297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Taxa de Risco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0562435" y="2204864"/>
            <a:ext cx="373438" cy="1245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8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</a:t>
            </a:r>
            <a:endParaRPr kumimoji="0" lang="pt-BR" sz="8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7318591" y="3356992"/>
            <a:ext cx="1796135" cy="3444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 smtClean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1,30% a.a.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8976320" y="3429000"/>
            <a:ext cx="20400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1400" dirty="0" smtClean="0"/>
              <a:t>(Varia conforme o risco do cliente e os prazos de financiamento)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7B7B7B"/>
              </a:solidFill>
              <a:effectLst/>
              <a:uFillTx/>
              <a:sym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082" y="348585"/>
            <a:ext cx="5543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Crédito BNDES // </a:t>
            </a:r>
            <a:r>
              <a:rPr lang="pt-BR" b="1" dirty="0" smtClean="0">
                <a:solidFill>
                  <a:srgbClr val="52BBB5"/>
                </a:solidFill>
              </a:rPr>
              <a:t>BNDES FINEM – Ferrovias</a:t>
            </a:r>
            <a:endParaRPr lang="pt-BR" dirty="0">
              <a:solidFill>
                <a:srgbClr val="52BBB5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5164339" y="4581128"/>
            <a:ext cx="1795757" cy="1411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IPCA pode ser integralmente </a:t>
            </a: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capitalizado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no saldo devedor</a:t>
            </a:r>
            <a:endParaRPr kumimoji="0" lang="pt-BR" sz="1200" i="0" u="none" strike="noStrike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cs typeface="Arial" panose="020B0604020202020204" pitchFamily="34" charset="0"/>
              <a:sym typeface="Calibri"/>
            </a:endParaRP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12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5951984" y="4146144"/>
            <a:ext cx="250515" cy="362976"/>
          </a:xfrm>
          <a:prstGeom prst="downArrow">
            <a:avLst/>
          </a:prstGeom>
          <a:solidFill>
            <a:srgbClr val="00993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168" name="Retângulo 7167"/>
          <p:cNvSpPr/>
          <p:nvPr/>
        </p:nvSpPr>
        <p:spPr>
          <a:xfrm>
            <a:off x="5147155" y="4581127"/>
            <a:ext cx="1838070" cy="616331"/>
          </a:xfrm>
          <a:prstGeom prst="rect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spc="0" normalizeH="0" baseline="0">
              <a:ln>
                <a:noFill/>
              </a:ln>
              <a:solidFill>
                <a:srgbClr val="7B7B7B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95400" y="5758975"/>
            <a:ext cx="5069363" cy="910384"/>
          </a:xfrm>
          <a:prstGeom prst="rect">
            <a:avLst/>
          </a:prstGeom>
          <a:solidFill>
            <a:srgbClr val="DCF1F0">
              <a:alpha val="721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lang="pt-BR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938944" y="5733256"/>
            <a:ext cx="48258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85725" algn="just" defTabSz="85725">
              <a:lnSpc>
                <a:spcPct val="90000"/>
              </a:lnSpc>
              <a:buClr>
                <a:srgbClr val="008000"/>
              </a:buClr>
              <a:buSzPct val="150000"/>
              <a:tabLst>
                <a:tab pos="85725" algn="l"/>
              </a:tabLst>
              <a:defRPr/>
            </a:pPr>
            <a:r>
              <a:rPr lang="pt-BR" altLang="pt-BR" sz="1600" dirty="0" smtClean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Com base na </a:t>
            </a:r>
            <a:r>
              <a:rPr lang="pt-BR" altLang="pt-BR" sz="1600" b="1" dirty="0" smtClean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análise de crédito geral</a:t>
            </a:r>
            <a:r>
              <a:rPr lang="pt-BR" altLang="pt-BR" sz="1600" dirty="0" smtClean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 da empresa.</a:t>
            </a:r>
            <a:endParaRPr lang="pt-BR" altLang="pt-BR" sz="1600" dirty="0">
              <a:solidFill>
                <a:srgbClr val="4F4F4F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968534" y="5864048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solidFill>
                  <a:srgbClr val="00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endParaRPr lang="pt-BR" sz="1200" b="1" dirty="0">
              <a:solidFill>
                <a:srgbClr val="00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38472" y="4941168"/>
            <a:ext cx="2054985" cy="412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1950" tIns="51950" rIns="51950" bIns="51950" numCol="1" spcCol="43293" rtlCol="0" anchor="t">
            <a:spAutoFit/>
          </a:bodyPr>
          <a:lstStyle/>
          <a:p>
            <a:r>
              <a:rPr lang="pt-BR" sz="2000" b="1" dirty="0" smtClean="0">
                <a:solidFill>
                  <a:srgbClr val="005287"/>
                </a:solidFill>
                <a:cs typeface="Arial" panose="020B0604020202020204" pitchFamily="34" charset="0"/>
              </a:rPr>
              <a:t>Modalidades:</a:t>
            </a:r>
            <a:endParaRPr lang="pt-BR" sz="2000" dirty="0">
              <a:solidFill>
                <a:srgbClr val="757575"/>
              </a:solidFill>
              <a:cs typeface="Arial" panose="020B0604020202020204" pitchFamily="34" charset="0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ltGray">
          <a:xfrm>
            <a:off x="695400" y="5445224"/>
            <a:ext cx="5069363" cy="308261"/>
          </a:xfrm>
          <a:prstGeom prst="roundRect">
            <a:avLst>
              <a:gd name="adj" fmla="val 0"/>
            </a:avLst>
          </a:prstGeom>
          <a:solidFill>
            <a:srgbClr val="005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3" tIns="51952" rIns="103903" bIns="51952" rtlCol="0" anchor="ctr"/>
          <a:lstStyle/>
          <a:p>
            <a:r>
              <a:rPr lang="pt-BR" altLang="pt-BR" sz="1400" b="1" dirty="0">
                <a:latin typeface="+mj-lt"/>
                <a:cs typeface="Arial" panose="020B0604020202020204" pitchFamily="34" charset="0"/>
              </a:rPr>
              <a:t>    I </a:t>
            </a:r>
            <a:r>
              <a:rPr lang="pt-BR" altLang="pt-BR" sz="1400" b="1" dirty="0" smtClean="0">
                <a:latin typeface="+mj-lt"/>
                <a:cs typeface="Arial" panose="020B0604020202020204" pitchFamily="34" charset="0"/>
              </a:rPr>
              <a:t>– CORPORATE FINANCE</a:t>
            </a:r>
            <a:endParaRPr lang="pt-BR" altLang="pt-BR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84045" y="5758974"/>
            <a:ext cx="5069363" cy="910385"/>
          </a:xfrm>
          <a:prstGeom prst="rect">
            <a:avLst/>
          </a:prstGeom>
          <a:solidFill>
            <a:srgbClr val="DCF1F0">
              <a:alpha val="7215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 lang="pt-BR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ltGray">
          <a:xfrm>
            <a:off x="6584045" y="5445224"/>
            <a:ext cx="5069363" cy="308261"/>
          </a:xfrm>
          <a:prstGeom prst="roundRect">
            <a:avLst>
              <a:gd name="adj" fmla="val 0"/>
            </a:avLst>
          </a:prstGeom>
          <a:solidFill>
            <a:srgbClr val="005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3" tIns="51952" rIns="103903" bIns="51952" rtlCol="0" anchor="ctr"/>
          <a:lstStyle/>
          <a:p>
            <a:r>
              <a:rPr lang="pt-BR" altLang="pt-BR" sz="1400" b="1" dirty="0">
                <a:solidFill>
                  <a:schemeClr val="lt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pt-BR" altLang="pt-BR" sz="1400" b="1" dirty="0" smtClean="0">
                <a:solidFill>
                  <a:schemeClr val="lt1"/>
                </a:solidFill>
                <a:latin typeface="+mj-lt"/>
                <a:cs typeface="Arial" panose="020B0604020202020204" pitchFamily="34" charset="0"/>
              </a:rPr>
              <a:t>  II – PROJECT FINANCE</a:t>
            </a:r>
            <a:endParaRPr lang="pt-BR" altLang="pt-BR" sz="1400" b="1" dirty="0">
              <a:solidFill>
                <a:schemeClr val="l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658615" y="5722370"/>
            <a:ext cx="4912490" cy="946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85725" algn="just" defTabSz="85725">
              <a:lnSpc>
                <a:spcPct val="90000"/>
              </a:lnSpc>
              <a:buClr>
                <a:srgbClr val="008000"/>
              </a:buClr>
              <a:buSzPct val="150000"/>
              <a:tabLst>
                <a:tab pos="85725" algn="l"/>
              </a:tabLst>
              <a:defRPr/>
            </a:pPr>
            <a:r>
              <a:rPr lang="pt-BR" altLang="pt-BR" sz="1600" dirty="0" smtClean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Suportado </a:t>
            </a:r>
            <a:r>
              <a:rPr lang="pt-BR" altLang="pt-BR" sz="1600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contratualmente pelo</a:t>
            </a:r>
            <a:r>
              <a:rPr lang="pt-BR" altLang="pt-BR" sz="1600" b="1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 fluxo de caixa</a:t>
            </a:r>
            <a:r>
              <a:rPr lang="pt-BR" altLang="pt-BR" sz="1600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pt-BR" altLang="pt-BR" sz="1600" dirty="0" smtClean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do projeto</a:t>
            </a:r>
            <a:r>
              <a:rPr lang="pt-BR" altLang="pt-BR" sz="1600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, servindo como garantia os </a:t>
            </a:r>
            <a:r>
              <a:rPr lang="pt-BR" altLang="pt-BR" sz="1600" b="1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ativos e recebíveis</a:t>
            </a:r>
            <a:r>
              <a:rPr lang="pt-BR" altLang="pt-BR" sz="1600" dirty="0">
                <a:solidFill>
                  <a:srgbClr val="4F4F4F"/>
                </a:solidFill>
                <a:latin typeface="+mj-lt"/>
                <a:ea typeface="+mj-ea"/>
                <a:cs typeface="Arial" panose="020B0604020202020204" pitchFamily="34" charset="0"/>
              </a:rPr>
              <a:t> desse mesmo projeto.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69419" y="4149080"/>
            <a:ext cx="4688331" cy="9795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Finame Direto: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Mesmas condições financeiras, com prazo de até 16 anos e sem incidência de IOF </a:t>
            </a:r>
            <a:endParaRPr lang="pt-BR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28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2033946" y="6138514"/>
            <a:ext cx="158054" cy="246221"/>
          </a:xfrm>
        </p:spPr>
        <p:txBody>
          <a:bodyPr/>
          <a:lstStyle/>
          <a:p>
            <a:fld id="{050C41AE-51DC-491C-A622-A799C020703C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21733" y="965200"/>
            <a:ext cx="11514667" cy="3693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dirty="0"/>
              <a:t>O BNDES </a:t>
            </a:r>
            <a:r>
              <a:rPr lang="pt-BR" dirty="0" smtClean="0"/>
              <a:t>apoia a emissão de </a:t>
            </a:r>
            <a:r>
              <a:rPr lang="pt-BR" dirty="0"/>
              <a:t>debêntures de Infraestrutura e </a:t>
            </a:r>
            <a:r>
              <a:rPr lang="pt-BR" dirty="0" smtClean="0"/>
              <a:t>Corporativas em ofertas públicas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434761" y="3384779"/>
            <a:ext cx="2895303" cy="923712"/>
          </a:xfrm>
          <a:prstGeom prst="rect">
            <a:avLst/>
          </a:prstGeom>
          <a:solidFill>
            <a:srgbClr val="014056"/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BENEFICIÁRIOS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3471145" y="4581128"/>
            <a:ext cx="4137021" cy="57606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Investimentos destinados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um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projeto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prioritário, nos termos do art. 2º da Lei nº 12.431/2011</a:t>
            </a:r>
          </a:p>
        </p:txBody>
      </p:sp>
      <p:sp>
        <p:nvSpPr>
          <p:cNvPr id="117" name="Retângulo 116"/>
          <p:cNvSpPr/>
          <p:nvPr/>
        </p:nvSpPr>
        <p:spPr>
          <a:xfrm>
            <a:off x="7837819" y="4437112"/>
            <a:ext cx="4176464" cy="1512168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Investimentos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 ativos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fixos; giro; P&amp;D; fusões, aquisições e incorporações,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nos casos em que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sejam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importantes para impulsionar o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crescimento posterior;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reestruturação e alongamento 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dívidas; e 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outras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finalidades justificáveis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para o desenvolvimento da sociedade emissora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Retângulo 117"/>
          <p:cNvSpPr/>
          <p:nvPr/>
        </p:nvSpPr>
        <p:spPr>
          <a:xfrm>
            <a:off x="449842" y="4596523"/>
            <a:ext cx="2871228" cy="1095515"/>
          </a:xfrm>
          <a:prstGeom prst="rect">
            <a:avLst/>
          </a:prstGeom>
          <a:solidFill>
            <a:srgbClr val="014056"/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DESTINAÇÃO DE RECURSOS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449843" y="6011013"/>
            <a:ext cx="2880222" cy="586339"/>
          </a:xfrm>
          <a:prstGeom prst="rect">
            <a:avLst/>
          </a:prstGeom>
          <a:solidFill>
            <a:srgbClr val="014056"/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PRAZO DE VENCIMENTO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49841" y="1856930"/>
            <a:ext cx="2880223" cy="1348066"/>
          </a:xfrm>
          <a:prstGeom prst="rect">
            <a:avLst/>
          </a:prstGeom>
          <a:solidFill>
            <a:srgbClr val="014056"/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PARTICIPAÇÃO MÁXIMA</a:t>
            </a:r>
            <a:endParaRPr lang="pt-B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8" name="Retângulo 28"/>
          <p:cNvSpPr/>
          <p:nvPr/>
        </p:nvSpPr>
        <p:spPr>
          <a:xfrm>
            <a:off x="-1" y="188640"/>
            <a:ext cx="7474806" cy="720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Retângulo 218"/>
          <p:cNvSpPr/>
          <p:nvPr/>
        </p:nvSpPr>
        <p:spPr>
          <a:xfrm>
            <a:off x="107082" y="348585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 smtClean="0"/>
              <a:t>Crédito // </a:t>
            </a:r>
            <a:r>
              <a:rPr lang="pt-BR" b="1" dirty="0" smtClean="0">
                <a:solidFill>
                  <a:srgbClr val="52BBB5"/>
                </a:solidFill>
              </a:rPr>
              <a:t>BNDES Debêntures</a:t>
            </a:r>
          </a:p>
        </p:txBody>
      </p:sp>
      <p:sp>
        <p:nvSpPr>
          <p:cNvPr id="220" name="CaixaDeTexto 219"/>
          <p:cNvSpPr txBox="1"/>
          <p:nvPr/>
        </p:nvSpPr>
        <p:spPr>
          <a:xfrm>
            <a:off x="3574919" y="1340768"/>
            <a:ext cx="7488832" cy="40011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b="1">
                <a:solidFill>
                  <a:schemeClr val="tx2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Debêntures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de Infraestrutura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Debêntures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Corporativas</a:t>
            </a:r>
          </a:p>
        </p:txBody>
      </p:sp>
      <p:sp>
        <p:nvSpPr>
          <p:cNvPr id="221" name="Retângulo 220"/>
          <p:cNvSpPr/>
          <p:nvPr/>
        </p:nvSpPr>
        <p:spPr>
          <a:xfrm>
            <a:off x="7877262" y="1739577"/>
            <a:ext cx="4209029" cy="1632810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Até </a:t>
            </a:r>
            <a:r>
              <a:rPr lang="pt-BR" sz="1400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25%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 A participação poderá ser de até </a:t>
            </a:r>
            <a:r>
              <a:rPr lang="pt-BR" sz="1400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30%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nos seguintes casos:  </a:t>
            </a:r>
          </a:p>
          <a:p>
            <a:pPr marL="80963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i.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emissões com prazo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 vencimento superior a 5 anos;</a:t>
            </a:r>
          </a:p>
          <a:p>
            <a:pPr marL="80963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ii.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emissões caracterizadas como "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título verde"; e/ou</a:t>
            </a:r>
          </a:p>
          <a:p>
            <a:pPr marL="80963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iii. emissões referenciadas por IPCA</a:t>
            </a:r>
          </a:p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Limitado à exposição máxima definida pela área de crédito do BNDES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2" name="Retângulo 221"/>
          <p:cNvSpPr/>
          <p:nvPr/>
        </p:nvSpPr>
        <p:spPr>
          <a:xfrm>
            <a:off x="3431704" y="1856930"/>
            <a:ext cx="4355318" cy="126538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Até </a:t>
            </a:r>
            <a:r>
              <a:rPr lang="pt-BR" sz="14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100</a:t>
            </a:r>
            <a:r>
              <a:rPr lang="pt-BR" sz="1400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Para participações superiores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 50%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da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emissão, haverá um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custo adicional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crescente até 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nivel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de 100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%,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 modo a incentivar a participação de outros investidores na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emissão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4" name="Retângulo 223"/>
          <p:cNvSpPr/>
          <p:nvPr/>
        </p:nvSpPr>
        <p:spPr>
          <a:xfrm>
            <a:off x="3431704" y="5820659"/>
            <a:ext cx="4176462" cy="920709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Não inferior a 4 anos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03712" y="3300379"/>
            <a:ext cx="43813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SPEs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; concessionárias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pt-BR" sz="1400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autorizatárias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ou permissionárias; ou</a:t>
            </a:r>
          </a:p>
          <a:p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sociedades ("holdings'') controladoras de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SPEs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ou detentoras de concessão, autorização ou permissão, atuantes nos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setores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: </a:t>
            </a:r>
          </a:p>
          <a:p>
            <a:r>
              <a:rPr lang="pt-BR" sz="1400" u="sng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logística </a:t>
            </a:r>
            <a:r>
              <a:rPr lang="pt-BR" sz="14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e transporte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; mobilidade urbana; energia; saneamento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básico.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191344" y="3300379"/>
            <a:ext cx="1175093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8" name="Conector reto 247"/>
          <p:cNvCxnSpPr/>
          <p:nvPr/>
        </p:nvCxnSpPr>
        <p:spPr>
          <a:xfrm>
            <a:off x="204971" y="4452507"/>
            <a:ext cx="1175093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9" name="Conector reto 248"/>
          <p:cNvCxnSpPr/>
          <p:nvPr/>
        </p:nvCxnSpPr>
        <p:spPr>
          <a:xfrm>
            <a:off x="204971" y="5877272"/>
            <a:ext cx="1175093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0" name="Conector reto 249"/>
          <p:cNvCxnSpPr/>
          <p:nvPr/>
        </p:nvCxnSpPr>
        <p:spPr>
          <a:xfrm>
            <a:off x="191344" y="1788211"/>
            <a:ext cx="1175093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1" name="Retângulo 250"/>
          <p:cNvSpPr/>
          <p:nvPr/>
        </p:nvSpPr>
        <p:spPr>
          <a:xfrm>
            <a:off x="7909829" y="5820659"/>
            <a:ext cx="4176462" cy="920709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/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Não inferior a 4 anos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09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_PPT_institucional BNDES_2017_Completo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7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_PPT_institucional BNDES_2017_Completo" id="{AB491706-1A8D-4014-8E4D-5CE88840757C}" vid="{554E45AE-A2E3-4A15-A90C-DE89DEB416DC}"/>
    </a:ext>
  </a:extLst>
</a:theme>
</file>

<file path=ppt/theme/theme3.xml><?xml version="1.0" encoding="utf-8"?>
<a:theme xmlns:a="http://schemas.openxmlformats.org/drawingml/2006/main" name="8_Tema do Office">
  <a:themeElements>
    <a:clrScheme name="Paleta BNDES">
      <a:dk1>
        <a:srgbClr val="3E3E3E"/>
      </a:dk1>
      <a:lt1>
        <a:sysClr val="window" lastClr="FFFFFF"/>
      </a:lt1>
      <a:dk2>
        <a:srgbClr val="646464"/>
      </a:dk2>
      <a:lt2>
        <a:srgbClr val="7F7F7F"/>
      </a:lt2>
      <a:accent1>
        <a:srgbClr val="009933"/>
      </a:accent1>
      <a:accent2>
        <a:srgbClr val="1E428B"/>
      </a:accent2>
      <a:accent3>
        <a:srgbClr val="CD8627"/>
      </a:accent3>
      <a:accent4>
        <a:srgbClr val="52BBB5"/>
      </a:accent4>
      <a:accent5>
        <a:srgbClr val="759CB8"/>
      </a:accent5>
      <a:accent6>
        <a:srgbClr val="C15C29"/>
      </a:accent6>
      <a:hlink>
        <a:srgbClr val="006FB9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delo_PPT_institucional BNDES_2017_Completo" id="{AB491706-1A8D-4014-8E4D-5CE88840757C}" vid="{554E45AE-A2E3-4A15-A90C-DE89DEB416DC}"/>
    </a:ext>
  </a:extLst>
</a:theme>
</file>

<file path=ppt/theme/theme4.xml><?xml version="1.0" encoding="utf-8"?>
<a:theme xmlns:a="http://schemas.openxmlformats.org/drawingml/2006/main" name="modelo_PPT_institucional BNDES_2017_Completo">
  <a:themeElements>
    <a:clrScheme name="modelo_PPT_institucional BNDES_2017_Completo">
      <a:dk1>
        <a:srgbClr val="7B7B7B"/>
      </a:dk1>
      <a:lt1>
        <a:srgbClr val="FFFFFF"/>
      </a:lt1>
      <a:dk2>
        <a:srgbClr val="A7A7A7"/>
      </a:dk2>
      <a:lt2>
        <a:srgbClr val="535353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0000FF"/>
      </a:hlink>
      <a:folHlink>
        <a:srgbClr val="FF00FF"/>
      </a:folHlink>
    </a:clrScheme>
    <a:fontScheme name="modelo_PPT_institucional BNDES_2017_Completo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delo_PPT_institucional BNDES_2017_Comple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B7B7B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9267</TotalTime>
  <Words>870</Words>
  <Application>Microsoft Office PowerPoint</Application>
  <PresentationFormat>Personalizar</PresentationFormat>
  <Paragraphs>154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1_modelo_PPT_institucional BNDES_2017_Completo</vt:lpstr>
      <vt:lpstr>7_Tema do Office</vt:lpstr>
      <vt:lpstr>8_Tema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Bentzen Fonseca Assumpcao</dc:creator>
  <cp:lastModifiedBy>Pedro dos Passos</cp:lastModifiedBy>
  <cp:revision>565</cp:revision>
  <cp:lastPrinted>2019-06-19T22:11:28Z</cp:lastPrinted>
  <dcterms:modified xsi:type="dcterms:W3CDTF">2019-11-14T22:27:39Z</dcterms:modified>
</cp:coreProperties>
</file>