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media/image47.jpg" ContentType="image/gif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3" r:id="rId3"/>
    <p:sldId id="308" r:id="rId4"/>
    <p:sldId id="291" r:id="rId5"/>
    <p:sldId id="297" r:id="rId6"/>
    <p:sldId id="306" r:id="rId7"/>
    <p:sldId id="301" r:id="rId8"/>
    <p:sldId id="305" r:id="rId9"/>
    <p:sldId id="293" r:id="rId10"/>
    <p:sldId id="295" r:id="rId11"/>
    <p:sldId id="300" r:id="rId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0CC00"/>
    <a:srgbClr val="085091"/>
    <a:srgbClr val="3CBC96"/>
    <a:srgbClr val="0F6FC6"/>
    <a:srgbClr val="EFF0F2"/>
    <a:srgbClr val="FF9900"/>
    <a:srgbClr val="FF99FF"/>
    <a:srgbClr val="FF66FF"/>
    <a:srgbClr val="DC22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400" b="1" dirty="0"/>
              <a:t>EXTENSÃO DO MODAL FERROVIÁRIO POR REGIÃO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Planilha1!$B$2</c:f>
              <c:strCache>
                <c:ptCount val="1"/>
                <c:pt idx="0">
                  <c:v>VALEC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Planilha1!$A$3:$A$8</c:f>
              <c:strCache>
                <c:ptCount val="6"/>
                <c:pt idx="0">
                  <c:v>CENTRO OESTE</c:v>
                </c:pt>
                <c:pt idx="1">
                  <c:v>NORDESTE</c:v>
                </c:pt>
                <c:pt idx="2">
                  <c:v>NORTE</c:v>
                </c:pt>
                <c:pt idx="3">
                  <c:v>SUDESTE</c:v>
                </c:pt>
                <c:pt idx="4">
                  <c:v>SUL</c:v>
                </c:pt>
                <c:pt idx="5">
                  <c:v>TOTAL</c:v>
                </c:pt>
              </c:strCache>
            </c:strRef>
          </c:cat>
          <c:val>
            <c:numRef>
              <c:f>Planilha1!$B$3:$B$8</c:f>
              <c:numCache>
                <c:formatCode>General</c:formatCode>
                <c:ptCount val="6"/>
                <c:pt idx="0">
                  <c:v>3676</c:v>
                </c:pt>
                <c:pt idx="1">
                  <c:v>2067</c:v>
                </c:pt>
                <c:pt idx="2">
                  <c:v>3329</c:v>
                </c:pt>
                <c:pt idx="3">
                  <c:v>1588</c:v>
                </c:pt>
                <c:pt idx="4">
                  <c:v>2620</c:v>
                </c:pt>
                <c:pt idx="5">
                  <c:v>13280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AB-4A28-BD1C-2B21376B3790}"/>
            </c:ext>
          </c:extLst>
        </c:ser>
        <c:ser>
          <c:idx val="1"/>
          <c:order val="1"/>
          <c:tx>
            <c:strRef>
              <c:f>Planilha1!$C$2</c:f>
              <c:strCache>
                <c:ptCount val="1"/>
                <c:pt idx="0">
                  <c:v>CONCEDIDA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val>
            <c:numRef>
              <c:f>Planilha1!$C$3:$C$8</c:f>
              <c:numCache>
                <c:formatCode>General</c:formatCode>
                <c:ptCount val="6"/>
                <c:pt idx="0">
                  <c:v>1952</c:v>
                </c:pt>
                <c:pt idx="1">
                  <c:v>7461</c:v>
                </c:pt>
                <c:pt idx="2">
                  <c:v>205</c:v>
                </c:pt>
                <c:pt idx="3">
                  <c:v>9923</c:v>
                </c:pt>
                <c:pt idx="4">
                  <c:v>6817</c:v>
                </c:pt>
                <c:pt idx="5">
                  <c:v>26358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AB-4A28-BD1C-2B21376B3790}"/>
            </c:ext>
          </c:extLst>
        </c:ser>
        <c:ser>
          <c:idx val="2"/>
          <c:order val="2"/>
          <c:tx>
            <c:strRef>
              <c:f>Planilha1!$D$2</c:f>
              <c:strCache>
                <c:ptCount val="1"/>
                <c:pt idx="0">
                  <c:v>SNV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val>
            <c:numRef>
              <c:f>Planilha1!$D$3:$D$8</c:f>
              <c:numCache>
                <c:formatCode>General</c:formatCode>
                <c:ptCount val="6"/>
                <c:pt idx="0">
                  <c:v>7681</c:v>
                </c:pt>
                <c:pt idx="1">
                  <c:v>8544</c:v>
                </c:pt>
                <c:pt idx="2">
                  <c:v>9452</c:v>
                </c:pt>
                <c:pt idx="3">
                  <c:v>4554</c:v>
                </c:pt>
                <c:pt idx="4">
                  <c:v>1890</c:v>
                </c:pt>
                <c:pt idx="5">
                  <c:v>32121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AB-4A28-BD1C-2B21376B37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284778088"/>
        <c:axId val="284776448"/>
      </c:barChart>
      <c:catAx>
        <c:axId val="284778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4776448"/>
        <c:crosses val="autoZero"/>
        <c:auto val="1"/>
        <c:lblAlgn val="ctr"/>
        <c:lblOffset val="100"/>
        <c:noMultiLvlLbl val="0"/>
      </c:catAx>
      <c:valAx>
        <c:axId val="284776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00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4778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0490216595689648E-3"/>
          <c:y val="0.88456509578370435"/>
          <c:w val="0.58696520710817568"/>
          <c:h val="7.24825704841032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C9A0038A-9715-4B43-97AA-7E4E514BF7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672"/>
            <a:ext cx="12192000" cy="8097672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4C9A314A-3F1A-4183-B690-4BDAEBDFCAE0}"/>
              </a:ext>
            </a:extLst>
          </p:cNvPr>
          <p:cNvSpPr/>
          <p:nvPr userDrawn="1"/>
        </p:nvSpPr>
        <p:spPr>
          <a:xfrm>
            <a:off x="1523999" y="1122362"/>
            <a:ext cx="9143999" cy="2852365"/>
          </a:xfrm>
          <a:prstGeom prst="rect">
            <a:avLst/>
          </a:prstGeom>
          <a:solidFill>
            <a:schemeClr val="bg2">
              <a:lumMod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DDBC348-6AC0-411D-AEB2-0254D3C1D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B35E078-BBEA-4A0A-8400-9E7A98943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36A318-2724-49C4-96EE-7DDAA2B1F2B5}" type="datetimeFigureOut">
              <a:rPr lang="pt-BR" smtClean="0"/>
              <a:t>18/11/2019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7B5874-DAB6-444A-82B5-21BE83EF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D664C7C-1086-47E6-8CDC-B08FD80325EF}"/>
              </a:ext>
            </a:extLst>
          </p:cNvPr>
          <p:cNvSpPr/>
          <p:nvPr userDrawn="1"/>
        </p:nvSpPr>
        <p:spPr>
          <a:xfrm>
            <a:off x="1523999" y="1141950"/>
            <a:ext cx="9143999" cy="2832778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4916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1D1D1540-87A9-45B8-A7A1-3A15A20BD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445" y="6197187"/>
            <a:ext cx="2737109" cy="31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82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CCC81140-349C-41C8-B832-065DD70AA6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445" y="6197187"/>
            <a:ext cx="2737109" cy="31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08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C7CBDF-E24F-4DE3-BCF2-6AE1845EB9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91" y="6196159"/>
            <a:ext cx="2599529" cy="29469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C3A9F84-BA35-4F3C-8F62-71E8FCA3EA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20" y="5831957"/>
            <a:ext cx="3692655" cy="83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47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AC170F6-C45A-48AA-A23A-39ADD3E30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E53A2EC-2320-489F-B780-A1E65AFE9BE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44" y="6350125"/>
            <a:ext cx="2519112" cy="2855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22E5132-420B-476E-965B-3932126F2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" t="1" r="786" b="1089"/>
          <a:stretch/>
        </p:blipFill>
        <p:spPr>
          <a:xfrm>
            <a:off x="1" y="-1302"/>
            <a:ext cx="12192000" cy="68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2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60" r:id="rId3"/>
    <p:sldLayoutId id="214748365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jpe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17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jpeg"/><Relationship Id="rId4" Type="http://schemas.openxmlformats.org/officeDocument/2006/relationships/image" Target="../media/image11.png"/><Relationship Id="rId9" Type="http://schemas.microsoft.com/office/2007/relationships/hdphoto" Target="../media/hdphoto3.wdp"/><Relationship Id="rId1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gif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11" Type="http://schemas.openxmlformats.org/officeDocument/2006/relationships/image" Target="../media/image43.jp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85C98E7A-958E-4505-8865-A1CE31351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0894" y="1218676"/>
            <a:ext cx="9090212" cy="1709581"/>
          </a:xfrm>
        </p:spPr>
        <p:txBody>
          <a:bodyPr anchor="ctr">
            <a:normAutofit/>
          </a:bodyPr>
          <a:lstStyle/>
          <a:p>
            <a:r>
              <a:rPr lang="pt-BR" sz="4400" dirty="0"/>
              <a:t>PORTFÓLIO VALEC DE SERVIÇOS E PROJETOS FERROVIÁRIOS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5208D3A-2FF9-40B8-9321-3B5AE1FDE9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292" y="6270786"/>
            <a:ext cx="4315620" cy="489240"/>
          </a:xfrm>
          <a:prstGeom prst="rect">
            <a:avLst/>
          </a:prstGeom>
        </p:spPr>
      </p:pic>
      <p:pic>
        <p:nvPicPr>
          <p:cNvPr id="7" name="Imagem 6" descr="Fundo preto com letras brancas&#10;&#10;Descrição gerada automaticamente">
            <a:extLst>
              <a:ext uri="{FF2B5EF4-FFF2-40B4-BE49-F238E27FC236}">
                <a16:creationId xmlns:a16="http://schemas.microsoft.com/office/drawing/2014/main" id="{F64F1DC7-B4DA-4DA6-8033-264A402C94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t="30892" r="16517" b="30296"/>
          <a:stretch/>
        </p:blipFill>
        <p:spPr>
          <a:xfrm>
            <a:off x="0" y="5517652"/>
            <a:ext cx="3189514" cy="1340348"/>
          </a:xfrm>
          <a:prstGeom prst="rect">
            <a:avLst/>
          </a:prstGeom>
          <a:ln>
            <a:noFill/>
          </a:ln>
        </p:spPr>
      </p:pic>
      <p:sp>
        <p:nvSpPr>
          <p:cNvPr id="8" name="Título 4">
            <a:extLst>
              <a:ext uri="{FF2B5EF4-FFF2-40B4-BE49-F238E27FC236}">
                <a16:creationId xmlns:a16="http://schemas.microsoft.com/office/drawing/2014/main" id="{C3C2C1ED-2874-4078-9BFA-DB6453C9C894}"/>
              </a:ext>
            </a:extLst>
          </p:cNvPr>
          <p:cNvSpPr txBox="1">
            <a:spLocks/>
          </p:cNvSpPr>
          <p:nvPr/>
        </p:nvSpPr>
        <p:spPr>
          <a:xfrm>
            <a:off x="1594757" y="2928257"/>
            <a:ext cx="9090212" cy="989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pt-BR" sz="2500" dirty="0"/>
              <a:t>Marcos Aires Albuquerque Santos, </a:t>
            </a:r>
            <a:r>
              <a:rPr lang="pt-BR" sz="2500" dirty="0" err="1"/>
              <a:t>D.Sc</a:t>
            </a:r>
            <a:r>
              <a:rPr lang="pt-BR" sz="2500" dirty="0"/>
              <a:t>.</a:t>
            </a:r>
            <a:br>
              <a:rPr lang="pt-BR" sz="2500" dirty="0"/>
            </a:br>
            <a:r>
              <a:rPr lang="pt-BR" sz="2000" dirty="0"/>
              <a:t>Superintendente de Projetos, Custos e Estudos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862295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AE7537E-F763-4C88-A6A2-91E9492670A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0081" y="204597"/>
            <a:ext cx="6287377" cy="5858693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226C4BE1-2B85-49A0-B9F8-D94EBB3F50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56" y="799716"/>
            <a:ext cx="2509744" cy="2451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0140A81E-2007-4B57-AF96-1FC4818608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2482993"/>
              </p:ext>
            </p:extLst>
          </p:nvPr>
        </p:nvGraphicFramePr>
        <p:xfrm>
          <a:off x="443228" y="3429000"/>
          <a:ext cx="4993405" cy="3164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Imagem 7">
            <a:extLst>
              <a:ext uri="{FF2B5EF4-FFF2-40B4-BE49-F238E27FC236}">
                <a16:creationId xmlns:a16="http://schemas.microsoft.com/office/drawing/2014/main" id="{25BA1774-2CD5-4221-8A30-9625CBE16FA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089" y="793758"/>
            <a:ext cx="2521406" cy="2463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0A6B1CC-2A89-460A-A688-C7AF1D024C4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2" y="793758"/>
            <a:ext cx="2521406" cy="2463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3D841F6B-12D1-479F-A03D-D6B9F7945863}"/>
              </a:ext>
            </a:extLst>
          </p:cNvPr>
          <p:cNvSpPr txBox="1"/>
          <p:nvPr/>
        </p:nvSpPr>
        <p:spPr>
          <a:xfrm>
            <a:off x="282907" y="264744"/>
            <a:ext cx="5641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PROPOSTA DE NOVO SNV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C69AD8D-F17F-4855-A7D2-466EF68B654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15" y="793758"/>
            <a:ext cx="2521406" cy="246306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8B1A1229-894C-431A-AEE0-1502859BAC20}"/>
              </a:ext>
            </a:extLst>
          </p:cNvPr>
          <p:cNvGrpSpPr/>
          <p:nvPr/>
        </p:nvGrpSpPr>
        <p:grpSpPr>
          <a:xfrm>
            <a:off x="-56828" y="2717116"/>
            <a:ext cx="6276694" cy="833656"/>
            <a:chOff x="282907" y="2785400"/>
            <a:chExt cx="5855880" cy="575426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AFCDCBE4-EE14-4016-88ED-F229835D3A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02"/>
            <a:stretch/>
          </p:blipFill>
          <p:spPr>
            <a:xfrm>
              <a:off x="5520728" y="2785400"/>
              <a:ext cx="618059" cy="575426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A9F90120-B232-40F8-BF35-7AF2DB588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430"/>
            <a:stretch/>
          </p:blipFill>
          <p:spPr>
            <a:xfrm>
              <a:off x="282907" y="2785400"/>
              <a:ext cx="5263908" cy="575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525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48AC352-881F-4B8C-A700-91B8DAE2E459}"/>
              </a:ext>
            </a:extLst>
          </p:cNvPr>
          <p:cNvSpPr/>
          <p:nvPr/>
        </p:nvSpPr>
        <p:spPr>
          <a:xfrm>
            <a:off x="1265438" y="509523"/>
            <a:ext cx="96611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chemeClr val="tx2">
                    <a:lumMod val="75000"/>
                  </a:schemeClr>
                </a:solidFill>
              </a:rPr>
              <a:t>PAINEL BI INTERATIVO - INFRAESTRUTURA FERROVIÁRIA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5B4BAF6-BF3E-41CC-8EFF-1FB245E74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883" y="974173"/>
            <a:ext cx="8990233" cy="5040407"/>
          </a:xfrm>
          <a:prstGeom prst="rect">
            <a:avLst/>
          </a:prstGeom>
        </p:spPr>
      </p:pic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B45BB373-291F-4F8C-93F3-5A67A9DB2AB5}"/>
              </a:ext>
            </a:extLst>
          </p:cNvPr>
          <p:cNvSpPr/>
          <p:nvPr/>
        </p:nvSpPr>
        <p:spPr>
          <a:xfrm>
            <a:off x="1573988" y="3962399"/>
            <a:ext cx="1330576" cy="2025286"/>
          </a:xfrm>
          <a:prstGeom prst="roundRect">
            <a:avLst>
              <a:gd name="adj" fmla="val 11539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12F4353B-BA37-4452-838C-53BACA2ADC45}"/>
              </a:ext>
            </a:extLst>
          </p:cNvPr>
          <p:cNvSpPr/>
          <p:nvPr/>
        </p:nvSpPr>
        <p:spPr>
          <a:xfrm>
            <a:off x="5002304" y="3858541"/>
            <a:ext cx="986117" cy="1475459"/>
          </a:xfrm>
          <a:prstGeom prst="roundRect">
            <a:avLst>
              <a:gd name="adj" fmla="val 11539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2012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>
            <a:extLst>
              <a:ext uri="{FF2B5EF4-FFF2-40B4-BE49-F238E27FC236}">
                <a16:creationId xmlns:a16="http://schemas.microsoft.com/office/drawing/2014/main" id="{13D3F8B4-A87B-440C-8A09-11EB49371D41}"/>
              </a:ext>
            </a:extLst>
          </p:cNvPr>
          <p:cNvGrpSpPr/>
          <p:nvPr/>
        </p:nvGrpSpPr>
        <p:grpSpPr>
          <a:xfrm>
            <a:off x="6213023" y="246217"/>
            <a:ext cx="5704115" cy="5777097"/>
            <a:chOff x="6213023" y="246217"/>
            <a:chExt cx="5704115" cy="5777097"/>
          </a:xfrm>
        </p:grpSpPr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1491227D-783E-4F94-9873-C2DF92B19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13023" y="246217"/>
              <a:ext cx="5704115" cy="2918226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9F877B19-A32B-4195-B776-3B833994AD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900"/>
            <a:stretch/>
          </p:blipFill>
          <p:spPr>
            <a:xfrm>
              <a:off x="6213023" y="3105088"/>
              <a:ext cx="5704115" cy="2918226"/>
            </a:xfrm>
            <a:prstGeom prst="rect">
              <a:avLst/>
            </a:prstGeom>
          </p:spPr>
        </p:pic>
      </p:grpSp>
      <p:sp>
        <p:nvSpPr>
          <p:cNvPr id="19" name="Título 1">
            <a:extLst>
              <a:ext uri="{FF2B5EF4-FFF2-40B4-BE49-F238E27FC236}">
                <a16:creationId xmlns:a16="http://schemas.microsoft.com/office/drawing/2014/main" id="{FF051000-224D-4D0F-B560-B853AB8A4E1D}"/>
              </a:ext>
            </a:extLst>
          </p:cNvPr>
          <p:cNvSpPr txBox="1">
            <a:spLocks/>
          </p:cNvSpPr>
          <p:nvPr/>
        </p:nvSpPr>
        <p:spPr>
          <a:xfrm>
            <a:off x="2603586" y="358902"/>
            <a:ext cx="3276601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8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pt-BR" sz="20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EVTEA (</a:t>
            </a:r>
            <a:r>
              <a:rPr lang="pt-BR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11.109</a:t>
            </a:r>
            <a:r>
              <a:rPr lang="pt-BR" sz="20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km) </a:t>
            </a:r>
          </a:p>
          <a:p>
            <a:r>
              <a:rPr lang="pt-BR" sz="20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Básico (</a:t>
            </a:r>
            <a:r>
              <a:rPr lang="pt-BR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5.349</a:t>
            </a:r>
            <a:r>
              <a:rPr lang="pt-BR" sz="20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km) </a:t>
            </a:r>
          </a:p>
          <a:p>
            <a:r>
              <a:rPr lang="pt-BR" sz="20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Executivo (</a:t>
            </a:r>
            <a:r>
              <a:rPr lang="pt-BR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3.794</a:t>
            </a:r>
            <a:r>
              <a:rPr lang="pt-BR" sz="20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km)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89146ED4-7138-4629-887E-9C5BDD71D331}"/>
              </a:ext>
            </a:extLst>
          </p:cNvPr>
          <p:cNvSpPr txBox="1">
            <a:spLocks/>
          </p:cNvSpPr>
          <p:nvPr/>
        </p:nvSpPr>
        <p:spPr>
          <a:xfrm>
            <a:off x="2682776" y="4894110"/>
            <a:ext cx="3537846" cy="6452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Construído (</a:t>
            </a:r>
            <a:r>
              <a:rPr lang="pt-BR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2.374</a:t>
            </a:r>
            <a:r>
              <a:rPr lang="pt-BR" sz="20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km) </a:t>
            </a:r>
          </a:p>
          <a:p>
            <a:r>
              <a:rPr lang="pt-BR" sz="20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Em Construção (</a:t>
            </a:r>
            <a:r>
              <a:rPr lang="pt-BR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1.022</a:t>
            </a:r>
            <a:r>
              <a:rPr lang="pt-BR" sz="20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km) 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90AE219F-6804-4AFB-A834-CFAADDD6CC54}"/>
              </a:ext>
            </a:extLst>
          </p:cNvPr>
          <p:cNvSpPr txBox="1">
            <a:spLocks/>
          </p:cNvSpPr>
          <p:nvPr/>
        </p:nvSpPr>
        <p:spPr>
          <a:xfrm>
            <a:off x="2728940" y="3323847"/>
            <a:ext cx="3573297" cy="5729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Área (</a:t>
            </a:r>
            <a:r>
              <a:rPr kumimoji="0" lang="pt-BR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31.226</a:t>
            </a: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 ha)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Processos (</a:t>
            </a:r>
            <a:r>
              <a:rPr kumimoji="0" lang="pt-BR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6.519</a:t>
            </a: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9B2CE3C2-7FCE-4968-BC8F-DA3E552756AB}"/>
              </a:ext>
            </a:extLst>
          </p:cNvPr>
          <p:cNvSpPr txBox="1">
            <a:spLocks/>
          </p:cNvSpPr>
          <p:nvPr/>
        </p:nvSpPr>
        <p:spPr>
          <a:xfrm>
            <a:off x="2789166" y="1917079"/>
            <a:ext cx="2514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8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pt-BR" sz="20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L.P (</a:t>
            </a:r>
            <a:r>
              <a:rPr lang="pt-BR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2.063</a:t>
            </a:r>
            <a:r>
              <a:rPr lang="pt-BR" sz="20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km)</a:t>
            </a:r>
          </a:p>
          <a:p>
            <a:r>
              <a:rPr lang="pt-BR" sz="20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L.I  (</a:t>
            </a:r>
            <a:r>
              <a:rPr lang="pt-BR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1.707</a:t>
            </a:r>
            <a:r>
              <a:rPr lang="pt-BR" sz="20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km)</a:t>
            </a:r>
          </a:p>
          <a:p>
            <a:r>
              <a:rPr lang="pt-BR" sz="20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L.O (</a:t>
            </a:r>
            <a:r>
              <a:rPr lang="pt-BR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1.579</a:t>
            </a:r>
            <a:r>
              <a:rPr lang="pt-BR" sz="20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km)</a:t>
            </a:r>
          </a:p>
        </p:txBody>
      </p:sp>
      <p:pic>
        <p:nvPicPr>
          <p:cNvPr id="2056" name="Picture 8" descr="Imagem relacionada">
            <a:extLst>
              <a:ext uri="{FF2B5EF4-FFF2-40B4-BE49-F238E27FC236}">
                <a16:creationId xmlns:a16="http://schemas.microsoft.com/office/drawing/2014/main" id="{B0C82AE5-A9E8-4512-A5BC-FCEC21FD7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8398" flipH="1">
            <a:off x="4850677" y="577389"/>
            <a:ext cx="1090094" cy="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Imagem relacionada">
            <a:extLst>
              <a:ext uri="{FF2B5EF4-FFF2-40B4-BE49-F238E27FC236}">
                <a16:creationId xmlns:a16="http://schemas.microsoft.com/office/drawing/2014/main" id="{B83DD148-A92B-4C22-9115-1EEE7CC7E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711" flipH="1">
            <a:off x="4724339" y="2000679"/>
            <a:ext cx="1499838" cy="121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Imagem relacionada">
            <a:extLst>
              <a:ext uri="{FF2B5EF4-FFF2-40B4-BE49-F238E27FC236}">
                <a16:creationId xmlns:a16="http://schemas.microsoft.com/office/drawing/2014/main" id="{004492B7-9099-47F2-909F-D7BF3B721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2090" flipH="1">
            <a:off x="4926586" y="3008054"/>
            <a:ext cx="1227469" cy="99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Imagem relacionada">
            <a:extLst>
              <a:ext uri="{FF2B5EF4-FFF2-40B4-BE49-F238E27FC236}">
                <a16:creationId xmlns:a16="http://schemas.microsoft.com/office/drawing/2014/main" id="{E6E2CEB1-13D5-4A5A-9759-F1BD8F147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42589" flipH="1">
            <a:off x="5384795" y="4507726"/>
            <a:ext cx="912959" cy="73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02AEB153-7462-40A8-BBFC-76FB5C41920D}"/>
              </a:ext>
            </a:extLst>
          </p:cNvPr>
          <p:cNvGrpSpPr/>
          <p:nvPr/>
        </p:nvGrpSpPr>
        <p:grpSpPr>
          <a:xfrm>
            <a:off x="264400" y="2249382"/>
            <a:ext cx="2501093" cy="1468223"/>
            <a:chOff x="189282" y="2467708"/>
            <a:chExt cx="2501093" cy="1468223"/>
          </a:xfrm>
        </p:grpSpPr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A5B92F79-32D4-4E7C-8B4A-79D54429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9282" y="2467708"/>
              <a:ext cx="2501093" cy="1468223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2455BBAE-62D1-4713-A044-7FCD3EEF4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27" b="98266" l="2676" r="98328">
                          <a14:foregroundMark x1="11371" y1="45087" x2="13378" y2="39306"/>
                          <a14:foregroundMark x1="15719" y1="30058" x2="2676" y2="31792"/>
                          <a14:foregroundMark x1="96990" y1="21965" x2="83946" y2="54335"/>
                          <a14:foregroundMark x1="83946" y1="54335" x2="98328" y2="21965"/>
                          <a14:foregroundMark x1="98328" y1="21965" x2="81271" y2="50867"/>
                          <a14:foregroundMark x1="81271" y1="50867" x2="89967" y2="60116"/>
                          <a14:foregroundMark x1="45151" y1="93064" x2="47492" y2="86705"/>
                          <a14:foregroundMark x1="58863" y1="88439" x2="59866" y2="86705"/>
                          <a14:foregroundMark x1="65552" y1="86127" x2="64214" y2="80925"/>
                          <a14:foregroundMark x1="56522" y1="94220" x2="55518" y2="98266"/>
                        </a14:backgroundRemoval>
                      </a14:imgEffect>
                      <a14:imgEffect>
                        <a14:brightnessContrast bright="-23000" contrast="3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3413" y="3440949"/>
              <a:ext cx="855489" cy="494982"/>
            </a:xfrm>
            <a:prstGeom prst="rect">
              <a:avLst/>
            </a:prstGeom>
            <a:ln w="12700">
              <a:noFill/>
            </a:ln>
          </p:spPr>
        </p:pic>
      </p:grpSp>
      <p:pic>
        <p:nvPicPr>
          <p:cNvPr id="1026" name="Picture 2" descr="Resultado de imagem para brush font bracket">
            <a:extLst>
              <a:ext uri="{FF2B5EF4-FFF2-40B4-BE49-F238E27FC236}">
                <a16:creationId xmlns:a16="http://schemas.microsoft.com/office/drawing/2014/main" id="{6BC81347-111A-4A1A-B96D-D9A1A53728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9598" b="11992"/>
          <a:stretch/>
        </p:blipFill>
        <p:spPr bwMode="auto">
          <a:xfrm>
            <a:off x="5978978" y="363368"/>
            <a:ext cx="442609" cy="1997926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Espaço Reservado para Conteúdo 4">
            <a:extLst>
              <a:ext uri="{FF2B5EF4-FFF2-40B4-BE49-F238E27FC236}">
                <a16:creationId xmlns:a16="http://schemas.microsoft.com/office/drawing/2014/main" id="{E54EEB06-AB5D-4591-80F2-0FE41068C43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20" y="409521"/>
            <a:ext cx="2550041" cy="1587001"/>
          </a:xfrm>
          <a:prstGeom prst="rect">
            <a:avLst/>
          </a:prstGeom>
        </p:spPr>
      </p:pic>
      <p:grpSp>
        <p:nvGrpSpPr>
          <p:cNvPr id="27" name="Agrupar 26">
            <a:extLst>
              <a:ext uri="{FF2B5EF4-FFF2-40B4-BE49-F238E27FC236}">
                <a16:creationId xmlns:a16="http://schemas.microsoft.com/office/drawing/2014/main" id="{67A45499-8615-42BA-AB17-B2B248308216}"/>
              </a:ext>
            </a:extLst>
          </p:cNvPr>
          <p:cNvGrpSpPr/>
          <p:nvPr/>
        </p:nvGrpSpPr>
        <p:grpSpPr>
          <a:xfrm>
            <a:off x="170527" y="4048779"/>
            <a:ext cx="2580383" cy="2580712"/>
            <a:chOff x="170527" y="4048779"/>
            <a:chExt cx="2580383" cy="2580712"/>
          </a:xfrm>
        </p:grpSpPr>
        <p:pic>
          <p:nvPicPr>
            <p:cNvPr id="3" name="Imagem 2" descr="Pessoa posando para foto com cidade ao fundo&#10;&#10;Descrição gerada automaticamente">
              <a:extLst>
                <a:ext uri="{FF2B5EF4-FFF2-40B4-BE49-F238E27FC236}">
                  <a16:creationId xmlns:a16="http://schemas.microsoft.com/office/drawing/2014/main" id="{D8B7F430-4486-4837-832E-FC02D4DFA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27" y="4049108"/>
              <a:ext cx="2580383" cy="2580383"/>
            </a:xfrm>
            <a:prstGeom prst="rect">
              <a:avLst/>
            </a:prstGeom>
          </p:spPr>
        </p:pic>
        <p:pic>
          <p:nvPicPr>
            <p:cNvPr id="5" name="Imagem 4" descr="Uma imagem contendo grama, ao ar livre, equipamento agrícola, moto&#10;&#10;Descrição gerada automaticamente">
              <a:extLst>
                <a:ext uri="{FF2B5EF4-FFF2-40B4-BE49-F238E27FC236}">
                  <a16:creationId xmlns:a16="http://schemas.microsoft.com/office/drawing/2014/main" id="{9C96D928-D3E6-406F-8365-E3CE03C3A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48" t="11078" r="30916"/>
            <a:stretch/>
          </p:blipFill>
          <p:spPr>
            <a:xfrm>
              <a:off x="1426460" y="5339300"/>
              <a:ext cx="1324450" cy="1287944"/>
            </a:xfrm>
            <a:prstGeom prst="rect">
              <a:avLst/>
            </a:prstGeom>
          </p:spPr>
        </p:pic>
        <p:pic>
          <p:nvPicPr>
            <p:cNvPr id="11" name="Imagem 10" descr="Estação de trem&#10;&#10;Descrição gerada automaticamente">
              <a:extLst>
                <a:ext uri="{FF2B5EF4-FFF2-40B4-BE49-F238E27FC236}">
                  <a16:creationId xmlns:a16="http://schemas.microsoft.com/office/drawing/2014/main" id="{AC654A09-AB42-438D-9732-D41281D5A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23" r="2504"/>
            <a:stretch/>
          </p:blipFill>
          <p:spPr>
            <a:xfrm>
              <a:off x="178486" y="5337053"/>
              <a:ext cx="1247976" cy="1287944"/>
            </a:xfrm>
            <a:prstGeom prst="rect">
              <a:avLst/>
            </a:prstGeom>
          </p:spPr>
        </p:pic>
        <p:pic>
          <p:nvPicPr>
            <p:cNvPr id="16" name="Imagem 15" descr="Uma imagem contendo ao ar livre, terra, equipamento agrícola, caminhão&#10;&#10;Descrição gerada automaticamente">
              <a:extLst>
                <a:ext uri="{FF2B5EF4-FFF2-40B4-BE49-F238E27FC236}">
                  <a16:creationId xmlns:a16="http://schemas.microsoft.com/office/drawing/2014/main" id="{652958EF-21D3-4A03-B6DB-D73208F2A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95" t="14882" r="34776" b="7443"/>
            <a:stretch/>
          </p:blipFill>
          <p:spPr>
            <a:xfrm>
              <a:off x="1426461" y="4048779"/>
              <a:ext cx="1324449" cy="1287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7019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EB2CE67B-D1A3-4C25-A0DE-664ED66A0DF6}"/>
              </a:ext>
            </a:extLst>
          </p:cNvPr>
          <p:cNvSpPr/>
          <p:nvPr/>
        </p:nvSpPr>
        <p:spPr>
          <a:xfrm>
            <a:off x="6757669" y="1472249"/>
            <a:ext cx="5267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>
                <a:solidFill>
                  <a:schemeClr val="tx2">
                    <a:lumMod val="75000"/>
                  </a:schemeClr>
                </a:solidFill>
              </a:rPr>
              <a:t>PROJETO + CAPEX + CONSTRUÇÃO</a:t>
            </a:r>
            <a:endParaRPr lang="pt-BR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86D4BC5-C08C-413F-ACD0-4DD370475C6D}"/>
              </a:ext>
            </a:extLst>
          </p:cNvPr>
          <p:cNvSpPr/>
          <p:nvPr/>
        </p:nvSpPr>
        <p:spPr>
          <a:xfrm>
            <a:off x="3643363" y="509523"/>
            <a:ext cx="49053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chemeClr val="tx2">
                    <a:lumMod val="75000"/>
                  </a:schemeClr>
                </a:solidFill>
              </a:rPr>
              <a:t>PRINCIPAIS ENTREGAS 2019</a:t>
            </a:r>
            <a:endParaRPr lang="pt-BR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B3641FB-B904-4214-B9A6-ECF15A143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" t="13538" r="4215" b="25724"/>
          <a:stretch/>
        </p:blipFill>
        <p:spPr>
          <a:xfrm>
            <a:off x="3427370" y="1228206"/>
            <a:ext cx="3425945" cy="174156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9BEF774-CC4F-4444-9BB4-300E5B23EE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7" r="6598" b="4470"/>
          <a:stretch/>
        </p:blipFill>
        <p:spPr>
          <a:xfrm>
            <a:off x="262262" y="1228205"/>
            <a:ext cx="3093811" cy="1741567"/>
          </a:xfrm>
          <a:prstGeom prst="rect">
            <a:avLst/>
          </a:prstGeom>
        </p:spPr>
      </p:pic>
      <p:pic>
        <p:nvPicPr>
          <p:cNvPr id="12" name="Picture 4" descr="Imagem">
            <a:extLst>
              <a:ext uri="{FF2B5EF4-FFF2-40B4-BE49-F238E27FC236}">
                <a16:creationId xmlns:a16="http://schemas.microsoft.com/office/drawing/2014/main" id="{3DEBF81D-3120-47DE-A7C7-C9A453D0B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"/>
          <a:stretch/>
        </p:blipFill>
        <p:spPr bwMode="auto">
          <a:xfrm>
            <a:off x="262262" y="3033345"/>
            <a:ext cx="6591053" cy="275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212B41E4-7410-4ED0-A3EB-231A22AB0BA9}"/>
              </a:ext>
            </a:extLst>
          </p:cNvPr>
          <p:cNvSpPr txBox="1"/>
          <p:nvPr/>
        </p:nvSpPr>
        <p:spPr>
          <a:xfrm>
            <a:off x="262262" y="2600440"/>
            <a:ext cx="68472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 algn="just">
              <a:lnSpc>
                <a:spcPct val="90000"/>
              </a:lnSpc>
              <a:spcBef>
                <a:spcPct val="0"/>
              </a:spcBef>
              <a:defRPr sz="2000" b="1">
                <a:solidFill>
                  <a:prstClr val="black"/>
                </a:solidFill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dirty="0">
                <a:solidFill>
                  <a:schemeClr val="bg1"/>
                </a:solidFill>
              </a:rPr>
              <a:t>FICO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5414C28-7580-4867-B283-DC6F170B58F9}"/>
              </a:ext>
            </a:extLst>
          </p:cNvPr>
          <p:cNvSpPr txBox="1"/>
          <p:nvPr/>
        </p:nvSpPr>
        <p:spPr>
          <a:xfrm>
            <a:off x="3427370" y="2600440"/>
            <a:ext cx="68472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 algn="just">
              <a:lnSpc>
                <a:spcPct val="90000"/>
              </a:lnSpc>
              <a:spcBef>
                <a:spcPct val="0"/>
              </a:spcBef>
              <a:defRPr sz="2000" b="1">
                <a:solidFill>
                  <a:prstClr val="black"/>
                </a:solidFill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dirty="0">
                <a:solidFill>
                  <a:schemeClr val="bg1"/>
                </a:solidFill>
              </a:rPr>
              <a:t>FIOL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D25FE23-7EA2-4450-97A3-00ACC616763B}"/>
              </a:ext>
            </a:extLst>
          </p:cNvPr>
          <p:cNvSpPr txBox="1"/>
          <p:nvPr/>
        </p:nvSpPr>
        <p:spPr>
          <a:xfrm>
            <a:off x="262262" y="3033345"/>
            <a:ext cx="68472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 algn="just">
              <a:lnSpc>
                <a:spcPct val="90000"/>
              </a:lnSpc>
              <a:spcBef>
                <a:spcPct val="0"/>
              </a:spcBef>
              <a:defRPr sz="2000" b="1">
                <a:solidFill>
                  <a:prstClr val="black"/>
                </a:solidFill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dirty="0">
                <a:solidFill>
                  <a:schemeClr val="bg1"/>
                </a:solidFill>
              </a:rPr>
              <a:t>FNS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A08EE86-1094-40C1-9DD9-04B8469FEB2E}"/>
              </a:ext>
            </a:extLst>
          </p:cNvPr>
          <p:cNvSpPr/>
          <p:nvPr/>
        </p:nvSpPr>
        <p:spPr>
          <a:xfrm>
            <a:off x="6757669" y="3946302"/>
            <a:ext cx="526727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>
                <a:solidFill>
                  <a:schemeClr val="tx2">
                    <a:lumMod val="75000"/>
                  </a:schemeClr>
                </a:solidFill>
              </a:rPr>
              <a:t>CONCESSÃO REALIZADA:</a:t>
            </a:r>
          </a:p>
          <a:p>
            <a:pPr algn="ctr"/>
            <a:r>
              <a:rPr lang="pt-BR" sz="2800" b="1" dirty="0">
                <a:solidFill>
                  <a:schemeClr val="tx2">
                    <a:lumMod val="75000"/>
                  </a:schemeClr>
                </a:solidFill>
              </a:rPr>
              <a:t>PROJETO + CAPEX + CONSTRUÇÃO</a:t>
            </a:r>
            <a:endParaRPr lang="pt-BR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8" name="Picture 8" descr="Imagem relacionada">
            <a:extLst>
              <a:ext uri="{FF2B5EF4-FFF2-40B4-BE49-F238E27FC236}">
                <a16:creationId xmlns:a16="http://schemas.microsoft.com/office/drawing/2014/main" id="{5E8D8DE7-A791-47E6-85F1-E8A0A9A5D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0129">
            <a:off x="6565332" y="3571581"/>
            <a:ext cx="927528" cy="74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Imagem relacionada">
            <a:extLst>
              <a:ext uri="{FF2B5EF4-FFF2-40B4-BE49-F238E27FC236}">
                <a16:creationId xmlns:a16="http://schemas.microsoft.com/office/drawing/2014/main" id="{46CCDB50-641A-482B-BE38-3F4EBD74C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0129">
            <a:off x="6571884" y="906745"/>
            <a:ext cx="1241115" cy="86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CAA4A51-6387-4CC1-9006-18001DBDE6A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72482" y="2160626"/>
            <a:ext cx="4237648" cy="81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09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9A2A2202-BE2C-4F4C-AD4E-64D117AB6D7D}"/>
              </a:ext>
            </a:extLst>
          </p:cNvPr>
          <p:cNvSpPr/>
          <p:nvPr/>
        </p:nvSpPr>
        <p:spPr>
          <a:xfrm>
            <a:off x="3221667" y="334955"/>
            <a:ext cx="57819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chemeClr val="tx2">
                    <a:lumMod val="75000"/>
                  </a:schemeClr>
                </a:solidFill>
              </a:rPr>
              <a:t>RELAÇÃO GOVERNO X GOVERNO</a:t>
            </a:r>
            <a:endParaRPr lang="pt-BR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A533C1EB-8129-4CC4-AAE2-28844A62537B}"/>
              </a:ext>
            </a:extLst>
          </p:cNvPr>
          <p:cNvSpPr txBox="1">
            <a:spLocks/>
          </p:cNvSpPr>
          <p:nvPr/>
        </p:nvSpPr>
        <p:spPr>
          <a:xfrm>
            <a:off x="2846362" y="3579955"/>
            <a:ext cx="1559517" cy="261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latin typeface="+mn-lt"/>
                <a:cs typeface="Arial" panose="020B0604020202020204" pitchFamily="34" charset="0"/>
              </a:rPr>
              <a:t>    </a:t>
            </a:r>
          </a:p>
          <a:p>
            <a:r>
              <a:rPr lang="pt-BR" sz="2400" b="1" dirty="0">
                <a:latin typeface="+mn-lt"/>
                <a:cs typeface="Arial" panose="020B0604020202020204" pitchFamily="34" charset="0"/>
              </a:rPr>
              <a:t>   DER’S</a:t>
            </a:r>
          </a:p>
          <a:p>
            <a:r>
              <a:rPr lang="pt-BR" sz="2400" b="1" dirty="0">
                <a:latin typeface="+mn-lt"/>
                <a:cs typeface="Arial" panose="020B0604020202020204" pitchFamily="34" charset="0"/>
              </a:rPr>
              <a:t>AGÊNCIAS</a:t>
            </a: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21B54645-A100-46D1-8317-4C5DE6430B1C}"/>
              </a:ext>
            </a:extLst>
          </p:cNvPr>
          <p:cNvSpPr txBox="1">
            <a:spLocks/>
          </p:cNvSpPr>
          <p:nvPr/>
        </p:nvSpPr>
        <p:spPr>
          <a:xfrm>
            <a:off x="7641281" y="4986727"/>
            <a:ext cx="2098387" cy="7528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latin typeface="+mn-lt"/>
                <a:cs typeface="Arial" panose="020B0604020202020204" pitchFamily="34" charset="0"/>
              </a:rPr>
              <a:t>  ENERGIA</a:t>
            </a:r>
          </a:p>
          <a:p>
            <a:r>
              <a:rPr lang="pt-BR" sz="2400" b="1" dirty="0">
                <a:latin typeface="+mn-lt"/>
                <a:cs typeface="Arial" panose="020B0604020202020204" pitchFamily="34" charset="0"/>
              </a:rPr>
              <a:t>     ÁGUA </a:t>
            </a:r>
          </a:p>
        </p:txBody>
      </p:sp>
      <p:pic>
        <p:nvPicPr>
          <p:cNvPr id="1026" name="Picture 2" descr="Resultado de imagem para IBAMA">
            <a:extLst>
              <a:ext uri="{FF2B5EF4-FFF2-40B4-BE49-F238E27FC236}">
                <a16:creationId xmlns:a16="http://schemas.microsoft.com/office/drawing/2014/main" id="{DDE32121-5E6A-4E3F-8873-98CD87CB3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330" y="1314651"/>
            <a:ext cx="709445" cy="69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IPHAN LOGO">
            <a:extLst>
              <a:ext uri="{FF2B5EF4-FFF2-40B4-BE49-F238E27FC236}">
                <a16:creationId xmlns:a16="http://schemas.microsoft.com/office/drawing/2014/main" id="{BFC06411-6938-4C90-93DE-439DD24E1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777" y="1792336"/>
            <a:ext cx="1438924" cy="30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FUNAI LOGO">
            <a:extLst>
              <a:ext uri="{FF2B5EF4-FFF2-40B4-BE49-F238E27FC236}">
                <a16:creationId xmlns:a16="http://schemas.microsoft.com/office/drawing/2014/main" id="{FF108B86-1AD5-4EFE-831A-BB33581F7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336" y="2778129"/>
            <a:ext cx="1209517" cy="186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m para ABNT LOGO">
            <a:extLst>
              <a:ext uri="{FF2B5EF4-FFF2-40B4-BE49-F238E27FC236}">
                <a16:creationId xmlns:a16="http://schemas.microsoft.com/office/drawing/2014/main" id="{907B9648-ACD9-4E2B-A879-35DDE2EC0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167" y="4965962"/>
            <a:ext cx="838737" cy="77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m para DNIT LOGO">
            <a:extLst>
              <a:ext uri="{FF2B5EF4-FFF2-40B4-BE49-F238E27FC236}">
                <a16:creationId xmlns:a16="http://schemas.microsoft.com/office/drawing/2014/main" id="{6559AE6D-73D0-4007-8220-9B6E46B4F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64589">
            <a:off x="2943620" y="2725585"/>
            <a:ext cx="1267317" cy="126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sultado de imagem para INCRA LOGO">
            <a:extLst>
              <a:ext uri="{FF2B5EF4-FFF2-40B4-BE49-F238E27FC236}">
                <a16:creationId xmlns:a16="http://schemas.microsoft.com/office/drawing/2014/main" id="{B131B71F-7FDD-43D6-9277-6E74B5316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27" y="5358411"/>
            <a:ext cx="1275729" cy="2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7D8A30E-EDAC-4FB9-B9AF-D5ADC361627A}"/>
              </a:ext>
            </a:extLst>
          </p:cNvPr>
          <p:cNvGrpSpPr/>
          <p:nvPr/>
        </p:nvGrpSpPr>
        <p:grpSpPr>
          <a:xfrm rot="18900000">
            <a:off x="3597080" y="1174996"/>
            <a:ext cx="691308" cy="1822913"/>
            <a:chOff x="4285840" y="4302610"/>
            <a:chExt cx="691308" cy="1822913"/>
          </a:xfrm>
        </p:grpSpPr>
        <p:pic>
          <p:nvPicPr>
            <p:cNvPr id="1038" name="Picture 14" descr="Resultado de imagem para PETROBRAS LOGO">
              <a:extLst>
                <a:ext uri="{FF2B5EF4-FFF2-40B4-BE49-F238E27FC236}">
                  <a16:creationId xmlns:a16="http://schemas.microsoft.com/office/drawing/2014/main" id="{FF18B181-2A89-4EA9-ABE4-F79B0D3963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0000">
              <a:off x="4076143" y="4904258"/>
              <a:ext cx="1502654" cy="299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Resultado de imagem para transpetro logo">
              <a:extLst>
                <a:ext uri="{FF2B5EF4-FFF2-40B4-BE49-F238E27FC236}">
                  <a16:creationId xmlns:a16="http://schemas.microsoft.com/office/drawing/2014/main" id="{B58F4051-7C06-4B09-9A17-9FEF5BF2ED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0000">
              <a:off x="3708075" y="5061084"/>
              <a:ext cx="1642204" cy="486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9FDD2997-6D91-432B-8AEB-99D030E4530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91"/>
          <a:stretch/>
        </p:blipFill>
        <p:spPr>
          <a:xfrm>
            <a:off x="5176661" y="3349995"/>
            <a:ext cx="2263775" cy="646280"/>
          </a:xfrm>
          <a:prstGeom prst="rect">
            <a:avLst/>
          </a:prstGeom>
        </p:spPr>
      </p:pic>
      <p:pic>
        <p:nvPicPr>
          <p:cNvPr id="10" name="Picture 4" descr="Transparent Hand Shake Icon Png - Shaking Hands Transparent Background, Transparent Cartoons">
            <a:extLst>
              <a:ext uri="{FF2B5EF4-FFF2-40B4-BE49-F238E27FC236}">
                <a16:creationId xmlns:a16="http://schemas.microsoft.com/office/drawing/2014/main" id="{D1647049-3315-47BD-8EB6-B18C70444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45" y="3458467"/>
            <a:ext cx="957366" cy="5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Transparent Hand Shake Icon Png - Shaking Hands Transparent Background, Transparent Cartoons">
            <a:extLst>
              <a:ext uri="{FF2B5EF4-FFF2-40B4-BE49-F238E27FC236}">
                <a16:creationId xmlns:a16="http://schemas.microsoft.com/office/drawing/2014/main" id="{490E29A2-02B9-4A11-9B25-6ED6884D8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01704" y="3458467"/>
            <a:ext cx="957366" cy="5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Transparent Hand Shake Icon Png - Shaking Hands Transparent Background, Transparent Cartoons">
            <a:extLst>
              <a:ext uri="{FF2B5EF4-FFF2-40B4-BE49-F238E27FC236}">
                <a16:creationId xmlns:a16="http://schemas.microsoft.com/office/drawing/2014/main" id="{3AEDEB49-9938-437B-992D-19D9A8FD8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4802630" y="2439889"/>
            <a:ext cx="957366" cy="5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Transparent Hand Shake Icon Png - Shaking Hands Transparent Background, Transparent Cartoons">
            <a:extLst>
              <a:ext uri="{FF2B5EF4-FFF2-40B4-BE49-F238E27FC236}">
                <a16:creationId xmlns:a16="http://schemas.microsoft.com/office/drawing/2014/main" id="{80CB4F61-4D50-4F57-9BAE-5D3384A54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 flipH="1">
            <a:off x="6796109" y="2435240"/>
            <a:ext cx="957366" cy="5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Transparent Hand Shake Icon Png - Shaking Hands Transparent Background, Transparent Cartoons">
            <a:extLst>
              <a:ext uri="{FF2B5EF4-FFF2-40B4-BE49-F238E27FC236}">
                <a16:creationId xmlns:a16="http://schemas.microsoft.com/office/drawing/2014/main" id="{1C692FE8-4A05-48CB-A3E8-FB7DFF92C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4802629" y="4265746"/>
            <a:ext cx="957366" cy="5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Transparent Hand Shake Icon Png - Shaking Hands Transparent Background, Transparent Cartoons">
            <a:extLst>
              <a:ext uri="{FF2B5EF4-FFF2-40B4-BE49-F238E27FC236}">
                <a16:creationId xmlns:a16="http://schemas.microsoft.com/office/drawing/2014/main" id="{0EBC1AD3-2DA2-415A-B57D-5B8698CAA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 flipH="1">
            <a:off x="6790982" y="4265746"/>
            <a:ext cx="957366" cy="5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Transparent Hand Shake Icon Png - Shaking Hands Transparent Background, Transparent Cartoons">
            <a:extLst>
              <a:ext uri="{FF2B5EF4-FFF2-40B4-BE49-F238E27FC236}">
                <a16:creationId xmlns:a16="http://schemas.microsoft.com/office/drawing/2014/main" id="{F5E416ED-25AC-42C3-955B-ACE02FF74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41789" y="4265747"/>
            <a:ext cx="957366" cy="5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Transparent Hand Shake Icon Png - Shaking Hands Transparent Background, Transparent Cartoons">
            <a:extLst>
              <a:ext uri="{FF2B5EF4-FFF2-40B4-BE49-F238E27FC236}">
                <a16:creationId xmlns:a16="http://schemas.microsoft.com/office/drawing/2014/main" id="{765FBC0A-69E7-4474-AFAA-3152CF157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41789" y="2430842"/>
            <a:ext cx="957366" cy="5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066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818AEBC1-0DD5-4966-84A9-C772B678FC2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b="19695"/>
          <a:stretch/>
        </p:blipFill>
        <p:spPr bwMode="auto">
          <a:xfrm>
            <a:off x="6010997" y="4637947"/>
            <a:ext cx="2367498" cy="136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https://constructapp.io/shared/uploads/2017/10/compor-90.png">
            <a:extLst>
              <a:ext uri="{FF2B5EF4-FFF2-40B4-BE49-F238E27FC236}">
                <a16:creationId xmlns:a16="http://schemas.microsoft.com/office/drawing/2014/main" id="{BD73B7E4-AA02-4CDD-BE2F-6F4929AB7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302" y="4250854"/>
            <a:ext cx="2759650" cy="174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00A31EE0-1897-4A4A-B4B2-3DE6D14AE31C}"/>
              </a:ext>
            </a:extLst>
          </p:cNvPr>
          <p:cNvSpPr/>
          <p:nvPr/>
        </p:nvSpPr>
        <p:spPr>
          <a:xfrm>
            <a:off x="1198498" y="509523"/>
            <a:ext cx="97950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chemeClr val="tx2">
                    <a:lumMod val="75000"/>
                  </a:schemeClr>
                </a:solidFill>
              </a:rPr>
              <a:t>TECNOLOGIA NA ELABORAÇÃO DE ESTUDOS E PROJETOS</a:t>
            </a:r>
            <a:endParaRPr lang="pt-BR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" name="Imagem 10" descr="flow_FNS_CFSC_1B">
            <a:extLst>
              <a:ext uri="{FF2B5EF4-FFF2-40B4-BE49-F238E27FC236}">
                <a16:creationId xmlns:a16="http://schemas.microsoft.com/office/drawing/2014/main" id="{8A17AD88-E3ED-47FB-8291-7BB244F49513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1" y="1964363"/>
            <a:ext cx="3671918" cy="180352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5CA7B1A-09F6-4939-948E-F0971D80272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1891" y="3827338"/>
            <a:ext cx="1016462" cy="460460"/>
          </a:xfrm>
          <a:prstGeom prst="rect">
            <a:avLst/>
          </a:prstGeom>
        </p:spPr>
      </p:pic>
      <p:pic>
        <p:nvPicPr>
          <p:cNvPr id="1026" name="Picture 2" descr="Imagem relacionada">
            <a:extLst>
              <a:ext uri="{FF2B5EF4-FFF2-40B4-BE49-F238E27FC236}">
                <a16:creationId xmlns:a16="http://schemas.microsoft.com/office/drawing/2014/main" id="{20D7022C-FC79-4CBA-98C3-823FCF6FB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7" b="39099"/>
          <a:stretch/>
        </p:blipFill>
        <p:spPr bwMode="auto">
          <a:xfrm>
            <a:off x="331891" y="1601091"/>
            <a:ext cx="1248446" cy="30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m relacionada">
            <a:extLst>
              <a:ext uri="{FF2B5EF4-FFF2-40B4-BE49-F238E27FC236}">
                <a16:creationId xmlns:a16="http://schemas.microsoft.com/office/drawing/2014/main" id="{993FFD12-E3EB-40F5-B8C5-6E07187D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400" y="1534286"/>
            <a:ext cx="858586" cy="42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m para COMPOR 90 LOGO">
            <a:extLst>
              <a:ext uri="{FF2B5EF4-FFF2-40B4-BE49-F238E27FC236}">
                <a16:creationId xmlns:a16="http://schemas.microsoft.com/office/drawing/2014/main" id="{5303E6E5-0DF9-4110-B6F5-5D65AD9DE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5" b="23599"/>
          <a:stretch/>
        </p:blipFill>
        <p:spPr bwMode="auto">
          <a:xfrm>
            <a:off x="8857302" y="3795056"/>
            <a:ext cx="688960" cy="39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AD97231-A4B8-4661-837D-5E2E4ACB827A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6"/>
          <a:stretch/>
        </p:blipFill>
        <p:spPr bwMode="auto">
          <a:xfrm>
            <a:off x="3483906" y="4502557"/>
            <a:ext cx="3499697" cy="72614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1FB853D9-F2D1-487D-84F6-C057B6F6223C}"/>
              </a:ext>
            </a:extLst>
          </p:cNvPr>
          <p:cNvSpPr txBox="1">
            <a:spLocks/>
          </p:cNvSpPr>
          <p:nvPr/>
        </p:nvSpPr>
        <p:spPr>
          <a:xfrm>
            <a:off x="8378495" y="1353943"/>
            <a:ext cx="3553192" cy="386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b="1" dirty="0">
                <a:solidFill>
                  <a:prstClr val="black"/>
                </a:solidFill>
                <a:latin typeface="Futura Bk BT" panose="020B0502020204020303" pitchFamily="34" charset="0"/>
                <a:cs typeface="Arial" panose="020B0604020202020204" pitchFamily="34" charset="0"/>
              </a:rPr>
              <a:t>Softwares e sistemas próprios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6440AF1-3DA1-4C7C-90A1-C4A97EB2E40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35623"/>
          <a:stretch/>
        </p:blipFill>
        <p:spPr>
          <a:xfrm>
            <a:off x="8857302" y="1748932"/>
            <a:ext cx="2603241" cy="1921918"/>
          </a:xfrm>
          <a:prstGeom prst="rect">
            <a:avLst/>
          </a:prstGeom>
        </p:spPr>
      </p:pic>
      <p:pic>
        <p:nvPicPr>
          <p:cNvPr id="6" name="Imagem 5" descr="Uma imagem contendo grama, ao ar livre, verde, edifício&#10;&#10;Descrição gerada automaticamente">
            <a:extLst>
              <a:ext uri="{FF2B5EF4-FFF2-40B4-BE49-F238E27FC236}">
                <a16:creationId xmlns:a16="http://schemas.microsoft.com/office/drawing/2014/main" id="{28903BA2-B4BD-4209-9E6B-2D34553B4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4" b="4677"/>
          <a:stretch/>
        </p:blipFill>
        <p:spPr>
          <a:xfrm>
            <a:off x="4339401" y="1963580"/>
            <a:ext cx="3777078" cy="2018322"/>
          </a:xfrm>
          <a:prstGeom prst="rect">
            <a:avLst/>
          </a:prstGeom>
        </p:spPr>
      </p:pic>
      <p:pic>
        <p:nvPicPr>
          <p:cNvPr id="2050" name="Picture 2" descr="Resultado de imagem para trimble quantm">
            <a:extLst>
              <a:ext uri="{FF2B5EF4-FFF2-40B4-BE49-F238E27FC236}">
                <a16:creationId xmlns:a16="http://schemas.microsoft.com/office/drawing/2014/main" id="{D824AEFC-8516-4F64-8754-595516CA4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6"/>
          <a:stretch/>
        </p:blipFill>
        <p:spPr bwMode="auto">
          <a:xfrm>
            <a:off x="331891" y="4315800"/>
            <a:ext cx="2741591" cy="211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048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968696-D5A0-4C96-8B37-668AC851D0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77959"/>
            <a:ext cx="9144000" cy="2387600"/>
          </a:xfrm>
        </p:spPr>
        <p:txBody>
          <a:bodyPr>
            <a:normAutofit/>
          </a:bodyPr>
          <a:lstStyle/>
          <a:p>
            <a:r>
              <a:rPr lang="pt-BR" sz="4800" dirty="0"/>
              <a:t>LANÇAMENTO VALEC:</a:t>
            </a:r>
            <a:br>
              <a:rPr lang="pt-BR" sz="4800" dirty="0"/>
            </a:br>
            <a:r>
              <a:rPr lang="pt-BR" sz="4800" dirty="0"/>
              <a:t>NOVO CONCEITO DE PROJETO DE INFRAESTRUTURA</a:t>
            </a:r>
            <a:endParaRPr lang="pt-BR" sz="5300" dirty="0"/>
          </a:p>
        </p:txBody>
      </p:sp>
    </p:spTree>
    <p:extLst>
      <p:ext uri="{BB962C8B-B14F-4D97-AF65-F5344CB8AC3E}">
        <p14:creationId xmlns:p14="http://schemas.microsoft.com/office/powerpoint/2010/main" val="2251561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992BCDD5-30B7-48FE-B4D6-714BC51310E0}"/>
              </a:ext>
            </a:extLst>
          </p:cNvPr>
          <p:cNvSpPr/>
          <p:nvPr/>
        </p:nvSpPr>
        <p:spPr>
          <a:xfrm>
            <a:off x="7041608" y="1370287"/>
            <a:ext cx="4788902" cy="19830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DB3B052-1B2C-45EF-8F6E-10A9719357F4}"/>
              </a:ext>
            </a:extLst>
          </p:cNvPr>
          <p:cNvSpPr/>
          <p:nvPr/>
        </p:nvSpPr>
        <p:spPr>
          <a:xfrm>
            <a:off x="1600307" y="509523"/>
            <a:ext cx="8991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chemeClr val="tx2">
                    <a:lumMod val="75000"/>
                  </a:schemeClr>
                </a:solidFill>
              </a:rPr>
              <a:t>NOVO CONCEITO DE PROJETO DE INFRAESTRUTURA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DCD07A7-CF45-41EC-A3D0-6076B0782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972" y="1095172"/>
            <a:ext cx="6372225" cy="47791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F98F62CB-3C91-45AE-8EC9-7A0A3F379921}"/>
              </a:ext>
            </a:extLst>
          </p:cNvPr>
          <p:cNvCxnSpPr>
            <a:cxnSpLocks/>
          </p:cNvCxnSpPr>
          <p:nvPr/>
        </p:nvCxnSpPr>
        <p:spPr>
          <a:xfrm flipV="1">
            <a:off x="2862035" y="3172699"/>
            <a:ext cx="3867150" cy="13811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E53DC74A-E062-46E3-8B3B-4FA15295C3EF}"/>
              </a:ext>
            </a:extLst>
          </p:cNvPr>
          <p:cNvSpPr/>
          <p:nvPr/>
        </p:nvSpPr>
        <p:spPr>
          <a:xfrm>
            <a:off x="471260" y="2448799"/>
            <a:ext cx="3086100" cy="3429000"/>
          </a:xfrm>
          <a:custGeom>
            <a:avLst/>
            <a:gdLst>
              <a:gd name="connsiteX0" fmla="*/ 28575 w 3086100"/>
              <a:gd name="connsiteY0" fmla="*/ 0 h 3429000"/>
              <a:gd name="connsiteX1" fmla="*/ 971550 w 3086100"/>
              <a:gd name="connsiteY1" fmla="*/ 400050 h 3429000"/>
              <a:gd name="connsiteX2" fmla="*/ 1590675 w 3086100"/>
              <a:gd name="connsiteY2" fmla="*/ 838200 h 3429000"/>
              <a:gd name="connsiteX3" fmla="*/ 2152650 w 3086100"/>
              <a:gd name="connsiteY3" fmla="*/ 1390650 h 3429000"/>
              <a:gd name="connsiteX4" fmla="*/ 2495550 w 3086100"/>
              <a:gd name="connsiteY4" fmla="*/ 1895475 h 3429000"/>
              <a:gd name="connsiteX5" fmla="*/ 2667000 w 3086100"/>
              <a:gd name="connsiteY5" fmla="*/ 2171700 h 3429000"/>
              <a:gd name="connsiteX6" fmla="*/ 3019425 w 3086100"/>
              <a:gd name="connsiteY6" fmla="*/ 3190875 h 3429000"/>
              <a:gd name="connsiteX7" fmla="*/ 3086100 w 3086100"/>
              <a:gd name="connsiteY7" fmla="*/ 3400425 h 3429000"/>
              <a:gd name="connsiteX8" fmla="*/ 1371600 w 3086100"/>
              <a:gd name="connsiteY8" fmla="*/ 3429000 h 3429000"/>
              <a:gd name="connsiteX9" fmla="*/ 1333500 w 3086100"/>
              <a:gd name="connsiteY9" fmla="*/ 2809875 h 3429000"/>
              <a:gd name="connsiteX10" fmla="*/ 1228725 w 3086100"/>
              <a:gd name="connsiteY10" fmla="*/ 2286000 h 3429000"/>
              <a:gd name="connsiteX11" fmla="*/ 1085850 w 3086100"/>
              <a:gd name="connsiteY11" fmla="*/ 1943100 h 3429000"/>
              <a:gd name="connsiteX12" fmla="*/ 933450 w 3086100"/>
              <a:gd name="connsiteY12" fmla="*/ 1552575 h 3429000"/>
              <a:gd name="connsiteX13" fmla="*/ 762000 w 3086100"/>
              <a:gd name="connsiteY13" fmla="*/ 1323975 h 3429000"/>
              <a:gd name="connsiteX14" fmla="*/ 485775 w 3086100"/>
              <a:gd name="connsiteY14" fmla="*/ 1057275 h 3429000"/>
              <a:gd name="connsiteX15" fmla="*/ 95250 w 3086100"/>
              <a:gd name="connsiteY15" fmla="*/ 762000 h 3429000"/>
              <a:gd name="connsiteX16" fmla="*/ 0 w 3086100"/>
              <a:gd name="connsiteY16" fmla="*/ 6858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86100" h="3429000">
                <a:moveTo>
                  <a:pt x="28575" y="0"/>
                </a:moveTo>
                <a:lnTo>
                  <a:pt x="971550" y="400050"/>
                </a:lnTo>
                <a:lnTo>
                  <a:pt x="1590675" y="838200"/>
                </a:lnTo>
                <a:lnTo>
                  <a:pt x="2152650" y="1390650"/>
                </a:lnTo>
                <a:lnTo>
                  <a:pt x="2495550" y="1895475"/>
                </a:lnTo>
                <a:lnTo>
                  <a:pt x="2667000" y="2171700"/>
                </a:lnTo>
                <a:lnTo>
                  <a:pt x="3019425" y="3190875"/>
                </a:lnTo>
                <a:lnTo>
                  <a:pt x="3086100" y="3400425"/>
                </a:lnTo>
                <a:lnTo>
                  <a:pt x="1371600" y="3429000"/>
                </a:lnTo>
                <a:lnTo>
                  <a:pt x="1333500" y="2809875"/>
                </a:lnTo>
                <a:lnTo>
                  <a:pt x="1228725" y="2286000"/>
                </a:lnTo>
                <a:lnTo>
                  <a:pt x="1085850" y="1943100"/>
                </a:lnTo>
                <a:lnTo>
                  <a:pt x="933450" y="1552575"/>
                </a:lnTo>
                <a:lnTo>
                  <a:pt x="762000" y="1323975"/>
                </a:lnTo>
                <a:lnTo>
                  <a:pt x="485775" y="1057275"/>
                </a:lnTo>
                <a:lnTo>
                  <a:pt x="95250" y="762000"/>
                </a:lnTo>
                <a:lnTo>
                  <a:pt x="0" y="685800"/>
                </a:lnTo>
              </a:path>
            </a:pathLst>
          </a:custGeom>
          <a:solidFill>
            <a:schemeClr val="tx2">
              <a:lumMod val="40000"/>
              <a:lumOff val="60000"/>
              <a:alpha val="36000"/>
            </a:scheme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A7F8E1A-04FD-43F5-8550-903D0A8D28EF}"/>
              </a:ext>
            </a:extLst>
          </p:cNvPr>
          <p:cNvCxnSpPr>
            <a:cxnSpLocks/>
          </p:cNvCxnSpPr>
          <p:nvPr/>
        </p:nvCxnSpPr>
        <p:spPr>
          <a:xfrm flipV="1">
            <a:off x="471260" y="1548551"/>
            <a:ext cx="4324350" cy="8049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91EBA449-E85D-4F7B-998E-E3D28AC46609}"/>
              </a:ext>
            </a:extLst>
          </p:cNvPr>
          <p:cNvSpPr/>
          <p:nvPr/>
        </p:nvSpPr>
        <p:spPr>
          <a:xfrm>
            <a:off x="478821" y="2497995"/>
            <a:ext cx="2724346" cy="3346516"/>
          </a:xfrm>
          <a:custGeom>
            <a:avLst/>
            <a:gdLst>
              <a:gd name="connsiteX0" fmla="*/ 0 w 2724346"/>
              <a:gd name="connsiteY0" fmla="*/ 0 h 3346516"/>
              <a:gd name="connsiteX1" fmla="*/ 367645 w 2724346"/>
              <a:gd name="connsiteY1" fmla="*/ 207390 h 3346516"/>
              <a:gd name="connsiteX2" fmla="*/ 791852 w 2724346"/>
              <a:gd name="connsiteY2" fmla="*/ 386499 h 3346516"/>
              <a:gd name="connsiteX3" fmla="*/ 1329179 w 2724346"/>
              <a:gd name="connsiteY3" fmla="*/ 782425 h 3346516"/>
              <a:gd name="connsiteX4" fmla="*/ 1875934 w 2724346"/>
              <a:gd name="connsiteY4" fmla="*/ 1263192 h 3346516"/>
              <a:gd name="connsiteX5" fmla="*/ 2215299 w 2724346"/>
              <a:gd name="connsiteY5" fmla="*/ 1725105 h 3346516"/>
              <a:gd name="connsiteX6" fmla="*/ 2573518 w 2724346"/>
              <a:gd name="connsiteY6" fmla="*/ 2545237 h 3346516"/>
              <a:gd name="connsiteX7" fmla="*/ 2686639 w 2724346"/>
              <a:gd name="connsiteY7" fmla="*/ 3139126 h 3346516"/>
              <a:gd name="connsiteX8" fmla="*/ 2724346 w 2724346"/>
              <a:gd name="connsiteY8" fmla="*/ 3346516 h 3346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24346" h="3346516">
                <a:moveTo>
                  <a:pt x="0" y="0"/>
                </a:moveTo>
                <a:lnTo>
                  <a:pt x="367645" y="207390"/>
                </a:lnTo>
                <a:lnTo>
                  <a:pt x="791852" y="386499"/>
                </a:lnTo>
                <a:lnTo>
                  <a:pt x="1329179" y="782425"/>
                </a:lnTo>
                <a:lnTo>
                  <a:pt x="1875934" y="1263192"/>
                </a:lnTo>
                <a:lnTo>
                  <a:pt x="2215299" y="1725105"/>
                </a:lnTo>
                <a:lnTo>
                  <a:pt x="2573518" y="2545237"/>
                </a:lnTo>
                <a:lnTo>
                  <a:pt x="2686639" y="3139126"/>
                </a:lnTo>
                <a:lnTo>
                  <a:pt x="2724346" y="3346516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Resultado de imagem para duct buried">
            <a:extLst>
              <a:ext uri="{FF2B5EF4-FFF2-40B4-BE49-F238E27FC236}">
                <a16:creationId xmlns:a16="http://schemas.microsoft.com/office/drawing/2014/main" id="{A9D41973-01C5-4B8D-8AC9-38E10C623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" t="17315"/>
          <a:stretch/>
        </p:blipFill>
        <p:spPr bwMode="auto">
          <a:xfrm flipH="1">
            <a:off x="7041608" y="3504653"/>
            <a:ext cx="4788902" cy="236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67A6626A-DD86-4790-A086-AAD012247CE0}"/>
              </a:ext>
            </a:extLst>
          </p:cNvPr>
          <p:cNvSpPr/>
          <p:nvPr/>
        </p:nvSpPr>
        <p:spPr>
          <a:xfrm>
            <a:off x="8017389" y="1370287"/>
            <a:ext cx="2837339" cy="1983060"/>
          </a:xfrm>
          <a:prstGeom prst="rect">
            <a:avLst/>
          </a:prstGeom>
          <a:solidFill>
            <a:schemeClr val="bg2">
              <a:lumMod val="5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2DBA8A51-CF2F-4474-86C5-AA7766CB3BDF}"/>
              </a:ext>
            </a:extLst>
          </p:cNvPr>
          <p:cNvCxnSpPr>
            <a:cxnSpLocks/>
          </p:cNvCxnSpPr>
          <p:nvPr/>
        </p:nvCxnSpPr>
        <p:spPr>
          <a:xfrm>
            <a:off x="8017389" y="1370287"/>
            <a:ext cx="0" cy="1983060"/>
          </a:xfrm>
          <a:prstGeom prst="line">
            <a:avLst/>
          </a:prstGeom>
          <a:ln w="412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A702804-7B0C-4DF1-AEA5-FECDACCD7B3F}"/>
              </a:ext>
            </a:extLst>
          </p:cNvPr>
          <p:cNvCxnSpPr>
            <a:cxnSpLocks/>
          </p:cNvCxnSpPr>
          <p:nvPr/>
        </p:nvCxnSpPr>
        <p:spPr>
          <a:xfrm>
            <a:off x="10854728" y="1370287"/>
            <a:ext cx="0" cy="1983060"/>
          </a:xfrm>
          <a:prstGeom prst="line">
            <a:avLst/>
          </a:prstGeom>
          <a:ln w="412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9EE6AA9A-BE87-43C5-BA6C-558C4BA4ECEE}"/>
              </a:ext>
            </a:extLst>
          </p:cNvPr>
          <p:cNvCxnSpPr/>
          <p:nvPr/>
        </p:nvCxnSpPr>
        <p:spPr>
          <a:xfrm>
            <a:off x="10460736" y="1370287"/>
            <a:ext cx="0" cy="19830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ângulo 25">
            <a:extLst>
              <a:ext uri="{FF2B5EF4-FFF2-40B4-BE49-F238E27FC236}">
                <a16:creationId xmlns:a16="http://schemas.microsoft.com/office/drawing/2014/main" id="{EABCABF6-EB1B-4FF1-80FC-26080D853762}"/>
              </a:ext>
            </a:extLst>
          </p:cNvPr>
          <p:cNvSpPr/>
          <p:nvPr/>
        </p:nvSpPr>
        <p:spPr>
          <a:xfrm>
            <a:off x="9116098" y="1055476"/>
            <a:ext cx="639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kern="0" dirty="0">
                <a:solidFill>
                  <a:prstClr val="black"/>
                </a:solidFill>
                <a:cs typeface="Arial" panose="020B0604020202020204" pitchFamily="34" charset="0"/>
              </a:rPr>
              <a:t>EIXO</a:t>
            </a:r>
            <a:endParaRPr lang="pt-BR" dirty="0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74D3D58A-3FEF-4B7E-AA45-E512F5782AEA}"/>
              </a:ext>
            </a:extLst>
          </p:cNvPr>
          <p:cNvSpPr/>
          <p:nvPr/>
        </p:nvSpPr>
        <p:spPr>
          <a:xfrm>
            <a:off x="7283516" y="1047627"/>
            <a:ext cx="799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CERCA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4807CFA4-3F4F-4A25-8CB9-1EA158F81D7C}"/>
              </a:ext>
            </a:extLst>
          </p:cNvPr>
          <p:cNvSpPr/>
          <p:nvPr/>
        </p:nvSpPr>
        <p:spPr>
          <a:xfrm>
            <a:off x="8024536" y="2174829"/>
            <a:ext cx="10935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FAIXA DE</a:t>
            </a:r>
          </a:p>
          <a:p>
            <a:r>
              <a:rPr lang="pt-BR" dirty="0"/>
              <a:t>DOMÍNIO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D20461C6-3845-4149-965D-A3BA3A59564D}"/>
              </a:ext>
            </a:extLst>
          </p:cNvPr>
          <p:cNvSpPr/>
          <p:nvPr/>
        </p:nvSpPr>
        <p:spPr>
          <a:xfrm>
            <a:off x="8243345" y="2727817"/>
            <a:ext cx="655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80 m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1FC2332A-A2E6-4C44-9E6D-9643878305BE}"/>
              </a:ext>
            </a:extLst>
          </p:cNvPr>
          <p:cNvSpPr/>
          <p:nvPr/>
        </p:nvSpPr>
        <p:spPr>
          <a:xfrm>
            <a:off x="10779795" y="3037105"/>
            <a:ext cx="799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CERCA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C698F8BB-21B4-4DA6-9869-0A1108E136DA}"/>
              </a:ext>
            </a:extLst>
          </p:cNvPr>
          <p:cNvSpPr/>
          <p:nvPr/>
        </p:nvSpPr>
        <p:spPr>
          <a:xfrm>
            <a:off x="10014747" y="1047627"/>
            <a:ext cx="838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DUTOS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6D85F20D-42B8-4734-B41C-2844F6B38F15}"/>
              </a:ext>
            </a:extLst>
          </p:cNvPr>
          <p:cNvSpPr/>
          <p:nvPr/>
        </p:nvSpPr>
        <p:spPr>
          <a:xfrm>
            <a:off x="9143802" y="1374211"/>
            <a:ext cx="597990" cy="198306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86432B07-1052-4675-862C-398894F83C6D}"/>
              </a:ext>
            </a:extLst>
          </p:cNvPr>
          <p:cNvCxnSpPr/>
          <p:nvPr/>
        </p:nvCxnSpPr>
        <p:spPr>
          <a:xfrm>
            <a:off x="8017388" y="2780907"/>
            <a:ext cx="2837340" cy="0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Agrupar 8">
            <a:extLst>
              <a:ext uri="{FF2B5EF4-FFF2-40B4-BE49-F238E27FC236}">
                <a16:creationId xmlns:a16="http://schemas.microsoft.com/office/drawing/2014/main" id="{A9C6143D-2BDF-4B1E-BD91-59AE6A2518B4}"/>
              </a:ext>
            </a:extLst>
          </p:cNvPr>
          <p:cNvGrpSpPr/>
          <p:nvPr/>
        </p:nvGrpSpPr>
        <p:grpSpPr>
          <a:xfrm>
            <a:off x="9285668" y="1370287"/>
            <a:ext cx="300782" cy="1983060"/>
            <a:chOff x="9285668" y="1106280"/>
            <a:chExt cx="300782" cy="1983060"/>
          </a:xfrm>
        </p:grpSpPr>
        <p:pic>
          <p:nvPicPr>
            <p:cNvPr id="5" name="Imagem 4" descr="Uma imagem contendo preto, computador, homem&#10;&#10;Descrição gerada automaticamente">
              <a:extLst>
                <a:ext uri="{FF2B5EF4-FFF2-40B4-BE49-F238E27FC236}">
                  <a16:creationId xmlns:a16="http://schemas.microsoft.com/office/drawing/2014/main" id="{7B031162-4371-4394-8FB8-1E9C0E8C6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81" t="10491" r="31495" b="10559"/>
            <a:stretch/>
          </p:blipFill>
          <p:spPr>
            <a:xfrm>
              <a:off x="9285668" y="1106280"/>
              <a:ext cx="300782" cy="661020"/>
            </a:xfrm>
            <a:prstGeom prst="rect">
              <a:avLst/>
            </a:prstGeom>
          </p:spPr>
        </p:pic>
        <p:pic>
          <p:nvPicPr>
            <p:cNvPr id="11" name="Imagem 10" descr="Uma imagem contendo preto, computador, homem&#10;&#10;Descrição gerada automaticamente">
              <a:extLst>
                <a:ext uri="{FF2B5EF4-FFF2-40B4-BE49-F238E27FC236}">
                  <a16:creationId xmlns:a16="http://schemas.microsoft.com/office/drawing/2014/main" id="{B1ED2C8E-BEDF-4FB5-AF70-A7300A7BA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81" t="10491" r="31495" b="10559"/>
            <a:stretch/>
          </p:blipFill>
          <p:spPr>
            <a:xfrm>
              <a:off x="9285668" y="1767300"/>
              <a:ext cx="300782" cy="661020"/>
            </a:xfrm>
            <a:prstGeom prst="rect">
              <a:avLst/>
            </a:prstGeom>
          </p:spPr>
        </p:pic>
        <p:pic>
          <p:nvPicPr>
            <p:cNvPr id="12" name="Imagem 11" descr="Uma imagem contendo preto, computador, homem&#10;&#10;Descrição gerada automaticamente">
              <a:extLst>
                <a:ext uri="{FF2B5EF4-FFF2-40B4-BE49-F238E27FC236}">
                  <a16:creationId xmlns:a16="http://schemas.microsoft.com/office/drawing/2014/main" id="{56339C0E-E253-471D-81F9-2F082A56D5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81" t="10491" r="31495" b="10559"/>
            <a:stretch/>
          </p:blipFill>
          <p:spPr>
            <a:xfrm>
              <a:off x="9285668" y="2428320"/>
              <a:ext cx="300782" cy="661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6150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968696-D5A0-4C96-8B37-668AC851D0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4800" dirty="0"/>
              <a:t>LANÇAMENTO VALEC: </a:t>
            </a:r>
            <a:r>
              <a:rPr lang="pt-BR" sz="5300" dirty="0"/>
              <a:t>PROPOSTA DE NOVO SNV</a:t>
            </a:r>
          </a:p>
        </p:txBody>
      </p:sp>
    </p:spTree>
    <p:extLst>
      <p:ext uri="{BB962C8B-B14F-4D97-AF65-F5344CB8AC3E}">
        <p14:creationId xmlns:p14="http://schemas.microsoft.com/office/powerpoint/2010/main" val="2818472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54C3A3B-71BE-45CF-8B1C-4D9C8497836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724" y="131906"/>
            <a:ext cx="5101044" cy="498302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D89218F-5D3E-453C-A801-F785ED491EDE}"/>
              </a:ext>
            </a:extLst>
          </p:cNvPr>
          <p:cNvSpPr txBox="1"/>
          <p:nvPr/>
        </p:nvSpPr>
        <p:spPr>
          <a:xfrm>
            <a:off x="709511" y="5012757"/>
            <a:ext cx="50243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ANTIGO (2011) </a:t>
            </a:r>
          </a:p>
          <a:p>
            <a:pPr algn="ctr"/>
            <a:r>
              <a:rPr lang="pt-BR" b="1" dirty="0"/>
              <a:t>Extensão total – 45.469 km</a:t>
            </a: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431CED03-89A3-44ED-8341-962707F2C09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32" y="131906"/>
            <a:ext cx="5101044" cy="4983019"/>
          </a:xfrm>
          <a:prstGeom prst="rect">
            <a:avLst/>
          </a:prstGeom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77A7485D-124B-46E8-ADEC-DF1E6385251E}"/>
              </a:ext>
            </a:extLst>
          </p:cNvPr>
          <p:cNvSpPr txBox="1"/>
          <p:nvPr/>
        </p:nvSpPr>
        <p:spPr>
          <a:xfrm>
            <a:off x="6781347" y="5012757"/>
            <a:ext cx="50243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NOVO (2019)</a:t>
            </a:r>
          </a:p>
          <a:p>
            <a:pPr algn="ctr"/>
            <a:r>
              <a:rPr lang="pt-BR" b="1" dirty="0"/>
              <a:t>Extensão total – 70.000 km</a:t>
            </a:r>
          </a:p>
          <a:p>
            <a:pPr algn="ctr"/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9768257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3704</TotalTime>
  <Words>188</Words>
  <Application>Microsoft Office PowerPoint</Application>
  <PresentationFormat>Widescreen</PresentationFormat>
  <Paragraphs>46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Futura Bk BT</vt:lpstr>
      <vt:lpstr>Tema do Office</vt:lpstr>
      <vt:lpstr>PORTFÓLIO VALEC DE SERVIÇOS E PROJETOS FERROVIÁRIOS</vt:lpstr>
      <vt:lpstr>Apresentação do PowerPoint</vt:lpstr>
      <vt:lpstr>Apresentação do PowerPoint</vt:lpstr>
      <vt:lpstr>Apresentação do PowerPoint</vt:lpstr>
      <vt:lpstr>Apresentação do PowerPoint</vt:lpstr>
      <vt:lpstr>LANÇAMENTO VALEC: NOVO CONCEITO DE PROJETO DE INFRAESTRUTURA</vt:lpstr>
      <vt:lpstr>Apresentação do PowerPoint</vt:lpstr>
      <vt:lpstr>LANÇAMENTO VALEC: PROPOSTA DE NOVO SNV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Leonardo do Carmo Cordeiro Nogueira</dc:creator>
  <cp:lastModifiedBy>Rafael Kimei Kakinohana</cp:lastModifiedBy>
  <cp:revision>240</cp:revision>
  <dcterms:created xsi:type="dcterms:W3CDTF">2018-04-17T19:05:56Z</dcterms:created>
  <dcterms:modified xsi:type="dcterms:W3CDTF">2019-11-18T10:47:43Z</dcterms:modified>
</cp:coreProperties>
</file>