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8" r:id="rId2"/>
    <p:sldId id="291" r:id="rId3"/>
    <p:sldId id="306" r:id="rId4"/>
    <p:sldId id="316" r:id="rId5"/>
    <p:sldId id="312" r:id="rId6"/>
    <p:sldId id="317" r:id="rId7"/>
    <p:sldId id="302" r:id="rId8"/>
    <p:sldId id="300" r:id="rId9"/>
    <p:sldId id="305" r:id="rId10"/>
    <p:sldId id="297" r:id="rId11"/>
    <p:sldId id="292" r:id="rId12"/>
    <p:sldId id="294" r:id="rId13"/>
    <p:sldId id="313" r:id="rId14"/>
    <p:sldId id="296" r:id="rId15"/>
    <p:sldId id="303" r:id="rId16"/>
    <p:sldId id="319" r:id="rId17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060"/>
    <a:srgbClr val="CC3300"/>
    <a:srgbClr val="0070C0"/>
    <a:srgbClr val="AF805D"/>
    <a:srgbClr val="7798CD"/>
    <a:srgbClr val="DC22D3"/>
    <a:srgbClr val="FF66FF"/>
    <a:srgbClr val="6600FF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800" b="1">
                <a:solidFill>
                  <a:schemeClr val="tx1"/>
                </a:solidFill>
              </a:rPr>
              <a:t>Ações</a:t>
            </a:r>
            <a:r>
              <a:rPr lang="pt-BR" sz="1800" b="1" baseline="0">
                <a:solidFill>
                  <a:schemeClr val="tx1"/>
                </a:solidFill>
              </a:rPr>
              <a:t> Periciais (R$ milhões)</a:t>
            </a:r>
            <a:endParaRPr lang="pt-BR" sz="18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sunrise" dir="t"/>
            </a:scene3d>
            <a:sp3d>
              <a:bevelT/>
              <a:bevelB prst="slope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sunrise" dir="t"/>
              </a:scene3d>
              <a:sp3d>
                <a:bevelT/>
                <a:bevelB prst="slope"/>
              </a:sp3d>
            </c:spPr>
            <c:extLst>
              <c:ext xmlns:c16="http://schemas.microsoft.com/office/drawing/2014/chart" uri="{C3380CC4-5D6E-409C-BE32-E72D297353CC}">
                <c16:uniqueId val="{00000001-A947-4BCD-B457-D9ED253D3F39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sunrise" dir="t"/>
              </a:scene3d>
              <a:sp3d>
                <a:bevelT/>
                <a:bevelB prst="slope"/>
              </a:sp3d>
            </c:spPr>
            <c:extLst>
              <c:ext xmlns:c16="http://schemas.microsoft.com/office/drawing/2014/chart" uri="{C3380CC4-5D6E-409C-BE32-E72D297353CC}">
                <c16:uniqueId val="{00000003-A947-4BCD-B457-D9ED253D3F3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sunrise" dir="t"/>
              </a:scene3d>
              <a:sp3d>
                <a:bevelT/>
                <a:bevelB prst="slope"/>
              </a:sp3d>
            </c:spPr>
            <c:extLst>
              <c:ext xmlns:c16="http://schemas.microsoft.com/office/drawing/2014/chart" uri="{C3380CC4-5D6E-409C-BE32-E72D297353CC}">
                <c16:uniqueId val="{00000005-A947-4BCD-B457-D9ED253D3F39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47-4BCD-B457-D9ED253D3F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47-4BCD-B457-D9ED253D3F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Planilha1!$A$1:$A$4</c:f>
              <c:strCache>
                <c:ptCount val="4"/>
                <c:pt idx="0">
                  <c:v>Valor dos laudos Proprietários</c:v>
                </c:pt>
                <c:pt idx="1">
                  <c:v>Valor da equipe técnica da VALEC</c:v>
                </c:pt>
                <c:pt idx="2">
                  <c:v>Valor da sentença</c:v>
                </c:pt>
                <c:pt idx="3">
                  <c:v>Economia</c:v>
                </c:pt>
              </c:strCache>
            </c:strRef>
          </c:cat>
          <c:val>
            <c:numRef>
              <c:f>Planilha1!$B$1:$B$4</c:f>
              <c:numCache>
                <c:formatCode>General</c:formatCode>
                <c:ptCount val="4"/>
                <c:pt idx="0">
                  <c:v>112</c:v>
                </c:pt>
                <c:pt idx="1">
                  <c:v>35.299999999999997</c:v>
                </c:pt>
                <c:pt idx="2">
                  <c:v>72.8</c:v>
                </c:pt>
                <c:pt idx="3">
                  <c:v>37.5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947-4BCD-B457-D9ED253D3F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15628320"/>
        <c:axId val="415624384"/>
      </c:barChart>
      <c:catAx>
        <c:axId val="41562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5624384"/>
        <c:crosses val="autoZero"/>
        <c:auto val="1"/>
        <c:lblAlgn val="ctr"/>
        <c:lblOffset val="100"/>
        <c:noMultiLvlLbl val="0"/>
      </c:catAx>
      <c:valAx>
        <c:axId val="415624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562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t-BR" sz="1800" b="1">
                <a:solidFill>
                  <a:sysClr val="windowText" lastClr="000000"/>
                </a:solidFill>
              </a:rPr>
              <a:t>Situação Atual dos Registros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11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79B-4D09-8D57-AF39D9B0BA19}"/>
              </c:ext>
            </c:extLst>
          </c:dPt>
          <c:dPt>
            <c:idx val="1"/>
            <c:bubble3D val="0"/>
            <c:explosion val="21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79B-4D09-8D57-AF39D9B0BA19}"/>
              </c:ext>
            </c:extLst>
          </c:dPt>
          <c:dPt>
            <c:idx val="2"/>
            <c:bubble3D val="0"/>
            <c:explosion val="8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79B-4D09-8D57-AF39D9B0BA19}"/>
              </c:ext>
            </c:extLst>
          </c:dPt>
          <c:dLbls>
            <c:dLbl>
              <c:idx val="0"/>
              <c:layout>
                <c:manualLayout>
                  <c:x val="3.5243766404199475E-2"/>
                  <c:y val="-9.5605497229512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9B-4D09-8D57-AF39D9B0BA19}"/>
                </c:ext>
              </c:extLst>
            </c:dLbl>
            <c:dLbl>
              <c:idx val="1"/>
              <c:layout>
                <c:manualLayout>
                  <c:x val="0.12241262029746282"/>
                  <c:y val="-8.1235053951589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9B-4D09-8D57-AF39D9B0BA19}"/>
                </c:ext>
              </c:extLst>
            </c:dLbl>
            <c:dLbl>
              <c:idx val="2"/>
              <c:layout>
                <c:manualLayout>
                  <c:x val="-2.7227690288713913E-3"/>
                  <c:y val="-0.25691601049868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9B-4D09-8D57-AF39D9B0BA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Planilha1!$E$25:$E$27</c:f>
              <c:strCache>
                <c:ptCount val="3"/>
                <c:pt idx="0">
                  <c:v>Amigável</c:v>
                </c:pt>
                <c:pt idx="1">
                  <c:v>Judicial</c:v>
                </c:pt>
                <c:pt idx="2">
                  <c:v>Registrados</c:v>
                </c:pt>
              </c:strCache>
            </c:strRef>
          </c:cat>
          <c:val>
            <c:numRef>
              <c:f>Planilha1!$F$25:$F$27</c:f>
              <c:numCache>
                <c:formatCode>0.00%</c:formatCode>
                <c:ptCount val="3"/>
                <c:pt idx="0">
                  <c:v>0.33800000000000002</c:v>
                </c:pt>
                <c:pt idx="1">
                  <c:v>0.154</c:v>
                </c:pt>
                <c:pt idx="2">
                  <c:v>0.50900000000000001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9B-4D09-8D57-AF39D9B0B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007530846321049E-2"/>
          <c:y val="0.90583511243032211"/>
          <c:w val="0.81080123364052614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BEF8D-5F0C-45CE-A8EC-51E8440499B4}" type="datetimeFigureOut">
              <a:rPr lang="pt-BR" smtClean="0"/>
              <a:t>18/11/2019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4DA70-19C6-4E0B-9B35-DD41E78687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37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" name="Google Shape;37;p1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9A0038A-9715-4B43-97AA-7E4E514BF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672"/>
            <a:ext cx="12192000" cy="809767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C9A314A-3F1A-4183-B690-4BDAEBDFCAE0}"/>
              </a:ext>
            </a:extLst>
          </p:cNvPr>
          <p:cNvSpPr/>
          <p:nvPr userDrawn="1"/>
        </p:nvSpPr>
        <p:spPr>
          <a:xfrm>
            <a:off x="1523999" y="1122362"/>
            <a:ext cx="9143999" cy="2852365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DBC348-6AC0-411D-AEB2-0254D3C1D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35E078-BBEA-4A0A-8400-9E7A9894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36A318-2724-49C4-96EE-7DDAA2B1F2B5}" type="datetimeFigureOut">
              <a:rPr lang="pt-BR" smtClean="0"/>
              <a:t>18/11/2019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7B5874-DAB6-444A-82B5-21BE83EF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D664C7C-1086-47E6-8CDC-B08FD80325EF}"/>
              </a:ext>
            </a:extLst>
          </p:cNvPr>
          <p:cNvSpPr/>
          <p:nvPr userDrawn="1"/>
        </p:nvSpPr>
        <p:spPr>
          <a:xfrm>
            <a:off x="1523999" y="1141950"/>
            <a:ext cx="9143999" cy="283277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91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D1D1540-87A9-45B8-A7A1-3A15A20BD0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45" y="6197187"/>
            <a:ext cx="2737109" cy="31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CCC81140-349C-41C8-B832-065DD70AA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45" y="6197187"/>
            <a:ext cx="2737109" cy="31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0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BC7CBDF-E24F-4DE3-BCF2-6AE1845EB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91" y="6196159"/>
            <a:ext cx="2599529" cy="29469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C3A9F84-BA35-4F3C-8F62-71E8FCA3EA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20" y="5831957"/>
            <a:ext cx="3692655" cy="83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4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C170F6-C45A-48AA-A23A-39ADD3E3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E53A2EC-2320-489F-B780-A1E65AFE9B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44" y="6350125"/>
            <a:ext cx="2519112" cy="2855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22E5132-420B-476E-965B-3932126F2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t="1" r="786" b="1089"/>
          <a:stretch/>
        </p:blipFill>
        <p:spPr>
          <a:xfrm>
            <a:off x="1" y="-1302"/>
            <a:ext cx="12192000" cy="68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2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jpeg"/><Relationship Id="rId10" Type="http://schemas.openxmlformats.org/officeDocument/2006/relationships/image" Target="../media/image51.png"/><Relationship Id="rId4" Type="http://schemas.openxmlformats.org/officeDocument/2006/relationships/image" Target="../media/image47.wmf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68.png"/><Relationship Id="rId18" Type="http://schemas.microsoft.com/office/2007/relationships/hdphoto" Target="../media/hdphoto16.wdp"/><Relationship Id="rId3" Type="http://schemas.openxmlformats.org/officeDocument/2006/relationships/image" Target="../media/image63.jpg"/><Relationship Id="rId21" Type="http://schemas.openxmlformats.org/officeDocument/2006/relationships/image" Target="../media/image71.png"/><Relationship Id="rId7" Type="http://schemas.openxmlformats.org/officeDocument/2006/relationships/image" Target="../media/image65.png"/><Relationship Id="rId12" Type="http://schemas.microsoft.com/office/2007/relationships/hdphoto" Target="../media/hdphoto14.wdp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2.emf"/><Relationship Id="rId20" Type="http://schemas.microsoft.com/office/2007/relationships/hdphoto" Target="../media/hdphoto17.wdp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emf"/><Relationship Id="rId11" Type="http://schemas.openxmlformats.org/officeDocument/2006/relationships/image" Target="../media/image67.png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5.bin"/><Relationship Id="rId10" Type="http://schemas.microsoft.com/office/2007/relationships/hdphoto" Target="../media/hdphoto13.wdp"/><Relationship Id="rId19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6.png"/><Relationship Id="rId14" Type="http://schemas.microsoft.com/office/2007/relationships/hdphoto" Target="../media/hdphoto15.wdp"/><Relationship Id="rId22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jpeg"/><Relationship Id="rId18" Type="http://schemas.openxmlformats.org/officeDocument/2006/relationships/image" Target="../media/image88.png"/><Relationship Id="rId3" Type="http://schemas.openxmlformats.org/officeDocument/2006/relationships/image" Target="../media/image74.jpeg"/><Relationship Id="rId21" Type="http://schemas.openxmlformats.org/officeDocument/2006/relationships/image" Target="../media/image91.png"/><Relationship Id="rId7" Type="http://schemas.openxmlformats.org/officeDocument/2006/relationships/image" Target="../media/image78.jpe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" Type="http://schemas.openxmlformats.org/officeDocument/2006/relationships/image" Target="../media/image73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5" Type="http://schemas.openxmlformats.org/officeDocument/2006/relationships/image" Target="../media/image85.jpeg"/><Relationship Id="rId10" Type="http://schemas.openxmlformats.org/officeDocument/2006/relationships/image" Target="../media/image43.png"/><Relationship Id="rId19" Type="http://schemas.openxmlformats.org/officeDocument/2006/relationships/image" Target="../media/image89.jpe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4.jpeg"/><Relationship Id="rId22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12" Type="http://schemas.openxmlformats.org/officeDocument/2006/relationships/image" Target="../media/image103.png"/><Relationship Id="rId17" Type="http://schemas.openxmlformats.org/officeDocument/2006/relationships/image" Target="../media/image108.jpeg"/><Relationship Id="rId2" Type="http://schemas.openxmlformats.org/officeDocument/2006/relationships/image" Target="../media/image93.jpe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110.jp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5.png"/><Relationship Id="rId18" Type="http://schemas.microsoft.com/office/2007/relationships/hdphoto" Target="../media/hdphoto9.wdp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microsoft.com/office/2007/relationships/hdphoto" Target="../media/hdphoto6.wdp"/><Relationship Id="rId17" Type="http://schemas.openxmlformats.org/officeDocument/2006/relationships/image" Target="../media/image27.png"/><Relationship Id="rId2" Type="http://schemas.openxmlformats.org/officeDocument/2006/relationships/image" Target="../media/image19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5.wdp"/><Relationship Id="rId19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23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"/>
          <p:cNvSpPr txBox="1"/>
          <p:nvPr/>
        </p:nvSpPr>
        <p:spPr>
          <a:xfrm>
            <a:off x="2229450" y="1941100"/>
            <a:ext cx="7733100" cy="13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3200"/>
            </a:pPr>
            <a:r>
              <a:rPr lang="pt-BR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SESSÃO IV – INOVAÇÃO</a:t>
            </a:r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3200"/>
            </a:pP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Bruno Nogueira da Costa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1" descr="Uma imagem contendo desenh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1453" y="5495109"/>
            <a:ext cx="6380541" cy="120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" descr="Fundo preto com letras brancas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t="30890" b="30296"/>
          <a:stretch/>
        </p:blipFill>
        <p:spPr>
          <a:xfrm>
            <a:off x="-6" y="5336963"/>
            <a:ext cx="5543113" cy="1521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8937B3E-AD8E-45AB-B06C-9D66E55B9AB9}"/>
              </a:ext>
            </a:extLst>
          </p:cNvPr>
          <p:cNvSpPr/>
          <p:nvPr/>
        </p:nvSpPr>
        <p:spPr>
          <a:xfrm>
            <a:off x="342476" y="1452497"/>
            <a:ext cx="4751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Como chegar a este resultado?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3790096-20AF-44F0-A033-1FB8691223F0}"/>
              </a:ext>
            </a:extLst>
          </p:cNvPr>
          <p:cNvGrpSpPr/>
          <p:nvPr/>
        </p:nvGrpSpPr>
        <p:grpSpPr>
          <a:xfrm>
            <a:off x="514783" y="2075711"/>
            <a:ext cx="4407328" cy="4207782"/>
            <a:chOff x="3768725" y="1017588"/>
            <a:chExt cx="4652963" cy="4819650"/>
          </a:xfrm>
        </p:grpSpPr>
        <p:graphicFrame>
          <p:nvGraphicFramePr>
            <p:cNvPr id="14" name="Objeto 13">
              <a:extLst>
                <a:ext uri="{FF2B5EF4-FFF2-40B4-BE49-F238E27FC236}">
                  <a16:creationId xmlns:a16="http://schemas.microsoft.com/office/drawing/2014/main" id="{D262AFD7-62C7-4FC1-9C13-A3907044254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4706653"/>
                </p:ext>
              </p:extLst>
            </p:nvPr>
          </p:nvGraphicFramePr>
          <p:xfrm>
            <a:off x="3768725" y="1017588"/>
            <a:ext cx="4652963" cy="4819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2" name="CorelDRAW" r:id="rId3" imgW="3150360" imgH="3271680" progId="CorelDraw.Graphic.18">
                    <p:embed/>
                  </p:oleObj>
                </mc:Choice>
                <mc:Fallback>
                  <p:oleObj name="CorelDRAW" r:id="rId3" imgW="3150360" imgH="3271680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68725" y="1017588"/>
                          <a:ext cx="4652963" cy="4819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54" name="Picture 6" descr="Resultado de imagem para gestão">
              <a:extLst>
                <a:ext uri="{FF2B5EF4-FFF2-40B4-BE49-F238E27FC236}">
                  <a16:creationId xmlns:a16="http://schemas.microsoft.com/office/drawing/2014/main" id="{B9F0F56D-AD09-4D8E-9579-CA9446B10C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4308" y="2544307"/>
              <a:ext cx="3444436" cy="177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5647716F-DABA-4327-BDF5-00AE268476C2}"/>
              </a:ext>
            </a:extLst>
          </p:cNvPr>
          <p:cNvSpPr/>
          <p:nvPr/>
        </p:nvSpPr>
        <p:spPr>
          <a:xfrm>
            <a:off x="4003254" y="269030"/>
            <a:ext cx="41855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MEIO AMBIENTE E DESAPROPRIAÇÃO</a:t>
            </a:r>
          </a:p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RESULTADOS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CB81398-B4FE-4AE2-A980-EF6A75C07EF4}"/>
              </a:ext>
            </a:extLst>
          </p:cNvPr>
          <p:cNvGrpSpPr/>
          <p:nvPr/>
        </p:nvGrpSpPr>
        <p:grpSpPr>
          <a:xfrm>
            <a:off x="5323909" y="1789990"/>
            <a:ext cx="6706167" cy="1754326"/>
            <a:chOff x="5323909" y="1789990"/>
            <a:chExt cx="6706167" cy="1754326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97B20755-2825-4DBD-8299-EDD5239DD123}"/>
                </a:ext>
              </a:extLst>
            </p:cNvPr>
            <p:cNvSpPr txBox="1"/>
            <p:nvPr/>
          </p:nvSpPr>
          <p:spPr>
            <a:xfrm>
              <a:off x="6486526" y="1789990"/>
              <a:ext cx="55435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Inovações: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Normas próprias</a:t>
              </a:r>
              <a:r>
                <a:rPr lang="pt-BR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Mudança da cultura</a:t>
              </a:r>
              <a:r>
                <a:rPr lang="pt-BR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Introdução de novas tecnologias </a:t>
              </a:r>
              <a:r>
                <a:rPr lang="pt-BR" dirty="0"/>
                <a:t>no controle e gestão dos ativos e dos processos</a:t>
              </a:r>
            </a:p>
            <a:p>
              <a:endParaRPr lang="pt-BR" dirty="0"/>
            </a:p>
          </p:txBody>
        </p: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DAB6D447-F1D9-43A9-A6D1-29E77D8432D2}"/>
                </a:ext>
              </a:extLst>
            </p:cNvPr>
            <p:cNvGrpSpPr/>
            <p:nvPr/>
          </p:nvGrpSpPr>
          <p:grpSpPr>
            <a:xfrm>
              <a:off x="5323909" y="1975717"/>
              <a:ext cx="1061754" cy="1084376"/>
              <a:chOff x="3768725" y="4354016"/>
              <a:chExt cx="1452280" cy="1483222"/>
            </a:xfrm>
          </p:grpSpPr>
          <p:graphicFrame>
            <p:nvGraphicFramePr>
              <p:cNvPr id="8" name="Objeto 7">
                <a:extLst>
                  <a:ext uri="{FF2B5EF4-FFF2-40B4-BE49-F238E27FC236}">
                    <a16:creationId xmlns:a16="http://schemas.microsoft.com/office/drawing/2014/main" id="{BAFDEB72-1BB3-4A14-B8CB-F5C181046D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18811926"/>
                  </p:ext>
                </p:extLst>
              </p:nvPr>
            </p:nvGraphicFramePr>
            <p:xfrm>
              <a:off x="3768725" y="4354016"/>
              <a:ext cx="1431925" cy="14832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3" name="CorelDRAW" r:id="rId6" imgW="4652276" imgH="4818982" progId="CorelDraw.Graphic.18">
                      <p:embed/>
                    </p:oleObj>
                  </mc:Choice>
                  <mc:Fallback>
                    <p:oleObj name="CorelDRAW" r:id="rId6" imgW="4652276" imgH="4818982" progId="CorelDraw.Graphic.18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768725" y="4354016"/>
                            <a:ext cx="1431925" cy="14832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EEEA4C66-98CB-4D9F-9380-20FCEDC38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52580" y="4490789"/>
                <a:ext cx="1368425" cy="1209675"/>
              </a:xfrm>
              <a:prstGeom prst="rect">
                <a:avLst/>
              </a:prstGeom>
            </p:spPr>
          </p:pic>
        </p:grp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10C9FDEE-FD9F-4228-B3A0-CF7A9F16EB0E}"/>
              </a:ext>
            </a:extLst>
          </p:cNvPr>
          <p:cNvGrpSpPr/>
          <p:nvPr/>
        </p:nvGrpSpPr>
        <p:grpSpPr>
          <a:xfrm>
            <a:off x="5300806" y="3631063"/>
            <a:ext cx="6729270" cy="2308324"/>
            <a:chOff x="5300806" y="3631063"/>
            <a:chExt cx="6729270" cy="2308324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8C5D3707-117C-41A2-B14D-163912C5245E}"/>
                </a:ext>
              </a:extLst>
            </p:cNvPr>
            <p:cNvGrpSpPr/>
            <p:nvPr/>
          </p:nvGrpSpPr>
          <p:grpSpPr>
            <a:xfrm>
              <a:off x="5300806" y="4158888"/>
              <a:ext cx="1084857" cy="1123720"/>
              <a:chOff x="8888660" y="1060434"/>
              <a:chExt cx="1798389" cy="1862813"/>
            </a:xfrm>
          </p:grpSpPr>
          <p:graphicFrame>
            <p:nvGraphicFramePr>
              <p:cNvPr id="11" name="Objeto 10">
                <a:extLst>
                  <a:ext uri="{FF2B5EF4-FFF2-40B4-BE49-F238E27FC236}">
                    <a16:creationId xmlns:a16="http://schemas.microsoft.com/office/drawing/2014/main" id="{AB0BCF27-CAD0-422B-95E1-2D11028486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5318172"/>
                  </p:ext>
                </p:extLst>
              </p:nvPr>
            </p:nvGraphicFramePr>
            <p:xfrm>
              <a:off x="8888660" y="1060434"/>
              <a:ext cx="1798389" cy="18628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4" name="CorelDRAW" r:id="rId9" imgW="4652276" imgH="4818982" progId="CorelDraw.Graphic.18">
                      <p:embed/>
                    </p:oleObj>
                  </mc:Choice>
                  <mc:Fallback>
                    <p:oleObj name="CorelDRAW" r:id="rId9" imgW="4652276" imgH="4818982" progId="CorelDraw.Graphic.18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8888660" y="1060434"/>
                            <a:ext cx="1798389" cy="18628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5" name="Imagem 4">
                <a:extLst>
                  <a:ext uri="{FF2B5EF4-FFF2-40B4-BE49-F238E27FC236}">
                    <a16:creationId xmlns:a16="http://schemas.microsoft.com/office/drawing/2014/main" id="{D6679311-4FF3-4D57-A21B-9A168A562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075249" y="1443530"/>
                <a:ext cx="1594515" cy="1064373"/>
              </a:xfrm>
              <a:prstGeom prst="rect">
                <a:avLst/>
              </a:prstGeom>
            </p:spPr>
          </p:pic>
        </p:grp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19BAABC4-B712-4A40-9B9F-EB6EC49BEB45}"/>
                </a:ext>
              </a:extLst>
            </p:cNvPr>
            <p:cNvSpPr txBox="1"/>
            <p:nvPr/>
          </p:nvSpPr>
          <p:spPr>
            <a:xfrm>
              <a:off x="6486526" y="3631063"/>
              <a:ext cx="554355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pt-BR" dirty="0"/>
            </a:p>
            <a:p>
              <a:r>
                <a:rPr lang="pt-BR" b="1" dirty="0"/>
                <a:t>Resultados: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Redução do risco </a:t>
              </a:r>
              <a:r>
                <a:rPr lang="pt-BR" dirty="0"/>
                <a:t>de </a:t>
              </a:r>
              <a:r>
                <a:rPr lang="pt-BR" b="1" dirty="0"/>
                <a:t>impedimento</a:t>
              </a:r>
              <a:r>
                <a:rPr lang="pt-BR" dirty="0"/>
                <a:t> de liberação de </a:t>
              </a:r>
              <a:r>
                <a:rPr lang="pt-BR" b="1" dirty="0"/>
                <a:t>frentes de obras </a:t>
              </a:r>
              <a:r>
                <a:rPr lang="pt-BR" dirty="0"/>
                <a:t>e impactos financeiros;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Aumento da assertividade das análise</a:t>
              </a:r>
              <a:r>
                <a:rPr lang="pt-BR" dirty="0"/>
                <a:t> e dos estudos;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Redução dos passivos </a:t>
              </a:r>
              <a:r>
                <a:rPr lang="pt-BR" dirty="0"/>
                <a:t>de obras;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Maior controle dos ativos </a:t>
              </a:r>
              <a:r>
                <a:rPr lang="pt-BR" dirty="0"/>
                <a:t>(faixa de domínio)</a:t>
              </a:r>
            </a:p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43563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467D846-A9BC-48E6-82A4-D67BB27A2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0" y="4340361"/>
            <a:ext cx="2781118" cy="156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18CA6AF-33CD-4D56-8CEC-DCA28FE1B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56" y="4340360"/>
            <a:ext cx="2866345" cy="156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0311D2F-D50A-4026-AD4C-4670601F5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848" y="4340361"/>
            <a:ext cx="2786182" cy="156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39B2E15-F66F-4A63-BB95-6E37127051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0" y="2451769"/>
            <a:ext cx="2832564" cy="156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B70C61B-BDAC-4B32-BFA7-4A04AA939C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27" y="2451769"/>
            <a:ext cx="2932665" cy="156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0F49121-08B5-4BBB-9C65-FBCF17C40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25" y="2451769"/>
            <a:ext cx="2926771" cy="156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F09613A-EE9E-4974-AFDC-E4DC612C2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98" y="624014"/>
            <a:ext cx="2940522" cy="156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7080F3A-6870-47E0-B166-C66CA9EEE7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533" y="624014"/>
            <a:ext cx="2929242" cy="156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91718B6-9312-4085-89F6-F80625B94070}"/>
              </a:ext>
            </a:extLst>
          </p:cNvPr>
          <p:cNvSpPr txBox="1"/>
          <p:nvPr/>
        </p:nvSpPr>
        <p:spPr>
          <a:xfrm>
            <a:off x="5638293" y="347015"/>
            <a:ext cx="293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Mapa – Invasões e Ocorrências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55FCF95-DD13-4967-A97F-DF1949D4B878}"/>
              </a:ext>
            </a:extLst>
          </p:cNvPr>
          <p:cNvSpPr txBox="1"/>
          <p:nvPr/>
        </p:nvSpPr>
        <p:spPr>
          <a:xfrm>
            <a:off x="8796110" y="347015"/>
            <a:ext cx="293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Mapa – Arqueologia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1223AA-C9C7-4C1C-9011-B521BCD9AE7A}"/>
              </a:ext>
            </a:extLst>
          </p:cNvPr>
          <p:cNvSpPr txBox="1"/>
          <p:nvPr/>
        </p:nvSpPr>
        <p:spPr>
          <a:xfrm>
            <a:off x="5638293" y="2188276"/>
            <a:ext cx="293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Mapa – Cavidades naturais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B4DA875-BB40-4E23-B540-64B68F268C42}"/>
              </a:ext>
            </a:extLst>
          </p:cNvPr>
          <p:cNvSpPr txBox="1"/>
          <p:nvPr/>
        </p:nvSpPr>
        <p:spPr>
          <a:xfrm>
            <a:off x="8796110" y="2188276"/>
            <a:ext cx="293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Mapa – Desapropriação de Áreas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C1BD232-925D-42D9-8D4C-27DBBC7A1DC7}"/>
              </a:ext>
            </a:extLst>
          </p:cNvPr>
          <p:cNvSpPr txBox="1"/>
          <p:nvPr/>
        </p:nvSpPr>
        <p:spPr>
          <a:xfrm>
            <a:off x="2600030" y="2188276"/>
            <a:ext cx="293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Painel – Controle de Desapropriação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9BADD62-3667-41B1-A203-2C752D330E2C}"/>
              </a:ext>
            </a:extLst>
          </p:cNvPr>
          <p:cNvSpPr txBox="1"/>
          <p:nvPr/>
        </p:nvSpPr>
        <p:spPr>
          <a:xfrm>
            <a:off x="5638293" y="4063361"/>
            <a:ext cx="293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Painel – Plantio Compensatório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9465B3-A4A1-4E9B-BC8F-1D84B556F711}"/>
              </a:ext>
            </a:extLst>
          </p:cNvPr>
          <p:cNvSpPr txBox="1"/>
          <p:nvPr/>
        </p:nvSpPr>
        <p:spPr>
          <a:xfrm>
            <a:off x="8796110" y="4063361"/>
            <a:ext cx="293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Painel – Arqueologia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953DC44-07DA-42B8-8A94-3D4C4077A114}"/>
              </a:ext>
            </a:extLst>
          </p:cNvPr>
          <p:cNvSpPr txBox="1"/>
          <p:nvPr/>
        </p:nvSpPr>
        <p:spPr>
          <a:xfrm>
            <a:off x="2600030" y="4063361"/>
            <a:ext cx="293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Painel – Ocorrências Ambientais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75B9806-0C06-4056-89F1-297F1BF8B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1" y="273984"/>
            <a:ext cx="3403184" cy="191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A2A2202-BE2C-4F4C-AD4E-64D117AB6D7D}"/>
              </a:ext>
            </a:extLst>
          </p:cNvPr>
          <p:cNvSpPr/>
          <p:nvPr/>
        </p:nvSpPr>
        <p:spPr>
          <a:xfrm>
            <a:off x="4116299" y="258154"/>
            <a:ext cx="3988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INVENTARIANÇA - FNS</a:t>
            </a:r>
          </a:p>
        </p:txBody>
      </p:sp>
      <p:pic>
        <p:nvPicPr>
          <p:cNvPr id="3" name="Imagem 2" descr="Mapa com linhas pretas em fundo branco&#10;&#10;Descrição gerada automaticamente">
            <a:extLst>
              <a:ext uri="{FF2B5EF4-FFF2-40B4-BE49-F238E27FC236}">
                <a16:creationId xmlns:a16="http://schemas.microsoft.com/office/drawing/2014/main" id="{B012B16E-297A-4A4C-9820-C7D73B51A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3" y="304635"/>
            <a:ext cx="2072792" cy="3575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Resultado de imagem para rosa dos ventos">
            <a:extLst>
              <a:ext uri="{FF2B5EF4-FFF2-40B4-BE49-F238E27FC236}">
                <a16:creationId xmlns:a16="http://schemas.microsoft.com/office/drawing/2014/main" id="{AC9A9107-25C4-4A59-9525-BEFED17A4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7" y="4188005"/>
            <a:ext cx="2045861" cy="204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1" name="Agrupar 2050">
            <a:extLst>
              <a:ext uri="{FF2B5EF4-FFF2-40B4-BE49-F238E27FC236}">
                <a16:creationId xmlns:a16="http://schemas.microsoft.com/office/drawing/2014/main" id="{9367832E-7C18-45B3-A244-AB543DD704C2}"/>
              </a:ext>
            </a:extLst>
          </p:cNvPr>
          <p:cNvGrpSpPr/>
          <p:nvPr/>
        </p:nvGrpSpPr>
        <p:grpSpPr>
          <a:xfrm>
            <a:off x="6435153" y="1082897"/>
            <a:ext cx="4518597" cy="1018677"/>
            <a:chOff x="6435153" y="1082897"/>
            <a:chExt cx="4518597" cy="1018677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252C5D37-2208-451D-9A27-D4FBAEE90A78}"/>
                </a:ext>
              </a:extLst>
            </p:cNvPr>
            <p:cNvGrpSpPr/>
            <p:nvPr/>
          </p:nvGrpSpPr>
          <p:grpSpPr>
            <a:xfrm>
              <a:off x="6435153" y="1082897"/>
              <a:ext cx="4518597" cy="1018677"/>
              <a:chOff x="2443723" y="991666"/>
              <a:chExt cx="4518597" cy="1018677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01F55697-2158-4031-8476-4EFB6DAD5C6F}"/>
                  </a:ext>
                </a:extLst>
              </p:cNvPr>
              <p:cNvSpPr/>
              <p:nvPr/>
            </p:nvSpPr>
            <p:spPr>
              <a:xfrm>
                <a:off x="3521369" y="1013453"/>
                <a:ext cx="3440951" cy="369332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48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Above"/>
                <a:lightRig rig="threePt" dir="t"/>
              </a:scene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lt1"/>
                    </a:solidFill>
                  </a:rPr>
                  <a:t>Ocorrências ambientais</a:t>
                </a:r>
              </a:p>
            </p:txBody>
          </p:sp>
          <p:graphicFrame>
            <p:nvGraphicFramePr>
              <p:cNvPr id="13" name="Objeto 12">
                <a:extLst>
                  <a:ext uri="{FF2B5EF4-FFF2-40B4-BE49-F238E27FC236}">
                    <a16:creationId xmlns:a16="http://schemas.microsoft.com/office/drawing/2014/main" id="{58756312-B21E-481D-8927-D18BA599B4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4464529"/>
                  </p:ext>
                </p:extLst>
              </p:nvPr>
            </p:nvGraphicFramePr>
            <p:xfrm>
              <a:off x="2443723" y="991666"/>
              <a:ext cx="956595" cy="10186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7" name="CorelDRAW" r:id="rId5" imgW="8776645" imgH="9345262" progId="CorelDraw.Graphic.18">
                      <p:embed/>
                    </p:oleObj>
                  </mc:Choice>
                  <mc:Fallback>
                    <p:oleObj name="CorelDRAW" r:id="rId5" imgW="8776645" imgH="9345262" progId="CorelDraw.Graphic.18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443723" y="991666"/>
                            <a:ext cx="956595" cy="101867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8DCF64CF-A2D6-4BC6-9734-061EA20F1EFC}"/>
                </a:ext>
              </a:extLst>
            </p:cNvPr>
            <p:cNvSpPr txBox="1"/>
            <p:nvPr/>
          </p:nvSpPr>
          <p:spPr>
            <a:xfrm>
              <a:off x="8851306" y="1527623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cs typeface="Arial" panose="020B0604020202020204" pitchFamily="34" charset="0"/>
                </a:rPr>
                <a:t>1.494</a:t>
              </a:r>
            </a:p>
          </p:txBody>
        </p:sp>
      </p:grpSp>
      <p:grpSp>
        <p:nvGrpSpPr>
          <p:cNvPr id="2049" name="Agrupar 2048">
            <a:extLst>
              <a:ext uri="{FF2B5EF4-FFF2-40B4-BE49-F238E27FC236}">
                <a16:creationId xmlns:a16="http://schemas.microsoft.com/office/drawing/2014/main" id="{CA9480B9-9891-468D-B35F-262B64780E31}"/>
              </a:ext>
            </a:extLst>
          </p:cNvPr>
          <p:cNvGrpSpPr/>
          <p:nvPr/>
        </p:nvGrpSpPr>
        <p:grpSpPr>
          <a:xfrm>
            <a:off x="6435153" y="2243685"/>
            <a:ext cx="4669720" cy="1375894"/>
            <a:chOff x="6435153" y="2243685"/>
            <a:chExt cx="4669720" cy="1375894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E51662A3-17D4-4AE5-999D-D8FA5C4406A8}"/>
                </a:ext>
              </a:extLst>
            </p:cNvPr>
            <p:cNvGrpSpPr/>
            <p:nvPr/>
          </p:nvGrpSpPr>
          <p:grpSpPr>
            <a:xfrm>
              <a:off x="6435153" y="2243685"/>
              <a:ext cx="4591185" cy="1225320"/>
              <a:chOff x="2437548" y="2434693"/>
              <a:chExt cx="4591185" cy="1225320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F530E77E-DD85-486C-940F-146B5CA37198}"/>
                  </a:ext>
                </a:extLst>
              </p:cNvPr>
              <p:cNvSpPr/>
              <p:nvPr/>
            </p:nvSpPr>
            <p:spPr>
              <a:xfrm>
                <a:off x="3510512" y="2472201"/>
                <a:ext cx="3518221" cy="923330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48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Above"/>
                <a:lightRig rig="threePt" dir="t"/>
              </a:scene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lt1"/>
                    </a:solidFill>
                  </a:rPr>
                  <a:t>Situação cadastral das propriedades, invasões e ocorrências</a:t>
                </a:r>
              </a:p>
            </p:txBody>
          </p:sp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E66194CE-6B63-4D14-AD5B-24ACA1276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37548" y="2434693"/>
                <a:ext cx="1039497" cy="1225320"/>
              </a:xfrm>
              <a:prstGeom prst="rect">
                <a:avLst/>
              </a:prstGeom>
            </p:spPr>
          </p:pic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B5ABF0A1-9BFE-4628-9114-74B905DA2C29}"/>
                </a:ext>
              </a:extLst>
            </p:cNvPr>
            <p:cNvSpPr txBox="1"/>
            <p:nvPr/>
          </p:nvSpPr>
          <p:spPr>
            <a:xfrm>
              <a:off x="7834298" y="3250247"/>
              <a:ext cx="3270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cs typeface="Arial" panose="020B0604020202020204" pitchFamily="34" charset="0"/>
                </a:rPr>
                <a:t>Propr. 985 /  </a:t>
              </a:r>
              <a:r>
                <a:rPr lang="pt-BR" b="1" dirty="0" err="1">
                  <a:cs typeface="Arial" panose="020B0604020202020204" pitchFamily="34" charset="0"/>
                </a:rPr>
                <a:t>Invas</a:t>
              </a:r>
              <a:r>
                <a:rPr lang="pt-BR" b="1" dirty="0">
                  <a:cs typeface="Arial" panose="020B0604020202020204" pitchFamily="34" charset="0"/>
                </a:rPr>
                <a:t>. e </a:t>
              </a:r>
              <a:r>
                <a:rPr lang="pt-BR" b="1" dirty="0" err="1">
                  <a:cs typeface="Arial" panose="020B0604020202020204" pitchFamily="34" charset="0"/>
                </a:rPr>
                <a:t>Ocor</a:t>
              </a:r>
              <a:r>
                <a:rPr lang="pt-BR" b="1" dirty="0">
                  <a:cs typeface="Arial" panose="020B0604020202020204" pitchFamily="34" charset="0"/>
                </a:rPr>
                <a:t>. 2.531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9BBE4940-21C7-4A0E-9F3F-C78A4E18727E}"/>
              </a:ext>
            </a:extLst>
          </p:cNvPr>
          <p:cNvGrpSpPr/>
          <p:nvPr/>
        </p:nvGrpSpPr>
        <p:grpSpPr>
          <a:xfrm>
            <a:off x="2643422" y="1250621"/>
            <a:ext cx="3330482" cy="1823510"/>
            <a:chOff x="2643422" y="1250621"/>
            <a:chExt cx="3330482" cy="1823510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62532257-20EA-4297-A36D-C030643CCD31}"/>
                </a:ext>
              </a:extLst>
            </p:cNvPr>
            <p:cNvGrpSpPr/>
            <p:nvPr/>
          </p:nvGrpSpPr>
          <p:grpSpPr>
            <a:xfrm>
              <a:off x="2643422" y="1649301"/>
              <a:ext cx="3330482" cy="1424830"/>
              <a:chOff x="768332" y="4628864"/>
              <a:chExt cx="3330482" cy="1424830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3EEC65B3-CD34-462C-A148-D8841A108443}"/>
                  </a:ext>
                </a:extLst>
              </p:cNvPr>
              <p:cNvSpPr/>
              <p:nvPr/>
            </p:nvSpPr>
            <p:spPr>
              <a:xfrm>
                <a:off x="779459" y="4628864"/>
                <a:ext cx="3301193" cy="646331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48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Above"/>
                <a:lightRig rig="threePt" dir="t"/>
              </a:scene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lt1"/>
                    </a:solidFill>
                  </a:rPr>
                  <a:t>Imageamento por Drones imediatamente antes da entrega</a:t>
                </a:r>
              </a:p>
            </p:txBody>
          </p:sp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616DFC6D-D67B-43A8-9F9B-0F9D11998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8332" y="5371751"/>
                <a:ext cx="953703" cy="669265"/>
              </a:xfrm>
              <a:prstGeom prst="rect">
                <a:avLst/>
              </a:prstGeom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554066FB-03BF-4BD9-8C73-63D7FD548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923281" y="5360986"/>
                <a:ext cx="1013550" cy="675700"/>
              </a:xfrm>
              <a:prstGeom prst="rect">
                <a:avLst/>
              </a:prstGeom>
            </p:spPr>
          </p:pic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id="{BF3A6D2F-BB71-4929-B9F0-B65140986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138077" y="5391148"/>
                <a:ext cx="960737" cy="662546"/>
              </a:xfrm>
              <a:prstGeom prst="rect">
                <a:avLst/>
              </a:prstGeom>
            </p:spPr>
          </p:pic>
        </p:grp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D5E6C1F4-C47E-4813-8923-AA0ECD8DBC8B}"/>
                </a:ext>
              </a:extLst>
            </p:cNvPr>
            <p:cNvSpPr txBox="1"/>
            <p:nvPr/>
          </p:nvSpPr>
          <p:spPr>
            <a:xfrm>
              <a:off x="3748989" y="1250621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cs typeface="Arial" panose="020B0604020202020204" pitchFamily="34" charset="0"/>
                </a:rPr>
                <a:t>31.560 ha</a:t>
              </a:r>
            </a:p>
          </p:txBody>
        </p:sp>
      </p:grpSp>
      <p:grpSp>
        <p:nvGrpSpPr>
          <p:cNvPr id="2052" name="Agrupar 2051">
            <a:extLst>
              <a:ext uri="{FF2B5EF4-FFF2-40B4-BE49-F238E27FC236}">
                <a16:creationId xmlns:a16="http://schemas.microsoft.com/office/drawing/2014/main" id="{181CF032-09E2-4A65-9AD8-8B202E9416AD}"/>
              </a:ext>
            </a:extLst>
          </p:cNvPr>
          <p:cNvGrpSpPr/>
          <p:nvPr/>
        </p:nvGrpSpPr>
        <p:grpSpPr>
          <a:xfrm>
            <a:off x="6110499" y="3665303"/>
            <a:ext cx="4952999" cy="2400657"/>
            <a:chOff x="6110499" y="3665303"/>
            <a:chExt cx="4952999" cy="2400657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61A259E2-0CDE-42C0-B39D-A08D2D610885}"/>
                </a:ext>
              </a:extLst>
            </p:cNvPr>
            <p:cNvGrpSpPr/>
            <p:nvPr/>
          </p:nvGrpSpPr>
          <p:grpSpPr>
            <a:xfrm>
              <a:off x="6110499" y="3665303"/>
              <a:ext cx="4952999" cy="2319054"/>
              <a:chOff x="5034451" y="3880503"/>
              <a:chExt cx="4952999" cy="2319054"/>
            </a:xfrm>
          </p:grpSpPr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79060A58-4C5E-441A-AADD-3C89B03160B7}"/>
                  </a:ext>
                </a:extLst>
              </p:cNvPr>
              <p:cNvSpPr/>
              <p:nvPr/>
            </p:nvSpPr>
            <p:spPr>
              <a:xfrm>
                <a:off x="6469229" y="3880503"/>
                <a:ext cx="3518221" cy="2031325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48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Above"/>
                <a:lightRig rig="threePt" dir="t"/>
              </a:scene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lt1"/>
                    </a:solidFill>
                  </a:rPr>
                  <a:t>Identificação de todos os principais componentes da ferrovia</a:t>
                </a:r>
              </a:p>
              <a:p>
                <a:pPr lvl="1" algn="just"/>
                <a:r>
                  <a:rPr lang="pt-BR" dirty="0">
                    <a:solidFill>
                      <a:schemeClr val="lt1"/>
                    </a:solidFill>
                  </a:rPr>
                  <a:t>Pontes, </a:t>
                </a:r>
              </a:p>
              <a:p>
                <a:pPr lvl="1" algn="just"/>
                <a:r>
                  <a:rPr lang="pt-BR" dirty="0">
                    <a:solidFill>
                      <a:schemeClr val="lt1"/>
                    </a:solidFill>
                  </a:rPr>
                  <a:t>Túneis, </a:t>
                </a:r>
              </a:p>
              <a:p>
                <a:pPr lvl="1" algn="just"/>
                <a:r>
                  <a:rPr lang="pt-BR" dirty="0">
                    <a:solidFill>
                      <a:schemeClr val="lt1"/>
                    </a:solidFill>
                  </a:rPr>
                  <a:t>Drenagens, </a:t>
                </a:r>
              </a:p>
              <a:p>
                <a:pPr lvl="1" algn="just"/>
                <a:r>
                  <a:rPr lang="pt-BR" dirty="0">
                    <a:solidFill>
                      <a:schemeClr val="lt1"/>
                    </a:solidFill>
                  </a:rPr>
                  <a:t>Pátios, </a:t>
                </a:r>
              </a:p>
              <a:p>
                <a:pPr lvl="1" algn="just"/>
                <a:r>
                  <a:rPr lang="pt-BR" dirty="0">
                    <a:solidFill>
                      <a:schemeClr val="lt1"/>
                    </a:solidFill>
                  </a:rPr>
                  <a:t>Outros</a:t>
                </a:r>
              </a:p>
            </p:txBody>
          </p:sp>
          <p:grpSp>
            <p:nvGrpSpPr>
              <p:cNvPr id="22" name="Agrupar 21">
                <a:extLst>
                  <a:ext uri="{FF2B5EF4-FFF2-40B4-BE49-F238E27FC236}">
                    <a16:creationId xmlns:a16="http://schemas.microsoft.com/office/drawing/2014/main" id="{A0597E44-F7D5-4F5E-B815-C6C235B070D3}"/>
                  </a:ext>
                </a:extLst>
              </p:cNvPr>
              <p:cNvGrpSpPr/>
              <p:nvPr/>
            </p:nvGrpSpPr>
            <p:grpSpPr>
              <a:xfrm>
                <a:off x="5034451" y="4014106"/>
                <a:ext cx="1487064" cy="2185451"/>
                <a:chOff x="5034451" y="4014106"/>
                <a:chExt cx="1487064" cy="2185451"/>
              </a:xfrm>
            </p:grpSpPr>
            <p:graphicFrame>
              <p:nvGraphicFramePr>
                <p:cNvPr id="19" name="Objeto 18">
                  <a:extLst>
                    <a:ext uri="{FF2B5EF4-FFF2-40B4-BE49-F238E27FC236}">
                      <a16:creationId xmlns:a16="http://schemas.microsoft.com/office/drawing/2014/main" id="{5C412830-79D7-4691-B372-DA8BA3437D3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0536124"/>
                    </p:ext>
                  </p:extLst>
                </p:nvPr>
              </p:nvGraphicFramePr>
              <p:xfrm>
                <a:off x="5252546" y="4014106"/>
                <a:ext cx="858837" cy="38342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28" name="CorelDRAW" r:id="rId15" imgW="11204590" imgH="5002451" progId="CorelDraw.Graphic.18">
                        <p:embed/>
                      </p:oleObj>
                    </mc:Choice>
                    <mc:Fallback>
                      <p:oleObj name="CorelDRAW" r:id="rId15" imgW="11204590" imgH="5002451" progId="CorelDraw.Graphic.18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252546" y="4014106"/>
                              <a:ext cx="858837" cy="38342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1" name="Imagem 20">
                  <a:extLst>
                    <a:ext uri="{FF2B5EF4-FFF2-40B4-BE49-F238E27FC236}">
                      <a16:creationId xmlns:a16="http://schemas.microsoft.com/office/drawing/2014/main" id="{535A2259-AF9E-45B9-84F1-D91B969048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4451" y="4337225"/>
                  <a:ext cx="1487064" cy="1012099"/>
                </a:xfrm>
                <a:prstGeom prst="rect">
                  <a:avLst/>
                </a:prstGeom>
              </p:spPr>
            </p:pic>
            <p:pic>
              <p:nvPicPr>
                <p:cNvPr id="2054" name="Picture 6" descr="Imagem relacionada">
                  <a:extLst>
                    <a:ext uri="{FF2B5EF4-FFF2-40B4-BE49-F238E27FC236}">
                      <a16:creationId xmlns:a16="http://schemas.microsoft.com/office/drawing/2014/main" id="{8749D9A9-DC27-40B5-BA52-6753BCAEF6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52546" y="5079178"/>
                  <a:ext cx="1120379" cy="11203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E5E76DD4-7465-4849-96BC-51C30DC03CE7}"/>
                </a:ext>
              </a:extLst>
            </p:cNvPr>
            <p:cNvSpPr txBox="1"/>
            <p:nvPr/>
          </p:nvSpPr>
          <p:spPr>
            <a:xfrm>
              <a:off x="8794692" y="5696628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cs typeface="Arial" panose="020B0604020202020204" pitchFamily="34" charset="0"/>
                </a:rPr>
                <a:t>15.825</a:t>
              </a:r>
            </a:p>
          </p:txBody>
        </p:sp>
      </p:grpSp>
      <p:grpSp>
        <p:nvGrpSpPr>
          <p:cNvPr id="2048" name="Agrupar 2047">
            <a:extLst>
              <a:ext uri="{FF2B5EF4-FFF2-40B4-BE49-F238E27FC236}">
                <a16:creationId xmlns:a16="http://schemas.microsoft.com/office/drawing/2014/main" id="{FE28911E-5BF5-42F3-9F36-284B87394B9C}"/>
              </a:ext>
            </a:extLst>
          </p:cNvPr>
          <p:cNvGrpSpPr/>
          <p:nvPr/>
        </p:nvGrpSpPr>
        <p:grpSpPr>
          <a:xfrm>
            <a:off x="2730213" y="3452015"/>
            <a:ext cx="3133194" cy="2367760"/>
            <a:chOff x="2730213" y="3452015"/>
            <a:chExt cx="3133194" cy="2367760"/>
          </a:xfrm>
        </p:grpSpPr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2490075C-67E4-4BC9-A593-E69305CF1D42}"/>
                </a:ext>
              </a:extLst>
            </p:cNvPr>
            <p:cNvSpPr txBox="1"/>
            <p:nvPr/>
          </p:nvSpPr>
          <p:spPr>
            <a:xfrm>
              <a:off x="3605307" y="3452015"/>
              <a:ext cx="1140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cs typeface="Arial" panose="020B0604020202020204" pitchFamily="34" charset="0"/>
                </a:rPr>
                <a:t>20 PÁTIOS</a:t>
              </a:r>
            </a:p>
          </p:txBody>
        </p:sp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ADDA9345-449A-44D9-A969-46A923C7E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0213" y="3880503"/>
              <a:ext cx="3133194" cy="193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79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56DE0F4-2DB8-49B5-93DC-C13E859FE7FD}"/>
              </a:ext>
            </a:extLst>
          </p:cNvPr>
          <p:cNvSpPr txBox="1"/>
          <p:nvPr/>
        </p:nvSpPr>
        <p:spPr>
          <a:xfrm>
            <a:off x="2231898" y="1524000"/>
            <a:ext cx="7407402" cy="1956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3600" kern="1200" dirty="0">
                <a:solidFill>
                  <a:schemeClr val="tx1"/>
                </a:solidFill>
                <a:ea typeface="+mj-ea"/>
                <a:cs typeface="+mj-cs"/>
              </a:rPr>
              <a:t>Total itens georreferenciados e com atributos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5400" b="1" kern="1200" dirty="0">
                <a:solidFill>
                  <a:schemeClr val="tx1"/>
                </a:solidFill>
                <a:ea typeface="+mj-ea"/>
                <a:cs typeface="+mj-cs"/>
              </a:rPr>
              <a:t>21 MIL</a:t>
            </a:r>
          </a:p>
        </p:txBody>
      </p:sp>
      <p:pic>
        <p:nvPicPr>
          <p:cNvPr id="4100" name="Picture 4" descr="Resultado de imagem para GEODATABASE">
            <a:extLst>
              <a:ext uri="{FF2B5EF4-FFF2-40B4-BE49-F238E27FC236}">
                <a16:creationId xmlns:a16="http://schemas.microsoft.com/office/drawing/2014/main" id="{A7328A0A-8AE4-40D8-9C51-E2FCEAEA8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24" y="3480715"/>
            <a:ext cx="1962150" cy="195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EB34826-7276-4633-B0DF-C5C0D9500FCA}"/>
              </a:ext>
            </a:extLst>
          </p:cNvPr>
          <p:cNvSpPr/>
          <p:nvPr/>
        </p:nvSpPr>
        <p:spPr>
          <a:xfrm>
            <a:off x="4116299" y="258154"/>
            <a:ext cx="3988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INVENTARIANÇA - FNS</a:t>
            </a:r>
          </a:p>
        </p:txBody>
      </p:sp>
    </p:spTree>
    <p:extLst>
      <p:ext uri="{BB962C8B-B14F-4D97-AF65-F5344CB8AC3E}">
        <p14:creationId xmlns:p14="http://schemas.microsoft.com/office/powerpoint/2010/main" val="253861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6E4393-465D-4313-9784-6EAEF8573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8" b="19806"/>
          <a:stretch/>
        </p:blipFill>
        <p:spPr>
          <a:xfrm>
            <a:off x="724765" y="2269952"/>
            <a:ext cx="1286879" cy="7594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1FE1EB-5757-483B-A2C8-DD8F6E1C80A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8" y="1303213"/>
            <a:ext cx="1591001" cy="874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Resultado de imagem para images satellite world view">
            <a:extLst>
              <a:ext uri="{FF2B5EF4-FFF2-40B4-BE49-F238E27FC236}">
                <a16:creationId xmlns:a16="http://schemas.microsoft.com/office/drawing/2014/main" id="{19BADD16-5411-43C1-8E46-9905BD1C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7" y="3291428"/>
            <a:ext cx="1596310" cy="957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8CC76758-3A69-4B44-A042-9C639C6DFA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"/>
          <a:stretch/>
        </p:blipFill>
        <p:spPr>
          <a:xfrm>
            <a:off x="3143522" y="947881"/>
            <a:ext cx="2481098" cy="1950838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0A6AD26-BBAE-45A3-84D9-D928FCC0ED5B}"/>
              </a:ext>
            </a:extLst>
          </p:cNvPr>
          <p:cNvGrpSpPr/>
          <p:nvPr/>
        </p:nvGrpSpPr>
        <p:grpSpPr>
          <a:xfrm>
            <a:off x="603802" y="5091562"/>
            <a:ext cx="1614745" cy="771542"/>
            <a:chOff x="395535" y="1769514"/>
            <a:chExt cx="8444953" cy="3600400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3968B500-5B1C-4E5F-AB22-23B67D7F1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6256" y="1769514"/>
              <a:ext cx="1964232" cy="3600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1" name="Picture 6" descr="Resultado de imagem para rtx gps">
              <a:extLst>
                <a:ext uri="{FF2B5EF4-FFF2-40B4-BE49-F238E27FC236}">
                  <a16:creationId xmlns:a16="http://schemas.microsoft.com/office/drawing/2014/main" id="{79C00ADF-83FA-4590-AD10-678E84789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5" y="1769514"/>
              <a:ext cx="6480722" cy="3600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7F3865-FFA1-4B02-9785-9A7CF6A2B73B}"/>
              </a:ext>
            </a:extLst>
          </p:cNvPr>
          <p:cNvSpPr/>
          <p:nvPr/>
        </p:nvSpPr>
        <p:spPr>
          <a:xfrm>
            <a:off x="4003254" y="269030"/>
            <a:ext cx="41855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MEIO AMBIENTE E DESAPROPRIAÇÃO</a:t>
            </a:r>
          </a:p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INOVAÇÕES TECNÓGICAS</a:t>
            </a:r>
          </a:p>
        </p:txBody>
      </p:sp>
      <p:pic>
        <p:nvPicPr>
          <p:cNvPr id="11266" name="Picture 2" descr="Resultado de imagem para ARCGIS">
            <a:extLst>
              <a:ext uri="{FF2B5EF4-FFF2-40B4-BE49-F238E27FC236}">
                <a16:creationId xmlns:a16="http://schemas.microsoft.com/office/drawing/2014/main" id="{B16BE87F-58A5-4FA5-9D57-7C8983E81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9" y="2879874"/>
            <a:ext cx="1183547" cy="11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C2125A1-FF42-44AA-9DCA-9F590BDB0218}"/>
              </a:ext>
            </a:extLst>
          </p:cNvPr>
          <p:cNvGrpSpPr/>
          <p:nvPr/>
        </p:nvGrpSpPr>
        <p:grpSpPr>
          <a:xfrm>
            <a:off x="6584303" y="1291040"/>
            <a:ext cx="5153848" cy="1412906"/>
            <a:chOff x="5873982" y="1252427"/>
            <a:chExt cx="5153848" cy="1412906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BA8348F-22DC-4912-8C46-5095097E3F51}"/>
                </a:ext>
              </a:extLst>
            </p:cNvPr>
            <p:cNvSpPr txBox="1"/>
            <p:nvPr/>
          </p:nvSpPr>
          <p:spPr>
            <a:xfrm>
              <a:off x="5873983" y="1252427"/>
              <a:ext cx="25739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pt-BR"/>
              </a:defPPr>
              <a:lvl1pPr algn="ctr">
                <a:defRPr sz="2000" b="1">
                  <a:solidFill>
                    <a:schemeClr val="tx2">
                      <a:lumMod val="75000"/>
                    </a:schemeClr>
                  </a:solidFill>
                </a:defRPr>
              </a:lvl1pPr>
            </a:lstStyle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pt-BR" dirty="0"/>
                <a:t>Mais de 5.000 voos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950F690-117A-47DA-8ABF-E795437A2B23}"/>
                </a:ext>
              </a:extLst>
            </p:cNvPr>
            <p:cNvSpPr txBox="1"/>
            <p:nvPr/>
          </p:nvSpPr>
          <p:spPr>
            <a:xfrm>
              <a:off x="5873983" y="1606108"/>
              <a:ext cx="33578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pt-BR"/>
              </a:defPPr>
              <a:lvl1pPr algn="ctr">
                <a:defRPr sz="2000" b="1">
                  <a:solidFill>
                    <a:schemeClr val="tx2">
                      <a:lumMod val="75000"/>
                    </a:schemeClr>
                  </a:solidFill>
                </a:defRPr>
              </a:lvl1pPr>
            </a:lstStyle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pt-BR" dirty="0"/>
                <a:t>Mais de 45.000 km voados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6B81E07B-D446-4D44-A6B8-EA9A9950B8A1}"/>
                </a:ext>
              </a:extLst>
            </p:cNvPr>
            <p:cNvSpPr txBox="1"/>
            <p:nvPr/>
          </p:nvSpPr>
          <p:spPr>
            <a:xfrm>
              <a:off x="5873982" y="1946145"/>
              <a:ext cx="44614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pt-BR"/>
              </a:defPPr>
              <a:lvl1pPr algn="ctr">
                <a:defRPr sz="2000" b="1">
                  <a:solidFill>
                    <a:schemeClr val="tx2">
                      <a:lumMod val="75000"/>
                    </a:schemeClr>
                  </a:solidFill>
                </a:defRPr>
              </a:lvl1pPr>
            </a:lstStyle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pt-BR" dirty="0"/>
                <a:t>Mais de 700.000 fotos e 2.550 vídeos</a:t>
              </a: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811715AF-88D0-42FD-98D7-F568F6771BD9}"/>
                </a:ext>
              </a:extLst>
            </p:cNvPr>
            <p:cNvSpPr/>
            <p:nvPr/>
          </p:nvSpPr>
          <p:spPr>
            <a:xfrm>
              <a:off x="5873983" y="2265223"/>
              <a:ext cx="51538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t-BR" sz="2000" b="1" dirty="0">
                  <a:solidFill>
                    <a:schemeClr val="tx2">
                      <a:lumMod val="75000"/>
                    </a:schemeClr>
                  </a:solidFill>
                </a:rPr>
                <a:t>Mais	 de 10 TB de ORTOFOTOS, MDS e MDT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A2EBF16-4F65-4104-A8F3-51C83FCE8715}"/>
              </a:ext>
            </a:extLst>
          </p:cNvPr>
          <p:cNvGrpSpPr/>
          <p:nvPr/>
        </p:nvGrpSpPr>
        <p:grpSpPr>
          <a:xfrm>
            <a:off x="6900177" y="2923162"/>
            <a:ext cx="4437776" cy="2944535"/>
            <a:chOff x="6431711" y="2812686"/>
            <a:chExt cx="4437776" cy="2944535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EFAE2B8C-8669-45FD-882B-F940A9482734}"/>
                </a:ext>
              </a:extLst>
            </p:cNvPr>
            <p:cNvSpPr/>
            <p:nvPr/>
          </p:nvSpPr>
          <p:spPr>
            <a:xfrm>
              <a:off x="6431711" y="2812686"/>
              <a:ext cx="4437776" cy="2944535"/>
            </a:xfrm>
            <a:prstGeom prst="round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99312872-30E1-43EF-B0E9-88A4EDF3EC33}"/>
                </a:ext>
              </a:extLst>
            </p:cNvPr>
            <p:cNvGrpSpPr/>
            <p:nvPr/>
          </p:nvGrpSpPr>
          <p:grpSpPr>
            <a:xfrm>
              <a:off x="7252048" y="3429000"/>
              <a:ext cx="2999377" cy="2143025"/>
              <a:chOff x="4055984" y="1064390"/>
              <a:chExt cx="7314674" cy="5226264"/>
            </a:xfrm>
          </p:grpSpPr>
          <p:grpSp>
            <p:nvGrpSpPr>
              <p:cNvPr id="8" name="Agrupar 7">
                <a:extLst>
                  <a:ext uri="{FF2B5EF4-FFF2-40B4-BE49-F238E27FC236}">
                    <a16:creationId xmlns:a16="http://schemas.microsoft.com/office/drawing/2014/main" id="{E49B960E-56B4-4A9D-910F-888EC1C42069}"/>
                  </a:ext>
                </a:extLst>
              </p:cNvPr>
              <p:cNvGrpSpPr/>
              <p:nvPr/>
            </p:nvGrpSpPr>
            <p:grpSpPr>
              <a:xfrm>
                <a:off x="4055984" y="1788412"/>
                <a:ext cx="5259638" cy="2634467"/>
                <a:chOff x="1640684" y="1862095"/>
                <a:chExt cx="7443158" cy="3728157"/>
              </a:xfrm>
            </p:grpSpPr>
            <p:pic>
              <p:nvPicPr>
                <p:cNvPr id="9" name="Imagem 8">
                  <a:extLst>
                    <a:ext uri="{FF2B5EF4-FFF2-40B4-BE49-F238E27FC236}">
                      <a16:creationId xmlns:a16="http://schemas.microsoft.com/office/drawing/2014/main" id="{2BF6F1C4-A051-460A-BAD0-268AC434BF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6748" y="1862095"/>
                  <a:ext cx="4227094" cy="2750237"/>
                </a:xfrm>
                <a:prstGeom prst="roundRect">
                  <a:avLst>
                    <a:gd name="adj" fmla="val 4167"/>
                  </a:avLst>
                </a:prstGeom>
                <a:solidFill>
                  <a:srgbClr val="FFFFFF"/>
                </a:solidFill>
                <a:ln w="76200" cap="sq">
                  <a:solidFill>
                    <a:srgbClr val="EAEAEA"/>
                  </a:solidFill>
                  <a:miter lim="800000"/>
                </a:ln>
                <a:effectLst>
                  <a:reflection blurRad="12700" stA="33000" endPos="28000" dist="5000" dir="5400000" sy="-100000" algn="bl" rotWithShape="0"/>
                </a:effectLst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 contourW="6350">
                  <a:bevelT h="38100"/>
                  <a:contourClr>
                    <a:srgbClr val="C0C0C0"/>
                  </a:contourClr>
                </a:sp3d>
              </p:spPr>
            </p:pic>
            <p:pic>
              <p:nvPicPr>
                <p:cNvPr id="10" name="Imagem 9">
                  <a:extLst>
                    <a:ext uri="{FF2B5EF4-FFF2-40B4-BE49-F238E27FC236}">
                      <a16:creationId xmlns:a16="http://schemas.microsoft.com/office/drawing/2014/main" id="{EBB095E5-3DB7-40E2-AAAD-A81BF7E0D1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957154">
                  <a:off x="1640684" y="3126550"/>
                  <a:ext cx="2935088" cy="246370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id="{73F82758-F21F-4330-993D-033C93891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1011" y="1064390"/>
                <a:ext cx="964406" cy="8622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12" name="Conector: Angulado 11">
                <a:extLst>
                  <a:ext uri="{FF2B5EF4-FFF2-40B4-BE49-F238E27FC236}">
                    <a16:creationId xmlns:a16="http://schemas.microsoft.com/office/drawing/2014/main" id="{1660586C-9CCC-4805-8AB6-0114788C7BDC}"/>
                  </a:ext>
                </a:extLst>
              </p:cNvPr>
              <p:cNvCxnSpPr>
                <a:cxnSpLocks/>
                <a:stCxn id="11" idx="3"/>
                <a:endCxn id="9" idx="0"/>
              </p:cNvCxnSpPr>
              <p:nvPr/>
            </p:nvCxnSpPr>
            <p:spPr>
              <a:xfrm>
                <a:off x="5595417" y="1495512"/>
                <a:ext cx="2226686" cy="292900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Picture 2" descr="Resultado de imagem para icone de imagens">
                <a:extLst>
                  <a:ext uri="{FF2B5EF4-FFF2-40B4-BE49-F238E27FC236}">
                    <a16:creationId xmlns:a16="http://schemas.microsoft.com/office/drawing/2014/main" id="{1472F121-AF7F-469C-9D02-4A99E3270E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48731" y="2264308"/>
                <a:ext cx="991635" cy="991635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EAEAEA"/>
                </a:solidFill>
                <a:miter lim="800000"/>
              </a:ln>
              <a:effectLst>
                <a:reflection blurRad="12700" stA="33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 contourW="6350">
                <a:bevelT h="38100"/>
                <a:contourClr>
                  <a:srgbClr val="C0C0C0"/>
                </a:contourClr>
              </a:sp3d>
            </p:spPr>
          </p:pic>
          <p:cxnSp>
            <p:nvCxnSpPr>
              <p:cNvPr id="15" name="Conector de Seta Reta 14">
                <a:extLst>
                  <a:ext uri="{FF2B5EF4-FFF2-40B4-BE49-F238E27FC236}">
                    <a16:creationId xmlns:a16="http://schemas.microsoft.com/office/drawing/2014/main" id="{D062464C-179A-4B33-BA3D-B6870020F024}"/>
                  </a:ext>
                </a:extLst>
              </p:cNvPr>
              <p:cNvCxnSpPr>
                <a:cxnSpLocks/>
                <a:stCxn id="9" idx="3"/>
                <a:endCxn id="14" idx="1"/>
              </p:cNvCxnSpPr>
              <p:nvPr/>
            </p:nvCxnSpPr>
            <p:spPr>
              <a:xfrm flipV="1">
                <a:off x="9315621" y="2760126"/>
                <a:ext cx="633110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4CBF23C3-3A9E-4E04-8D73-1337877AF5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8440" y="4057045"/>
                <a:ext cx="1852217" cy="99163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CE3D231D-DCA3-4F76-8E22-31874EF22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6889" y="5281689"/>
                <a:ext cx="1883769" cy="100896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id="{C2F52A5D-A621-4550-B89F-E5A8BB246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2983" y="4872103"/>
                <a:ext cx="964406" cy="7808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22" name="Conector: Angulado 21">
                <a:extLst>
                  <a:ext uri="{FF2B5EF4-FFF2-40B4-BE49-F238E27FC236}">
                    <a16:creationId xmlns:a16="http://schemas.microsoft.com/office/drawing/2014/main" id="{3D7C7AEB-AD48-4FEA-BC5F-213962542897}"/>
                  </a:ext>
                </a:extLst>
              </p:cNvPr>
              <p:cNvCxnSpPr>
                <a:cxnSpLocks/>
                <a:stCxn id="9" idx="2"/>
                <a:endCxn id="21" idx="3"/>
              </p:cNvCxnSpPr>
              <p:nvPr/>
            </p:nvCxnSpPr>
            <p:spPr>
              <a:xfrm rot="5400000">
                <a:off x="6209391" y="3649839"/>
                <a:ext cx="1530711" cy="1694714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de Seta Reta 22">
                <a:extLst>
                  <a:ext uri="{FF2B5EF4-FFF2-40B4-BE49-F238E27FC236}">
                    <a16:creationId xmlns:a16="http://schemas.microsoft.com/office/drawing/2014/main" id="{BD666778-EDA1-4C25-AF8C-1AD32DEBC3E0}"/>
                  </a:ext>
                </a:extLst>
              </p:cNvPr>
              <p:cNvCxnSpPr>
                <a:cxnSpLocks/>
                <a:stCxn id="14" idx="2"/>
                <a:endCxn id="17" idx="3"/>
              </p:cNvCxnSpPr>
              <p:nvPr/>
            </p:nvCxnSpPr>
            <p:spPr>
              <a:xfrm>
                <a:off x="10444549" y="3255943"/>
                <a:ext cx="0" cy="8011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de Seta Reta 23">
                <a:extLst>
                  <a:ext uri="{FF2B5EF4-FFF2-40B4-BE49-F238E27FC236}">
                    <a16:creationId xmlns:a16="http://schemas.microsoft.com/office/drawing/2014/main" id="{B73710C4-56AF-49ED-8D78-A3670BCBDA25}"/>
                  </a:ext>
                </a:extLst>
              </p:cNvPr>
              <p:cNvCxnSpPr>
                <a:endCxn id="19" idx="3"/>
              </p:cNvCxnSpPr>
              <p:nvPr/>
            </p:nvCxnSpPr>
            <p:spPr>
              <a:xfrm flipH="1">
                <a:off x="10428774" y="4956180"/>
                <a:ext cx="15775" cy="32551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315B976C-B98B-4450-B984-607099B2A89E}"/>
                </a:ext>
              </a:extLst>
            </p:cNvPr>
            <p:cNvSpPr/>
            <p:nvPr/>
          </p:nvSpPr>
          <p:spPr>
            <a:xfrm>
              <a:off x="8153703" y="2900212"/>
              <a:ext cx="10781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tx2">
                      <a:lumMod val="75000"/>
                    </a:schemeClr>
                  </a:solidFill>
                </a:rPr>
                <a:t>VM</a:t>
              </a:r>
              <a:r>
                <a:rPr lang="pt-BR" sz="20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V</a:t>
              </a:r>
              <a:r>
                <a:rPr lang="pt-BR" sz="1400" b="1" dirty="0">
                  <a:solidFill>
                    <a:schemeClr val="tx2">
                      <a:lumMod val="75000"/>
                    </a:schemeClr>
                  </a:solidFill>
                </a:rPr>
                <a:t>ALEC</a:t>
              </a:r>
              <a:endParaRPr lang="pt-BR" sz="2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38" name="Picture 8" descr="Resultado de imagem para oracle spatial">
            <a:extLst>
              <a:ext uri="{FF2B5EF4-FFF2-40B4-BE49-F238E27FC236}">
                <a16:creationId xmlns:a16="http://schemas.microsoft.com/office/drawing/2014/main" id="{569419B9-2A48-4D98-B2C5-C39D3A33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9" y="4075742"/>
            <a:ext cx="1196257" cy="48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Resultado de imagem para globalmapper">
            <a:extLst>
              <a:ext uri="{FF2B5EF4-FFF2-40B4-BE49-F238E27FC236}">
                <a16:creationId xmlns:a16="http://schemas.microsoft.com/office/drawing/2014/main" id="{E022CC73-1420-48DD-A4EC-E3E106C3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08" y="4517555"/>
            <a:ext cx="907699" cy="90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Resultado de imagem para map pilot logo">
            <a:extLst>
              <a:ext uri="{FF2B5EF4-FFF2-40B4-BE49-F238E27FC236}">
                <a16:creationId xmlns:a16="http://schemas.microsoft.com/office/drawing/2014/main" id="{749DFC90-EDDF-4B85-9E78-0F753BBA8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67" y="3740563"/>
            <a:ext cx="734137" cy="73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8" descr="Resultado de imagem para dronedeploy">
            <a:extLst>
              <a:ext uri="{FF2B5EF4-FFF2-40B4-BE49-F238E27FC236}">
                <a16:creationId xmlns:a16="http://schemas.microsoft.com/office/drawing/2014/main" id="{7E9F90D0-B7D2-4067-80C8-DF293CE4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24" y="2879751"/>
            <a:ext cx="823355" cy="82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m relacionada">
            <a:extLst>
              <a:ext uri="{FF2B5EF4-FFF2-40B4-BE49-F238E27FC236}">
                <a16:creationId xmlns:a16="http://schemas.microsoft.com/office/drawing/2014/main" id="{4F46BDEA-154B-41B7-BCC7-C50FADAAF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45" y="2834076"/>
            <a:ext cx="804662" cy="80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https://services.digitalglobe.com/myDigitalGlobe/images/logo_dg.png">
            <a:extLst>
              <a:ext uri="{FF2B5EF4-FFF2-40B4-BE49-F238E27FC236}">
                <a16:creationId xmlns:a16="http://schemas.microsoft.com/office/drawing/2014/main" id="{C4C3C2F2-01C1-4708-9128-C11B9FDC0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6" y="4461912"/>
            <a:ext cx="1175046" cy="3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0" descr="Resultado de imagem para pix4d">
            <a:extLst>
              <a:ext uri="{FF2B5EF4-FFF2-40B4-BE49-F238E27FC236}">
                <a16:creationId xmlns:a16="http://schemas.microsoft.com/office/drawing/2014/main" id="{CDB2B77D-4BBF-44B9-AB32-7A319792C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72" y="4443581"/>
            <a:ext cx="1013461" cy="7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2" descr="https://www.bentley.com/-/media/bentley/bentley-site-images/cmsimages/site_logo.png?h=31&amp;la=pt-BR&amp;w=128&amp;hash=C63BFBEEA329601E35EC43632BF750A19B5F16EE">
            <a:extLst>
              <a:ext uri="{FF2B5EF4-FFF2-40B4-BE49-F238E27FC236}">
                <a16:creationId xmlns:a16="http://schemas.microsoft.com/office/drawing/2014/main" id="{3FD48FF8-BC98-4460-B5C7-0CE30C2DF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32" y="5312793"/>
            <a:ext cx="1279329" cy="3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653406BB-9BAC-4097-BF7A-AB3CA263E835}"/>
              </a:ext>
            </a:extLst>
          </p:cNvPr>
          <p:cNvSpPr txBox="1"/>
          <p:nvPr/>
        </p:nvSpPr>
        <p:spPr>
          <a:xfrm>
            <a:off x="4565520" y="5540787"/>
            <a:ext cx="165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ContextCapture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428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09206 -3.7037E-6 C 0.13334 -3.7037E-6 0.18425 0.08519 0.18425 0.15463 L 0.18425 0.30949 " pathEditMode="relative" rAng="0" ptsTypes="AA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A2A2202-BE2C-4F4C-AD4E-64D117AB6D7D}"/>
              </a:ext>
            </a:extLst>
          </p:cNvPr>
          <p:cNvSpPr/>
          <p:nvPr/>
        </p:nvSpPr>
        <p:spPr>
          <a:xfrm>
            <a:off x="547645" y="-100181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RECONHECIMENTO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0AB66E4-B68E-4DD7-9276-F336ED618B5C}"/>
              </a:ext>
            </a:extLst>
          </p:cNvPr>
          <p:cNvSpPr txBox="1"/>
          <p:nvPr/>
        </p:nvSpPr>
        <p:spPr>
          <a:xfrm>
            <a:off x="547645" y="1174850"/>
            <a:ext cx="5040206" cy="108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2400" b="1" dirty="0"/>
              <a:t>Prêmio </a:t>
            </a:r>
            <a:r>
              <a:rPr lang="pt-BR" sz="2400" b="1" dirty="0" err="1"/>
              <a:t>MundoGeo</a:t>
            </a:r>
            <a:r>
              <a:rPr lang="pt-BR" sz="2400" b="1" dirty="0"/>
              <a:t> 2019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b="1" dirty="0"/>
              <a:t>Inspeções e Monitoramento de Obras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12D3410C-A9CC-48D4-95C0-DCE2C682EDD2}"/>
              </a:ext>
            </a:extLst>
          </p:cNvPr>
          <p:cNvGrpSpPr/>
          <p:nvPr/>
        </p:nvGrpSpPr>
        <p:grpSpPr>
          <a:xfrm>
            <a:off x="212376" y="4282072"/>
            <a:ext cx="8219354" cy="1663652"/>
            <a:chOff x="214100" y="4570657"/>
            <a:chExt cx="5963012" cy="1375782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36B7A2FF-547D-401A-AE7A-8CF6B86D68A1}"/>
                </a:ext>
              </a:extLst>
            </p:cNvPr>
            <p:cNvSpPr txBox="1"/>
            <p:nvPr/>
          </p:nvSpPr>
          <p:spPr>
            <a:xfrm>
              <a:off x="214100" y="4570657"/>
              <a:ext cx="800219" cy="134442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pt-BR" sz="2000" dirty="0">
                  <a:latin typeface="Arial" panose="020B0604020202020204" pitchFamily="34" charset="0"/>
                  <a:cs typeface="Arial" panose="020B0604020202020204" pitchFamily="34" charset="0"/>
                </a:rPr>
                <a:t>Empresas Privadas</a:t>
              </a:r>
            </a:p>
          </p:txBody>
        </p:sp>
        <p:pic>
          <p:nvPicPr>
            <p:cNvPr id="16" name="Picture 2" descr="O evento das indÃºstrias de infraestrutura para transporte">
              <a:extLst>
                <a:ext uri="{FF2B5EF4-FFF2-40B4-BE49-F238E27FC236}">
                  <a16:creationId xmlns:a16="http://schemas.microsoft.com/office/drawing/2014/main" id="{6B5A48C8-AE4F-4859-BEFB-92E1EEB2DF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92476" y="4818348"/>
              <a:ext cx="1116247" cy="26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5954741E-F5B0-4371-BCD6-62BFF9B0CCC6}"/>
                </a:ext>
              </a:extLst>
            </p:cNvPr>
            <p:cNvGrpSpPr/>
            <p:nvPr/>
          </p:nvGrpSpPr>
          <p:grpSpPr>
            <a:xfrm>
              <a:off x="4139438" y="5334370"/>
              <a:ext cx="712811" cy="464956"/>
              <a:chOff x="6965590" y="5833006"/>
              <a:chExt cx="1333500" cy="869823"/>
            </a:xfrm>
          </p:grpSpPr>
          <p:pic>
            <p:nvPicPr>
              <p:cNvPr id="20" name="Picture 140" descr="https://www.expouav.com/wp-content/uploads/2018/03/UAV_Expo_Americas_HZ_4c.png">
                <a:extLst>
                  <a:ext uri="{FF2B5EF4-FFF2-40B4-BE49-F238E27FC236}">
                    <a16:creationId xmlns:a16="http://schemas.microsoft.com/office/drawing/2014/main" id="{27BD71E4-FDD7-45FB-AD2D-1096AA2DF6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5590" y="5833006"/>
                <a:ext cx="1333500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4D188A46-7862-42E7-BD74-3C69A759805B}"/>
                  </a:ext>
                </a:extLst>
              </p:cNvPr>
              <p:cNvSpPr txBox="1"/>
              <p:nvPr/>
            </p:nvSpPr>
            <p:spPr>
              <a:xfrm>
                <a:off x="7052575" y="6333497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>
                    <a:solidFill>
                      <a:srgbClr val="2F3550"/>
                    </a:solidFill>
                  </a:rPr>
                  <a:t>2018</a:t>
                </a:r>
              </a:p>
            </p:txBody>
          </p:sp>
        </p:grpSp>
        <p:pic>
          <p:nvPicPr>
            <p:cNvPr id="22" name="Picture 97" descr="Resultado de imagem">
              <a:extLst>
                <a:ext uri="{FF2B5EF4-FFF2-40B4-BE49-F238E27FC236}">
                  <a16:creationId xmlns:a16="http://schemas.microsoft.com/office/drawing/2014/main" id="{B5260DCC-F626-4811-98AD-56FB096BD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101" y="4760031"/>
              <a:ext cx="956598" cy="378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8" descr="Resultado de imagem para vale">
              <a:extLst>
                <a:ext uri="{FF2B5EF4-FFF2-40B4-BE49-F238E27FC236}">
                  <a16:creationId xmlns:a16="http://schemas.microsoft.com/office/drawing/2014/main" id="{B9C12B08-7806-4876-BD06-4922A4009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330" y="5323807"/>
              <a:ext cx="860598" cy="33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77" descr="Resultado de imagem para droneshow latin america">
              <a:extLst>
                <a:ext uri="{FF2B5EF4-FFF2-40B4-BE49-F238E27FC236}">
                  <a16:creationId xmlns:a16="http://schemas.microsoft.com/office/drawing/2014/main" id="{371280F9-8C12-4925-AD30-5D171D5F8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450" y="5334370"/>
              <a:ext cx="1389384" cy="377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9AF6E68C-D72E-4765-94B8-2C969EAB65F3}"/>
                </a:ext>
              </a:extLst>
            </p:cNvPr>
            <p:cNvSpPr txBox="1"/>
            <p:nvPr/>
          </p:nvSpPr>
          <p:spPr>
            <a:xfrm>
              <a:off x="2508883" y="5577107"/>
              <a:ext cx="1544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2F3550"/>
                  </a:solidFill>
                </a:rPr>
                <a:t>2018 e 2019</a:t>
              </a:r>
            </a:p>
          </p:txBody>
        </p:sp>
        <p:pic>
          <p:nvPicPr>
            <p:cNvPr id="26" name="Picture 2" descr="Resultado de imagem para tbg - transportadora brasileira gasoduto bolivia-brasil s/a png">
              <a:extLst>
                <a:ext uri="{FF2B5EF4-FFF2-40B4-BE49-F238E27FC236}">
                  <a16:creationId xmlns:a16="http://schemas.microsoft.com/office/drawing/2014/main" id="{17AAE406-8F2E-4CC5-AD37-095204072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EAEDE2"/>
                </a:clrFrom>
                <a:clrTo>
                  <a:srgbClr val="EAEDE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386" y="4725454"/>
              <a:ext cx="948420" cy="374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m 27" descr="Uma imagem contendo texto&#10;&#10;Descrição gerada automaticamente">
              <a:extLst>
                <a:ext uri="{FF2B5EF4-FFF2-40B4-BE49-F238E27FC236}">
                  <a16:creationId xmlns:a16="http://schemas.microsoft.com/office/drawing/2014/main" id="{F86A4B59-F0A9-48CA-9C96-043060302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6" t="9050" r="42500" b="73100"/>
            <a:stretch/>
          </p:blipFill>
          <p:spPr>
            <a:xfrm>
              <a:off x="5251106" y="5009099"/>
              <a:ext cx="926006" cy="467544"/>
            </a:xfrm>
            <a:prstGeom prst="roundRect">
              <a:avLst>
                <a:gd name="adj" fmla="val 2559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4FFAB2A-540D-41E3-A342-533458F31967}"/>
              </a:ext>
            </a:extLst>
          </p:cNvPr>
          <p:cNvGrpSpPr/>
          <p:nvPr/>
        </p:nvGrpSpPr>
        <p:grpSpPr>
          <a:xfrm>
            <a:off x="224326" y="2666320"/>
            <a:ext cx="8207405" cy="1931638"/>
            <a:chOff x="224326" y="2666320"/>
            <a:chExt cx="6029689" cy="1344427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F08D551-1FBB-4DDA-A649-E3D58DCD2B4C}"/>
                </a:ext>
              </a:extLst>
            </p:cNvPr>
            <p:cNvSpPr txBox="1"/>
            <p:nvPr/>
          </p:nvSpPr>
          <p:spPr>
            <a:xfrm>
              <a:off x="224326" y="2666320"/>
              <a:ext cx="800219" cy="134442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pt-BR" sz="2000" dirty="0">
                  <a:latin typeface="Arial" panose="020B0604020202020204" pitchFamily="34" charset="0"/>
                  <a:cs typeface="Arial" panose="020B0604020202020204" pitchFamily="34" charset="0"/>
                </a:rPr>
                <a:t>Órgãos Externos</a:t>
              </a:r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FC9414B8-EE1D-4AD9-A184-724D925C16D0}"/>
                </a:ext>
              </a:extLst>
            </p:cNvPr>
            <p:cNvGrpSpPr/>
            <p:nvPr/>
          </p:nvGrpSpPr>
          <p:grpSpPr>
            <a:xfrm>
              <a:off x="1061658" y="2756507"/>
              <a:ext cx="3308124" cy="1073759"/>
              <a:chOff x="1227429" y="1378217"/>
              <a:chExt cx="4449606" cy="1444264"/>
            </a:xfrm>
          </p:grpSpPr>
          <p:pic>
            <p:nvPicPr>
              <p:cNvPr id="9" name="Picture 2" descr="Resultado de imagem para logotipo antt">
                <a:extLst>
                  <a:ext uri="{FF2B5EF4-FFF2-40B4-BE49-F238E27FC236}">
                    <a16:creationId xmlns:a16="http://schemas.microsoft.com/office/drawing/2014/main" id="{14CDC8C3-1295-40D9-91A8-5F15423D12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095499" y="1378217"/>
                <a:ext cx="1000578" cy="544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Imagem relacionada">
                <a:extLst>
                  <a:ext uri="{FF2B5EF4-FFF2-40B4-BE49-F238E27FC236}">
                    <a16:creationId xmlns:a16="http://schemas.microsoft.com/office/drawing/2014/main" id="{DAAACC1B-5684-49A3-98E9-F197B2C96D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788024" y="2226911"/>
                <a:ext cx="628658" cy="595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Resultado de imagem para logotipo tcu">
                <a:extLst>
                  <a:ext uri="{FF2B5EF4-FFF2-40B4-BE49-F238E27FC236}">
                    <a16:creationId xmlns:a16="http://schemas.microsoft.com/office/drawing/2014/main" id="{9DE6E943-1753-479B-81F4-1C13780A2E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7429" y="2155867"/>
                <a:ext cx="677972" cy="541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0" descr="Imagem relacionada">
                <a:extLst>
                  <a:ext uri="{FF2B5EF4-FFF2-40B4-BE49-F238E27FC236}">
                    <a16:creationId xmlns:a16="http://schemas.microsoft.com/office/drawing/2014/main" id="{B0A8BD91-1398-4164-A5E3-6764BC2154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424"/>
              <a:stretch/>
            </p:blipFill>
            <p:spPr bwMode="auto">
              <a:xfrm>
                <a:off x="4431507" y="1548718"/>
                <a:ext cx="1245528" cy="379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2" descr="Resultado de imagem para logotipo ufmg">
                <a:extLst>
                  <a:ext uri="{FF2B5EF4-FFF2-40B4-BE49-F238E27FC236}">
                    <a16:creationId xmlns:a16="http://schemas.microsoft.com/office/drawing/2014/main" id="{A57A5018-1875-496C-8238-460CDCD05F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8240" y="2298106"/>
                <a:ext cx="1153335" cy="396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03" descr="Resultado de imagem para unifei universidade federal de itabira mg">
                <a:extLst>
                  <a:ext uri="{FF2B5EF4-FFF2-40B4-BE49-F238E27FC236}">
                    <a16:creationId xmlns:a16="http://schemas.microsoft.com/office/drawing/2014/main" id="{CC72A3A9-008F-47FC-852A-F12D883CE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292377" y="2191131"/>
                <a:ext cx="1404845" cy="508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163" descr="Resultado de imagem para furnas logo">
              <a:extLst>
                <a:ext uri="{FF2B5EF4-FFF2-40B4-BE49-F238E27FC236}">
                  <a16:creationId xmlns:a16="http://schemas.microsoft.com/office/drawing/2014/main" id="{9C5D2CBC-8EBB-4F84-99A8-02F3308D7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7992" y="3175859"/>
              <a:ext cx="692247" cy="529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9E7C3A67-16E3-45DC-A259-29105AA1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1965" y="2861875"/>
              <a:ext cx="1295992" cy="247800"/>
            </a:xfrm>
            <a:prstGeom prst="rect">
              <a:avLst/>
            </a:prstGeom>
          </p:spPr>
        </p:pic>
        <p:pic>
          <p:nvPicPr>
            <p:cNvPr id="27" name="Picture 4" descr="Resultado de imagem para dnit">
              <a:extLst>
                <a:ext uri="{FF2B5EF4-FFF2-40B4-BE49-F238E27FC236}">
                  <a16:creationId xmlns:a16="http://schemas.microsoft.com/office/drawing/2014/main" id="{05A9BCE5-4491-479F-A80D-725675DE0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289" y="2884736"/>
              <a:ext cx="926006" cy="34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Resultado de imagem para transpetro">
              <a:extLst>
                <a:ext uri="{FF2B5EF4-FFF2-40B4-BE49-F238E27FC236}">
                  <a16:creationId xmlns:a16="http://schemas.microsoft.com/office/drawing/2014/main" id="{4C63DA1B-4551-4C9E-8C09-D0963C7D78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8" t="20637" r="3013" b="22804"/>
            <a:stretch/>
          </p:blipFill>
          <p:spPr bwMode="auto">
            <a:xfrm>
              <a:off x="5296853" y="3207991"/>
              <a:ext cx="957162" cy="591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2" name="Imagem 3071" descr="Uma imagem contendo placar&#10;&#10;Descrição gerada automaticamente">
            <a:extLst>
              <a:ext uri="{FF2B5EF4-FFF2-40B4-BE49-F238E27FC236}">
                <a16:creationId xmlns:a16="http://schemas.microsoft.com/office/drawing/2014/main" id="{F9607F21-45E2-4917-9629-EE838945D53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69" y="232852"/>
            <a:ext cx="1815965" cy="26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2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0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8411 -2.96296E-6 C 0.26653 -2.96296E-6 0.36823 0.06898 0.36823 0.125 L 0.36823 0.2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937EA6C-B128-4126-9DFF-4CFC986B1459}"/>
              </a:ext>
            </a:extLst>
          </p:cNvPr>
          <p:cNvSpPr txBox="1"/>
          <p:nvPr/>
        </p:nvSpPr>
        <p:spPr>
          <a:xfrm>
            <a:off x="4544894" y="2724917"/>
            <a:ext cx="2886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Bruno Costa</a:t>
            </a:r>
          </a:p>
          <a:p>
            <a:pPr algn="ctr"/>
            <a:r>
              <a:rPr lang="pt-BR" sz="2000" dirty="0">
                <a:solidFill>
                  <a:srgbClr val="0070C0"/>
                </a:solidFill>
              </a:rPr>
              <a:t>bruno.costa@valec.gov.br</a:t>
            </a:r>
          </a:p>
        </p:txBody>
      </p:sp>
    </p:spTree>
    <p:extLst>
      <p:ext uri="{BB962C8B-B14F-4D97-AF65-F5344CB8AC3E}">
        <p14:creationId xmlns:p14="http://schemas.microsoft.com/office/powerpoint/2010/main" val="329838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E4996DF6-C729-4AFC-A593-8012A47993C1}"/>
              </a:ext>
            </a:extLst>
          </p:cNvPr>
          <p:cNvGrpSpPr/>
          <p:nvPr/>
        </p:nvGrpSpPr>
        <p:grpSpPr>
          <a:xfrm>
            <a:off x="691436" y="1903650"/>
            <a:ext cx="3327224" cy="4014502"/>
            <a:chOff x="5520351" y="1421749"/>
            <a:chExt cx="3327224" cy="4014502"/>
          </a:xfrm>
        </p:grpSpPr>
        <p:pic>
          <p:nvPicPr>
            <p:cNvPr id="1026" name="Picture 2" descr="Resultado de imagem para PILARES">
              <a:extLst>
                <a:ext uri="{FF2B5EF4-FFF2-40B4-BE49-F238E27FC236}">
                  <a16:creationId xmlns:a16="http://schemas.microsoft.com/office/drawing/2014/main" id="{A7451C41-DD7A-49DB-AD81-958BE433BF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7"/>
            <a:stretch/>
          </p:blipFill>
          <p:spPr bwMode="auto">
            <a:xfrm>
              <a:off x="7180976" y="1421749"/>
              <a:ext cx="1666599" cy="4014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Resultado de imagem para PILARES">
              <a:extLst>
                <a:ext uri="{FF2B5EF4-FFF2-40B4-BE49-F238E27FC236}">
                  <a16:creationId xmlns:a16="http://schemas.microsoft.com/office/drawing/2014/main" id="{A264264A-C025-4EC4-AD9C-DDEEDC6871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7"/>
            <a:stretch/>
          </p:blipFill>
          <p:spPr bwMode="auto">
            <a:xfrm flipH="1">
              <a:off x="5520351" y="1421749"/>
              <a:ext cx="1666599" cy="4014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9A2A2202-BE2C-4F4C-AD4E-64D117AB6D7D}"/>
              </a:ext>
            </a:extLst>
          </p:cNvPr>
          <p:cNvSpPr/>
          <p:nvPr/>
        </p:nvSpPr>
        <p:spPr>
          <a:xfrm>
            <a:off x="2537429" y="269030"/>
            <a:ext cx="71171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PILARES DO ESTADO PARA VIABILIZAÇÃO</a:t>
            </a:r>
          </a:p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DE OBRAS DE INFRAESTRUTURA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D3F43E8-7107-4A1A-A822-AC7D7483D841}"/>
              </a:ext>
            </a:extLst>
          </p:cNvPr>
          <p:cNvSpPr/>
          <p:nvPr/>
        </p:nvSpPr>
        <p:spPr>
          <a:xfrm rot="16200000">
            <a:off x="-801745" y="3620011"/>
            <a:ext cx="30494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ESTUDOS AMBIENTAIS</a:t>
            </a:r>
          </a:p>
          <a:p>
            <a:pPr algn="ctr"/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E LICENCIAMENTO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5C32ED1-84F3-46D5-A996-61172510C207}"/>
              </a:ext>
            </a:extLst>
          </p:cNvPr>
          <p:cNvSpPr/>
          <p:nvPr/>
        </p:nvSpPr>
        <p:spPr>
          <a:xfrm rot="16200000">
            <a:off x="2527081" y="3804676"/>
            <a:ext cx="2550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DESAPROPRIAÇÃO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62450A5-8508-4E23-BABF-CE06C2C960DB}"/>
              </a:ext>
            </a:extLst>
          </p:cNvPr>
          <p:cNvSpPr/>
          <p:nvPr/>
        </p:nvSpPr>
        <p:spPr>
          <a:xfrm>
            <a:off x="1422010" y="5902747"/>
            <a:ext cx="1686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PROJETOS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8BA5259-B6C2-452E-89F9-F750D3D6DA4B}"/>
              </a:ext>
            </a:extLst>
          </p:cNvPr>
          <p:cNvSpPr/>
          <p:nvPr/>
        </p:nvSpPr>
        <p:spPr>
          <a:xfrm>
            <a:off x="1756036" y="1395835"/>
            <a:ext cx="1218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OBRAS</a:t>
            </a:r>
          </a:p>
        </p:txBody>
      </p:sp>
    </p:spTree>
    <p:extLst>
      <p:ext uri="{BB962C8B-B14F-4D97-AF65-F5344CB8AC3E}">
        <p14:creationId xmlns:p14="http://schemas.microsoft.com/office/powerpoint/2010/main" val="396906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24 C 0.10027 -0.10579 0.17383 -0.29098 0.31615 -0.31274 C 0.42956 -0.31598 0.46107 -0.32199 0.47331 -0.2294 " pathEditMode="relative" rAng="0" ptsTypes="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156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A33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D6D3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7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16 C 0.02461 -0.08982 0.03919 -0.11366 0.12396 -0.11945 C 0.23411 -0.1176 0.2362 -0.01852 0.23711 0.04305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7" grpId="0"/>
      <p:bldP spid="7" grpId="2"/>
      <p:bldP spid="7" grpId="3"/>
      <p:bldP spid="7" grpId="4"/>
      <p:bldP spid="7" grpId="5"/>
      <p:bldP spid="14" grpId="1"/>
      <p:bldP spid="14" grpId="2"/>
      <p:bldP spid="15" grpId="1"/>
      <p:bldP spid="1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6B7C263-9EB4-455D-AD7A-BDF73BA042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1417" y="1579900"/>
            <a:ext cx="6185422" cy="3990595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F204B50B-407C-4F8B-BC9B-6A58265556A7}"/>
              </a:ext>
            </a:extLst>
          </p:cNvPr>
          <p:cNvSpPr txBox="1"/>
          <p:nvPr/>
        </p:nvSpPr>
        <p:spPr>
          <a:xfrm>
            <a:off x="-923108" y="966736"/>
            <a:ext cx="1004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MINFRA / EPL / ANTT / IBAMA / IPHAN / ICMBIO / FUNAI / INCRA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331D5C5-581D-4D8A-9860-F563AFBC5299}"/>
              </a:ext>
            </a:extLst>
          </p:cNvPr>
          <p:cNvGrpSpPr/>
          <p:nvPr/>
        </p:nvGrpSpPr>
        <p:grpSpPr>
          <a:xfrm>
            <a:off x="1649866" y="1105520"/>
            <a:ext cx="8075414" cy="5092535"/>
            <a:chOff x="1620437" y="819253"/>
            <a:chExt cx="8542455" cy="5387061"/>
          </a:xfrm>
        </p:grpSpPr>
        <p:pic>
          <p:nvPicPr>
            <p:cNvPr id="5122" name="Picture 2" descr="Imagem relacionada">
              <a:extLst>
                <a:ext uri="{FF2B5EF4-FFF2-40B4-BE49-F238E27FC236}">
                  <a16:creationId xmlns:a16="http://schemas.microsoft.com/office/drawing/2014/main" id="{53CB2FE4-229F-4170-8A14-0F7D09408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177" y="819253"/>
              <a:ext cx="1245468" cy="12454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Imagem relacionada">
              <a:extLst>
                <a:ext uri="{FF2B5EF4-FFF2-40B4-BE49-F238E27FC236}">
                  <a16:creationId xmlns:a16="http://schemas.microsoft.com/office/drawing/2014/main" id="{32C88F9D-453C-4AE1-8498-3EB842D9B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262" y="991938"/>
              <a:ext cx="1245468" cy="12454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Imagem relacionada">
              <a:extLst>
                <a:ext uri="{FF2B5EF4-FFF2-40B4-BE49-F238E27FC236}">
                  <a16:creationId xmlns:a16="http://schemas.microsoft.com/office/drawing/2014/main" id="{E8B0E127-E405-47C1-B39C-38741B0A9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4557" y="3901179"/>
              <a:ext cx="1374030" cy="12454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Resultado de imagem para IBAMA">
              <a:extLst>
                <a:ext uri="{FF2B5EF4-FFF2-40B4-BE49-F238E27FC236}">
                  <a16:creationId xmlns:a16="http://schemas.microsoft.com/office/drawing/2014/main" id="{568A134A-FF06-4017-BA4E-E648242852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1" t="21675" r="30640" b="19690"/>
            <a:stretch/>
          </p:blipFill>
          <p:spPr bwMode="auto">
            <a:xfrm>
              <a:off x="6923374" y="4758503"/>
              <a:ext cx="1333560" cy="12454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Imagem relacionada">
              <a:extLst>
                <a:ext uri="{FF2B5EF4-FFF2-40B4-BE49-F238E27FC236}">
                  <a16:creationId xmlns:a16="http://schemas.microsoft.com/office/drawing/2014/main" id="{23F835E8-656A-46A7-9C34-3492286A5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4" r="16064"/>
            <a:stretch/>
          </p:blipFill>
          <p:spPr bwMode="auto">
            <a:xfrm>
              <a:off x="1620437" y="2752322"/>
              <a:ext cx="1333561" cy="12454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 descr="Imagem relacionada">
              <a:extLst>
                <a:ext uri="{FF2B5EF4-FFF2-40B4-BE49-F238E27FC236}">
                  <a16:creationId xmlns:a16="http://schemas.microsoft.com/office/drawing/2014/main" id="{4D0F5761-7AD3-49E2-9A5E-A858A0E11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865" y="4960846"/>
              <a:ext cx="1309848" cy="12454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8" name="Picture 18" descr="Resultado de imagem para FUNAI">
              <a:extLst>
                <a:ext uri="{FF2B5EF4-FFF2-40B4-BE49-F238E27FC236}">
                  <a16:creationId xmlns:a16="http://schemas.microsoft.com/office/drawing/2014/main" id="{A45449EF-0931-4366-BF04-275DCF358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138" y="4395193"/>
              <a:ext cx="1333560" cy="12454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0" name="Picture 20" descr="Resultado de imagem para INCRA">
              <a:extLst>
                <a:ext uri="{FF2B5EF4-FFF2-40B4-BE49-F238E27FC236}">
                  <a16:creationId xmlns:a16="http://schemas.microsoft.com/office/drawing/2014/main" id="{BE8486E7-F089-46A0-B3FF-8BF6E6B05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753" y="1239644"/>
              <a:ext cx="1245468" cy="12454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2" name="Picture 22" descr="Resultado de imagem para DNIT">
              <a:extLst>
                <a:ext uri="{FF2B5EF4-FFF2-40B4-BE49-F238E27FC236}">
                  <a16:creationId xmlns:a16="http://schemas.microsoft.com/office/drawing/2014/main" id="{50A567E5-4D2D-4598-B7C8-B8A46C931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2003" y="2137538"/>
              <a:ext cx="1410889" cy="127522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tângulo 33">
            <a:extLst>
              <a:ext uri="{FF2B5EF4-FFF2-40B4-BE49-F238E27FC236}">
                <a16:creationId xmlns:a16="http://schemas.microsoft.com/office/drawing/2014/main" id="{73F6596C-6EC7-4F9E-8A38-8E92398BA2E3}"/>
              </a:ext>
            </a:extLst>
          </p:cNvPr>
          <p:cNvSpPr/>
          <p:nvPr/>
        </p:nvSpPr>
        <p:spPr>
          <a:xfrm>
            <a:off x="3974400" y="269030"/>
            <a:ext cx="4243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MEIO AMBIENTE E DESAPROPRIAÇÃO</a:t>
            </a:r>
          </a:p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INTEGRAÇÃO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407011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A2A2202-BE2C-4F4C-AD4E-64D117AB6D7D}"/>
              </a:ext>
            </a:extLst>
          </p:cNvPr>
          <p:cNvSpPr/>
          <p:nvPr/>
        </p:nvSpPr>
        <p:spPr>
          <a:xfrm>
            <a:off x="3818909" y="269030"/>
            <a:ext cx="45541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MEIO AMBIENTE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E DESAPROPRIAÇÃO</a:t>
            </a:r>
          </a:p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NÚMEROS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F9BE49-64D4-4EFA-BCA2-A459061E1B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7061" y="1594687"/>
            <a:ext cx="4161055" cy="3526055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447483" y="195702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470532"/>
              </p:ext>
            </p:extLst>
          </p:nvPr>
        </p:nvGraphicFramePr>
        <p:xfrm>
          <a:off x="954050" y="1900892"/>
          <a:ext cx="6809285" cy="143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57">
                  <a:extLst>
                    <a:ext uri="{9D8B030D-6E8A-4147-A177-3AD203B41FA5}">
                      <a16:colId xmlns:a16="http://schemas.microsoft.com/office/drawing/2014/main" val="1417412035"/>
                    </a:ext>
                  </a:extLst>
                </a:gridCol>
                <a:gridCol w="1361857">
                  <a:extLst>
                    <a:ext uri="{9D8B030D-6E8A-4147-A177-3AD203B41FA5}">
                      <a16:colId xmlns:a16="http://schemas.microsoft.com/office/drawing/2014/main" val="429252137"/>
                    </a:ext>
                  </a:extLst>
                </a:gridCol>
                <a:gridCol w="1361857">
                  <a:extLst>
                    <a:ext uri="{9D8B030D-6E8A-4147-A177-3AD203B41FA5}">
                      <a16:colId xmlns:a16="http://schemas.microsoft.com/office/drawing/2014/main" val="200172183"/>
                    </a:ext>
                  </a:extLst>
                </a:gridCol>
                <a:gridCol w="1361857">
                  <a:extLst>
                    <a:ext uri="{9D8B030D-6E8A-4147-A177-3AD203B41FA5}">
                      <a16:colId xmlns:a16="http://schemas.microsoft.com/office/drawing/2014/main" val="1833448931"/>
                    </a:ext>
                  </a:extLst>
                </a:gridCol>
                <a:gridCol w="1361857">
                  <a:extLst>
                    <a:ext uri="{9D8B030D-6E8A-4147-A177-3AD203B41FA5}">
                      <a16:colId xmlns:a16="http://schemas.microsoft.com/office/drawing/2014/main" val="247934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4986 km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874.932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275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Quilômetros de ferrovias licenciadas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Licenças Ambientais vigentes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Programas Ambientais executados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Árvores plantadas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hectares de áreas degradadas recuperadas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380401"/>
                  </a:ext>
                </a:extLst>
              </a:tr>
            </a:tbl>
          </a:graphicData>
        </a:graphic>
      </p:graphicFrame>
      <p:graphicFrame>
        <p:nvGraphicFramePr>
          <p:cNvPr id="28" name="Tabela 27"/>
          <p:cNvGraphicFramePr>
            <a:graphicFrameLocks noGrp="1"/>
          </p:cNvGraphicFramePr>
          <p:nvPr/>
        </p:nvGraphicFramePr>
        <p:xfrm>
          <a:off x="954050" y="4088760"/>
          <a:ext cx="6809280" cy="143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56">
                  <a:extLst>
                    <a:ext uri="{9D8B030D-6E8A-4147-A177-3AD203B41FA5}">
                      <a16:colId xmlns:a16="http://schemas.microsoft.com/office/drawing/2014/main" val="1417412035"/>
                    </a:ext>
                  </a:extLst>
                </a:gridCol>
                <a:gridCol w="1361856">
                  <a:extLst>
                    <a:ext uri="{9D8B030D-6E8A-4147-A177-3AD203B41FA5}">
                      <a16:colId xmlns:a16="http://schemas.microsoft.com/office/drawing/2014/main" val="429252137"/>
                    </a:ext>
                  </a:extLst>
                </a:gridCol>
                <a:gridCol w="1361856">
                  <a:extLst>
                    <a:ext uri="{9D8B030D-6E8A-4147-A177-3AD203B41FA5}">
                      <a16:colId xmlns:a16="http://schemas.microsoft.com/office/drawing/2014/main" val="200172183"/>
                    </a:ext>
                  </a:extLst>
                </a:gridCol>
                <a:gridCol w="1361856">
                  <a:extLst>
                    <a:ext uri="{9D8B030D-6E8A-4147-A177-3AD203B41FA5}">
                      <a16:colId xmlns:a16="http://schemas.microsoft.com/office/drawing/2014/main" val="1833448931"/>
                    </a:ext>
                  </a:extLst>
                </a:gridCol>
                <a:gridCol w="1361856">
                  <a:extLst>
                    <a:ext uri="{9D8B030D-6E8A-4147-A177-3AD203B41FA5}">
                      <a16:colId xmlns:a16="http://schemas.microsoft.com/office/drawing/2014/main" val="2284104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363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275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Sítios</a:t>
                      </a:r>
                      <a:r>
                        <a:rPr lang="pt-B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arqueológicos identificados</a:t>
                      </a:r>
                      <a:endParaRPr lang="pt-B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Cavidades</a:t>
                      </a:r>
                      <a:r>
                        <a:rPr lang="pt-B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protegidas</a:t>
                      </a:r>
                      <a:endParaRPr lang="pt-B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Espécies</a:t>
                      </a:r>
                      <a:r>
                        <a:rPr lang="pt-B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novas de fauna</a:t>
                      </a:r>
                      <a:endParaRPr lang="pt-B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Ações educativas</a:t>
                      </a:r>
                      <a:r>
                        <a:rPr lang="pt-B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em escolas</a:t>
                      </a:r>
                      <a:endParaRPr lang="pt-B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Comunidades atendidas</a:t>
                      </a:r>
                      <a:r>
                        <a:rPr lang="pt-BR" sz="16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em programas de comunicação</a:t>
                      </a:r>
                      <a:endParaRPr lang="pt-BR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380401"/>
                  </a:ext>
                </a:extLst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058" t="19193" r="16980" b="17805"/>
          <a:stretch/>
        </p:blipFill>
        <p:spPr>
          <a:xfrm>
            <a:off x="6834946" y="1251918"/>
            <a:ext cx="528113" cy="528445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1344517" y="3495582"/>
            <a:ext cx="6018542" cy="704241"/>
            <a:chOff x="1344517" y="3495582"/>
            <a:chExt cx="6018542" cy="70424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7119" t="18665" r="24063" b="22105"/>
            <a:stretch/>
          </p:blipFill>
          <p:spPr>
            <a:xfrm>
              <a:off x="5369579" y="3495582"/>
              <a:ext cx="627526" cy="631919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14" b="69143" l="9714" r="78286"/>
                      </a14:imgEffect>
                    </a14:imgLayer>
                  </a14:imgProps>
                </a:ext>
              </a:extLst>
            </a:blip>
            <a:srcRect l="21162" t="23927" r="24063" b="24531"/>
            <a:stretch/>
          </p:blipFill>
          <p:spPr>
            <a:xfrm>
              <a:off x="6778666" y="3603177"/>
              <a:ext cx="584393" cy="54990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74444"/>
                      </a14:imgEffect>
                    </a14:imgLayer>
                  </a14:imgProps>
                </a:ext>
              </a:extLst>
            </a:blip>
            <a:srcRect l="24213" t="17191" r="26021" b="13133"/>
            <a:stretch/>
          </p:blipFill>
          <p:spPr>
            <a:xfrm>
              <a:off x="4140825" y="3589757"/>
              <a:ext cx="435732" cy="610066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887" b="93640" l="9732" r="8993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4517" y="3617060"/>
              <a:ext cx="594199" cy="564290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605" b="89831" l="9605" r="81356"/>
                      </a14:imgEffect>
                    </a14:imgLayer>
                  </a14:imgProps>
                </a:ext>
              </a:extLst>
            </a:blip>
            <a:srcRect l="19089" t="24222" r="16794" b="24445"/>
            <a:stretch/>
          </p:blipFill>
          <p:spPr>
            <a:xfrm>
              <a:off x="2655928" y="3599150"/>
              <a:ext cx="691875" cy="553931"/>
            </a:xfrm>
            <a:prstGeom prst="rect">
              <a:avLst/>
            </a:prstGeom>
          </p:spPr>
        </p:pic>
      </p:grpSp>
      <p:pic>
        <p:nvPicPr>
          <p:cNvPr id="16" name="Imagem 15"/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04" b="8972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5627" y="1234376"/>
            <a:ext cx="486205" cy="72930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367" b="97436" l="498" r="975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5788" y="1288482"/>
            <a:ext cx="485580" cy="61241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147" l="0" r="997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583" y="1206957"/>
            <a:ext cx="995828" cy="691416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6364" l="0" r="100000">
                        <a14:foregroundMark x1="49558" y1="52727" x2="49558" y2="52727"/>
                        <a14:foregroundMark x1="53097" y1="50909" x2="53097" y2="50909"/>
                        <a14:foregroundMark x1="70796" y1="52727" x2="70796" y2="52727"/>
                        <a14:foregroundMark x1="68142" y1="58182" x2="69027" y2="61818"/>
                        <a14:foregroundMark x1="69912" y1="65455" x2="69912" y2="65455"/>
                        <a14:foregroundMark x1="90265" y1="69091" x2="90265" y2="69091"/>
                        <a14:foregroundMark x1="14159" y1="63636" x2="15044" y2="30909"/>
                        <a14:foregroundMark x1="10619" y1="65455" x2="13274" y2="16364"/>
                        <a14:foregroundMark x1="30088" y1="63636" x2="30088" y2="16364"/>
                        <a14:foregroundMark x1="36283" y1="76364" x2="36283" y2="16364"/>
                        <a14:foregroundMark x1="49558" y1="83636" x2="49558" y2="21818"/>
                        <a14:foregroundMark x1="15044" y1="87273" x2="15044" y2="10909"/>
                        <a14:foregroundMark x1="90265" y1="85455" x2="90265" y2="85455"/>
                        <a14:foregroundMark x1="70796" y1="85455" x2="70796" y2="85455"/>
                        <a14:foregroundMark x1="31858" y1="87273" x2="31858" y2="87273"/>
                        <a14:foregroundMark x1="11504" y1="81818" x2="11504" y2="81818"/>
                        <a14:foregroundMark x1="87611" y1="16364" x2="87611" y2="1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2398" y="1471683"/>
            <a:ext cx="738435" cy="3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1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319" y="441046"/>
            <a:ext cx="3009151" cy="2845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/>
          <a:srcRect l="2732" t="3017" r="3322" b="2892"/>
          <a:stretch/>
        </p:blipFill>
        <p:spPr>
          <a:xfrm>
            <a:off x="4656939" y="3286910"/>
            <a:ext cx="2878121" cy="2624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/>
          <a:srcRect l="3804" t="2473" r="4795" b="4847"/>
          <a:stretch/>
        </p:blipFill>
        <p:spPr>
          <a:xfrm>
            <a:off x="7847469" y="2984264"/>
            <a:ext cx="3058788" cy="28009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95" y="3636589"/>
            <a:ext cx="3553967" cy="2314572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151" y="359562"/>
            <a:ext cx="2612810" cy="13786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314" y="510701"/>
            <a:ext cx="3578186" cy="1453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1964" y="1237520"/>
            <a:ext cx="3511518" cy="13849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7286" y="1466271"/>
            <a:ext cx="3405316" cy="13442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3803" y="1900423"/>
            <a:ext cx="3165004" cy="1270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11"/>
          <a:srcRect t="59490" b="1"/>
          <a:stretch/>
        </p:blipFill>
        <p:spPr>
          <a:xfrm>
            <a:off x="506509" y="2287024"/>
            <a:ext cx="3511518" cy="12558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5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A2A2202-BE2C-4F4C-AD4E-64D117AB6D7D}"/>
              </a:ext>
            </a:extLst>
          </p:cNvPr>
          <p:cNvSpPr/>
          <p:nvPr/>
        </p:nvSpPr>
        <p:spPr>
          <a:xfrm>
            <a:off x="4097757" y="509523"/>
            <a:ext cx="3996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BUSCA PELO SELO A3P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AC2D60C-F5A0-4DF1-8021-CDC396E43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61" y="2632739"/>
            <a:ext cx="3185044" cy="159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65E5DEB-3992-4449-AA41-BC64AC1B7D30}"/>
              </a:ext>
            </a:extLst>
          </p:cNvPr>
          <p:cNvSpPr txBox="1"/>
          <p:nvPr/>
        </p:nvSpPr>
        <p:spPr>
          <a:xfrm>
            <a:off x="4523293" y="1924653"/>
            <a:ext cx="582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Solicitado à Presidência (Novembro/2019), criação de comissão, requisito obrigatório, para obtenção do </a:t>
            </a:r>
            <a:r>
              <a:rPr lang="pt-BR" b="1" dirty="0"/>
              <a:t>Selo A3P</a:t>
            </a:r>
            <a:r>
              <a:rPr lang="pt-BR" dirty="0"/>
              <a:t>.</a:t>
            </a:r>
          </a:p>
          <a:p>
            <a:pPr algn="just"/>
            <a:endParaRPr lang="pt-BR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Implantação de coleta seletiva e reciclagem de resíduos sólidos;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Construções sustentáveis;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Compras públicas sustentáveis;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Sensibilização e capacitação dos servidores;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Qualidade de vida no ambiente de trabalho;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Uso racional dos recursos naturais e bens públicos.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58685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o Explicativo: Seta para Baixo 32">
            <a:extLst>
              <a:ext uri="{FF2B5EF4-FFF2-40B4-BE49-F238E27FC236}">
                <a16:creationId xmlns:a16="http://schemas.microsoft.com/office/drawing/2014/main" id="{19782F90-F514-4BCC-9368-42F4C427F4F5}"/>
              </a:ext>
            </a:extLst>
          </p:cNvPr>
          <p:cNvSpPr/>
          <p:nvPr/>
        </p:nvSpPr>
        <p:spPr>
          <a:xfrm>
            <a:off x="7293641" y="1639509"/>
            <a:ext cx="2137004" cy="1455569"/>
          </a:xfrm>
          <a:prstGeom prst="downArrowCallout">
            <a:avLst/>
          </a:prstGeom>
          <a:solidFill>
            <a:schemeClr val="tx2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b="1" dirty="0"/>
              <a:t>Reestruturação às novas demandas do mercado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30A18D9-6435-4AE7-ACF5-2E54BF577B14}"/>
              </a:ext>
            </a:extLst>
          </p:cNvPr>
          <p:cNvGrpSpPr/>
          <p:nvPr/>
        </p:nvGrpSpPr>
        <p:grpSpPr>
          <a:xfrm>
            <a:off x="2845728" y="1763492"/>
            <a:ext cx="3101639" cy="1455569"/>
            <a:chOff x="2845728" y="1763492"/>
            <a:chExt cx="3101639" cy="1455569"/>
          </a:xfrm>
        </p:grpSpPr>
        <p:sp>
          <p:nvSpPr>
            <p:cNvPr id="32" name="Texto Explicativo: Seta para Baixo 31">
              <a:extLst>
                <a:ext uri="{FF2B5EF4-FFF2-40B4-BE49-F238E27FC236}">
                  <a16:creationId xmlns:a16="http://schemas.microsoft.com/office/drawing/2014/main" id="{B235635C-0025-46B3-AC0D-0941C5A719F9}"/>
                </a:ext>
              </a:extLst>
            </p:cNvPr>
            <p:cNvSpPr/>
            <p:nvPr/>
          </p:nvSpPr>
          <p:spPr>
            <a:xfrm>
              <a:off x="3810363" y="1763492"/>
              <a:ext cx="2137004" cy="1455569"/>
            </a:xfrm>
            <a:prstGeom prst="downArrowCallout">
              <a:avLst/>
            </a:prstGeom>
            <a:solidFill>
              <a:schemeClr val="bg2">
                <a:lumMod val="5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400" b="1" dirty="0"/>
                <a:t>Utilização da geotecnologia para gestão e controle da faixa</a:t>
              </a:r>
            </a:p>
          </p:txBody>
        </p:sp>
        <p:pic>
          <p:nvPicPr>
            <p:cNvPr id="6146" name="Picture 2" descr="Resultado de imagem para DRONE RTK">
              <a:extLst>
                <a:ext uri="{FF2B5EF4-FFF2-40B4-BE49-F238E27FC236}">
                  <a16:creationId xmlns:a16="http://schemas.microsoft.com/office/drawing/2014/main" id="{9F76CEED-0059-4DEA-ABCF-8D23E9383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5728" y="1833774"/>
              <a:ext cx="747778" cy="7477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FB7D3C6-7E16-4F67-BAD9-5EE1BB4F3657}"/>
              </a:ext>
            </a:extLst>
          </p:cNvPr>
          <p:cNvGrpSpPr/>
          <p:nvPr/>
        </p:nvGrpSpPr>
        <p:grpSpPr>
          <a:xfrm>
            <a:off x="5186618" y="3638933"/>
            <a:ext cx="4635888" cy="2286962"/>
            <a:chOff x="5186618" y="3638933"/>
            <a:chExt cx="4635888" cy="2286962"/>
          </a:xfrm>
        </p:grpSpPr>
        <p:sp>
          <p:nvSpPr>
            <p:cNvPr id="36" name="Texto Explicativo: Seta para Cima 35">
              <a:extLst>
                <a:ext uri="{FF2B5EF4-FFF2-40B4-BE49-F238E27FC236}">
                  <a16:creationId xmlns:a16="http://schemas.microsoft.com/office/drawing/2014/main" id="{F52AAD67-D84F-4A02-AA7A-A54E1EAB92B5}"/>
                </a:ext>
              </a:extLst>
            </p:cNvPr>
            <p:cNvSpPr/>
            <p:nvPr/>
          </p:nvSpPr>
          <p:spPr>
            <a:xfrm>
              <a:off x="5186618" y="3762915"/>
              <a:ext cx="2260518" cy="1431058"/>
            </a:xfrm>
            <a:prstGeom prst="upArrowCallou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400" b="1" dirty="0"/>
                <a:t>Aperfeiçoamento e difusão da experiência VALEC</a:t>
              </a:r>
            </a:p>
          </p:txBody>
        </p:sp>
        <p:sp>
          <p:nvSpPr>
            <p:cNvPr id="37" name="Chave Esquerda 36">
              <a:extLst>
                <a:ext uri="{FF2B5EF4-FFF2-40B4-BE49-F238E27FC236}">
                  <a16:creationId xmlns:a16="http://schemas.microsoft.com/office/drawing/2014/main" id="{7E885493-32A0-4213-9A43-6DDBC6DE8938}"/>
                </a:ext>
              </a:extLst>
            </p:cNvPr>
            <p:cNvSpPr/>
            <p:nvPr/>
          </p:nvSpPr>
          <p:spPr>
            <a:xfrm rot="16200000">
              <a:off x="6190914" y="2864495"/>
              <a:ext cx="251926" cy="180080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60114377-A755-4FFF-9A84-E3F450330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7972" y="4273851"/>
              <a:ext cx="2234534" cy="1027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2AC53457-8167-433B-9887-7D0F5A047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7154">
              <a:off x="6088646" y="5413196"/>
              <a:ext cx="610795" cy="5126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5" name="Retângulo 44">
            <a:extLst>
              <a:ext uri="{FF2B5EF4-FFF2-40B4-BE49-F238E27FC236}">
                <a16:creationId xmlns:a16="http://schemas.microsoft.com/office/drawing/2014/main" id="{444142A8-C144-4C5F-8CEC-1CEAF10F8FDA}"/>
              </a:ext>
            </a:extLst>
          </p:cNvPr>
          <p:cNvSpPr/>
          <p:nvPr/>
        </p:nvSpPr>
        <p:spPr>
          <a:xfrm>
            <a:off x="3806758" y="269030"/>
            <a:ext cx="45784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MEIO AMBIENTE E </a:t>
            </a:r>
            <a:r>
              <a:rPr lang="pt-BR" sz="2400" b="1" dirty="0">
                <a:solidFill>
                  <a:srgbClr val="C00000"/>
                </a:solidFill>
              </a:rPr>
              <a:t>DESAPROPRIAÇÃO</a:t>
            </a:r>
            <a:endParaRPr lang="pt-BR" sz="2800" b="1" dirty="0">
              <a:solidFill>
                <a:srgbClr val="C00000"/>
              </a:solidFill>
            </a:endParaRPr>
          </a:p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CRONOLOGIA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8111D38-FEEF-4956-A303-3D7A4419F594}"/>
              </a:ext>
            </a:extLst>
          </p:cNvPr>
          <p:cNvGrpSpPr/>
          <p:nvPr/>
        </p:nvGrpSpPr>
        <p:grpSpPr>
          <a:xfrm>
            <a:off x="1876425" y="2811700"/>
            <a:ext cx="6828814" cy="1287629"/>
            <a:chOff x="1876425" y="2811700"/>
            <a:chExt cx="6828814" cy="1287629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E4F64518-D876-499F-BD29-94523ED735C1}"/>
                </a:ext>
              </a:extLst>
            </p:cNvPr>
            <p:cNvGrpSpPr/>
            <p:nvPr/>
          </p:nvGrpSpPr>
          <p:grpSpPr>
            <a:xfrm>
              <a:off x="3928516" y="2811700"/>
              <a:ext cx="4776723" cy="1287629"/>
              <a:chOff x="3928516" y="2811700"/>
              <a:chExt cx="4776723" cy="1287629"/>
            </a:xfrm>
          </p:grpSpPr>
          <p:grpSp>
            <p:nvGrpSpPr>
              <p:cNvPr id="31" name="Agrupar 30">
                <a:extLst>
                  <a:ext uri="{FF2B5EF4-FFF2-40B4-BE49-F238E27FC236}">
                    <a16:creationId xmlns:a16="http://schemas.microsoft.com/office/drawing/2014/main" id="{0D4794F7-3058-4089-8FBB-1515FB7D5998}"/>
                  </a:ext>
                </a:extLst>
              </p:cNvPr>
              <p:cNvGrpSpPr/>
              <p:nvPr/>
            </p:nvGrpSpPr>
            <p:grpSpPr>
              <a:xfrm>
                <a:off x="4044953" y="3219061"/>
                <a:ext cx="4527126" cy="419871"/>
                <a:chOff x="5676129" y="3219061"/>
                <a:chExt cx="4527126" cy="419871"/>
              </a:xfrm>
            </p:grpSpPr>
            <p:cxnSp>
              <p:nvCxnSpPr>
                <p:cNvPr id="6" name="Conector reto 5">
                  <a:extLst>
                    <a:ext uri="{FF2B5EF4-FFF2-40B4-BE49-F238E27FC236}">
                      <a16:creationId xmlns:a16="http://schemas.microsoft.com/office/drawing/2014/main" id="{444BD3A7-115B-4EC8-A7C5-654AB1031FB0}"/>
                    </a:ext>
                  </a:extLst>
                </p:cNvPr>
                <p:cNvCxnSpPr>
                  <a:cxnSpLocks/>
                  <a:stCxn id="8" idx="6"/>
                  <a:endCxn id="11" idx="2"/>
                </p:cNvCxnSpPr>
                <p:nvPr/>
              </p:nvCxnSpPr>
              <p:spPr>
                <a:xfrm>
                  <a:off x="6096000" y="3428997"/>
                  <a:ext cx="36873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Elipse 7">
                  <a:extLst>
                    <a:ext uri="{FF2B5EF4-FFF2-40B4-BE49-F238E27FC236}">
                      <a16:creationId xmlns:a16="http://schemas.microsoft.com/office/drawing/2014/main" id="{52757DEE-4820-4FBF-B13F-7B853775A3C8}"/>
                    </a:ext>
                  </a:extLst>
                </p:cNvPr>
                <p:cNvSpPr/>
                <p:nvPr/>
              </p:nvSpPr>
              <p:spPr>
                <a:xfrm>
                  <a:off x="5676129" y="3219061"/>
                  <a:ext cx="419871" cy="419871"/>
                </a:xfrm>
                <a:prstGeom prst="ellipse">
                  <a:avLst/>
                </a:prstGeom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" name="Elipse 8">
                  <a:extLst>
                    <a:ext uri="{FF2B5EF4-FFF2-40B4-BE49-F238E27FC236}">
                      <a16:creationId xmlns:a16="http://schemas.microsoft.com/office/drawing/2014/main" id="{A523C6F1-CA3B-4541-81D7-03EF0F614F96}"/>
                    </a:ext>
                  </a:extLst>
                </p:cNvPr>
                <p:cNvSpPr/>
                <p:nvPr/>
              </p:nvSpPr>
              <p:spPr>
                <a:xfrm>
                  <a:off x="7045214" y="3219061"/>
                  <a:ext cx="419871" cy="419871"/>
                </a:xfrm>
                <a:prstGeom prst="ellipse">
                  <a:avLst/>
                </a:prstGeom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21025D9C-50F3-443E-9E76-2B42CBBE66FC}"/>
                    </a:ext>
                  </a:extLst>
                </p:cNvPr>
                <p:cNvSpPr/>
                <p:nvPr/>
              </p:nvSpPr>
              <p:spPr>
                <a:xfrm>
                  <a:off x="8414299" y="3219061"/>
                  <a:ext cx="419871" cy="419871"/>
                </a:xfrm>
                <a:prstGeom prst="ellipse">
                  <a:avLst/>
                </a:prstGeom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2FC39B73-803E-42A0-BB7B-A4ED12D117C4}"/>
                    </a:ext>
                  </a:extLst>
                </p:cNvPr>
                <p:cNvSpPr/>
                <p:nvPr/>
              </p:nvSpPr>
              <p:spPr>
                <a:xfrm>
                  <a:off x="9783384" y="3219061"/>
                  <a:ext cx="419871" cy="419871"/>
                </a:xfrm>
                <a:prstGeom prst="ellipse">
                  <a:avLst/>
                </a:prstGeom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DD4D5B30-59F0-488C-8017-62D5C1CDA378}"/>
                  </a:ext>
                </a:extLst>
              </p:cNvPr>
              <p:cNvSpPr/>
              <p:nvPr/>
            </p:nvSpPr>
            <p:spPr>
              <a:xfrm>
                <a:off x="3928516" y="3714991"/>
                <a:ext cx="6527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2016</a:t>
                </a:r>
                <a:endPara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3AD670DC-7F6D-46DC-8EFF-BB34C9DAD1DE}"/>
                  </a:ext>
                </a:extLst>
              </p:cNvPr>
              <p:cNvSpPr/>
              <p:nvPr/>
            </p:nvSpPr>
            <p:spPr>
              <a:xfrm>
                <a:off x="5297601" y="2811700"/>
                <a:ext cx="6527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2017</a:t>
                </a:r>
                <a:endPara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A95B4BF9-79E3-4246-9D97-885CA8AC89FA}"/>
                  </a:ext>
                </a:extLst>
              </p:cNvPr>
              <p:cNvSpPr/>
              <p:nvPr/>
            </p:nvSpPr>
            <p:spPr>
              <a:xfrm>
                <a:off x="6683411" y="2811700"/>
                <a:ext cx="6527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2018</a:t>
                </a:r>
                <a:endPara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05B4C66A-15EE-4FCE-A142-F17A94B04AC4}"/>
                  </a:ext>
                </a:extLst>
              </p:cNvPr>
              <p:cNvSpPr/>
              <p:nvPr/>
            </p:nvSpPr>
            <p:spPr>
              <a:xfrm>
                <a:off x="8052496" y="3729997"/>
                <a:ext cx="6527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2019</a:t>
                </a:r>
                <a:endParaRPr lang="pt-BR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FD991E8D-CBFA-4803-A9E4-C87EBFB67099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1876425" y="3428997"/>
              <a:ext cx="2168528" cy="0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49B0C21-9D2B-4D63-9BB3-F002B8FCAA48}"/>
              </a:ext>
            </a:extLst>
          </p:cNvPr>
          <p:cNvGrpSpPr/>
          <p:nvPr/>
        </p:nvGrpSpPr>
        <p:grpSpPr>
          <a:xfrm>
            <a:off x="1872125" y="2871020"/>
            <a:ext cx="2137005" cy="2532597"/>
            <a:chOff x="1777226" y="2871128"/>
            <a:chExt cx="2137005" cy="2532597"/>
          </a:xfrm>
        </p:grpSpPr>
        <p:sp>
          <p:nvSpPr>
            <p:cNvPr id="40" name="Texto Explicativo: Seta para a Direita 39">
              <a:extLst>
                <a:ext uri="{FF2B5EF4-FFF2-40B4-BE49-F238E27FC236}">
                  <a16:creationId xmlns:a16="http://schemas.microsoft.com/office/drawing/2014/main" id="{0E201D2D-EF18-4E6D-9A65-2CF1599A3A15}"/>
                </a:ext>
              </a:extLst>
            </p:cNvPr>
            <p:cNvSpPr/>
            <p:nvPr/>
          </p:nvSpPr>
          <p:spPr>
            <a:xfrm>
              <a:off x="1777226" y="2871128"/>
              <a:ext cx="2137005" cy="1115736"/>
            </a:xfrm>
            <a:prstGeom prst="rightArrowCallout">
              <a:avLst/>
            </a:prstGeom>
            <a:solidFill>
              <a:schemeClr val="bg2">
                <a:lumMod val="7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400" b="1" dirty="0">
                  <a:solidFill>
                    <a:srgbClr val="606060"/>
                  </a:solidFill>
                </a:rPr>
                <a:t>Norma de Desapropriação da VALEC</a:t>
              </a:r>
            </a:p>
          </p:txBody>
        </p:sp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C99403C8-AD77-4E72-8F3B-11D50138A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5434" y="4099329"/>
              <a:ext cx="929972" cy="13043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501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2402C36-9CBD-49FE-8009-7C13B9946622}"/>
              </a:ext>
            </a:extLst>
          </p:cNvPr>
          <p:cNvSpPr/>
          <p:nvPr/>
        </p:nvSpPr>
        <p:spPr>
          <a:xfrm>
            <a:off x="10511406" y="3984770"/>
            <a:ext cx="1098957" cy="153518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03C3706-7CF1-4A07-823D-7722593618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467502"/>
              </p:ext>
            </p:extLst>
          </p:nvPr>
        </p:nvGraphicFramePr>
        <p:xfrm>
          <a:off x="7175253" y="29689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7B22EF7F-A41F-4270-9F55-9572E4901EC5}"/>
              </a:ext>
            </a:extLst>
          </p:cNvPr>
          <p:cNvSpPr/>
          <p:nvPr/>
        </p:nvSpPr>
        <p:spPr>
          <a:xfrm>
            <a:off x="3806758" y="269030"/>
            <a:ext cx="45784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MEIO AMBIENTE E </a:t>
            </a:r>
            <a:r>
              <a:rPr lang="pt-BR" sz="2400" b="1" dirty="0">
                <a:solidFill>
                  <a:srgbClr val="C00000"/>
                </a:solidFill>
              </a:rPr>
              <a:t>DESAPROPRIAÇÃO</a:t>
            </a:r>
          </a:p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NÚMEROS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BD37D13-E873-4167-82EE-8EB7C0C1E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177016"/>
              </p:ext>
            </p:extLst>
          </p:nvPr>
        </p:nvGraphicFramePr>
        <p:xfrm>
          <a:off x="2411596" y="1100027"/>
          <a:ext cx="7368807" cy="184998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318628">
                  <a:extLst>
                    <a:ext uri="{9D8B030D-6E8A-4147-A177-3AD203B41FA5}">
                      <a16:colId xmlns:a16="http://schemas.microsoft.com/office/drawing/2014/main" val="845019001"/>
                    </a:ext>
                  </a:extLst>
                </a:gridCol>
                <a:gridCol w="1473763">
                  <a:extLst>
                    <a:ext uri="{9D8B030D-6E8A-4147-A177-3AD203B41FA5}">
                      <a16:colId xmlns:a16="http://schemas.microsoft.com/office/drawing/2014/main" val="1056782884"/>
                    </a:ext>
                  </a:extLst>
                </a:gridCol>
                <a:gridCol w="2171859">
                  <a:extLst>
                    <a:ext uri="{9D8B030D-6E8A-4147-A177-3AD203B41FA5}">
                      <a16:colId xmlns:a16="http://schemas.microsoft.com/office/drawing/2014/main" val="1423478727"/>
                    </a:ext>
                  </a:extLst>
                </a:gridCol>
                <a:gridCol w="1322898">
                  <a:extLst>
                    <a:ext uri="{9D8B030D-6E8A-4147-A177-3AD203B41FA5}">
                      <a16:colId xmlns:a16="http://schemas.microsoft.com/office/drawing/2014/main" val="3056334054"/>
                    </a:ext>
                  </a:extLst>
                </a:gridCol>
                <a:gridCol w="1081659">
                  <a:extLst>
                    <a:ext uri="{9D8B030D-6E8A-4147-A177-3AD203B41FA5}">
                      <a16:colId xmlns:a16="http://schemas.microsoft.com/office/drawing/2014/main" val="584646786"/>
                    </a:ext>
                  </a:extLst>
                </a:gridCol>
              </a:tblGrid>
              <a:tr h="722223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Ferrovia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Extensão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N° de processos de desapropriação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N° de ocorrências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N° de Invasões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86580"/>
                  </a:ext>
                </a:extLst>
              </a:tr>
              <a:tr h="325894">
                <a:tc>
                  <a:txBody>
                    <a:bodyPr/>
                    <a:lstStyle/>
                    <a:p>
                      <a:r>
                        <a:rPr lang="pt-BR" sz="1800" dirty="0"/>
                        <a:t>FNS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2.267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3.322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2.303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1.434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3656340"/>
                  </a:ext>
                </a:extLst>
              </a:tr>
              <a:tr h="325894">
                <a:tc>
                  <a:txBody>
                    <a:bodyPr/>
                    <a:lstStyle/>
                    <a:p>
                      <a:r>
                        <a:rPr lang="pt-BR" sz="1800" dirty="0"/>
                        <a:t>FIOL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1.018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3.168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3.728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363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228763"/>
                  </a:ext>
                </a:extLst>
              </a:tr>
              <a:tr h="353052">
                <a:tc>
                  <a:txBody>
                    <a:bodyPr/>
                    <a:lstStyle/>
                    <a:p>
                      <a:r>
                        <a:rPr lang="pt-BR" sz="2000" b="1" dirty="0"/>
                        <a:t>Total*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3.285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6.490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6.031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1.797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3384875"/>
                  </a:ext>
                </a:extLst>
              </a:tr>
            </a:tbl>
          </a:graphicData>
        </a:graphic>
      </p:graphicFrame>
      <p:grpSp>
        <p:nvGrpSpPr>
          <p:cNvPr id="9" name="Agrupar 8">
            <a:extLst>
              <a:ext uri="{FF2B5EF4-FFF2-40B4-BE49-F238E27FC236}">
                <a16:creationId xmlns:a16="http://schemas.microsoft.com/office/drawing/2014/main" id="{BF03005B-0B19-420D-B40A-A1576BCBF000}"/>
              </a:ext>
            </a:extLst>
          </p:cNvPr>
          <p:cNvGrpSpPr/>
          <p:nvPr/>
        </p:nvGrpSpPr>
        <p:grpSpPr>
          <a:xfrm>
            <a:off x="444747" y="2550694"/>
            <a:ext cx="6778321" cy="3283951"/>
            <a:chOff x="444747" y="2550694"/>
            <a:chExt cx="6778321" cy="3283951"/>
          </a:xfrm>
        </p:grpSpPr>
        <p:graphicFrame>
          <p:nvGraphicFramePr>
            <p:cNvPr id="6" name="Gráfico 5">
              <a:extLst>
                <a:ext uri="{FF2B5EF4-FFF2-40B4-BE49-F238E27FC236}">
                  <a16:creationId xmlns:a16="http://schemas.microsoft.com/office/drawing/2014/main" id="{0E2E036A-6D79-4C44-82C1-16ECA762C1D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86828065"/>
                </p:ext>
              </p:extLst>
            </p:nvPr>
          </p:nvGraphicFramePr>
          <p:xfrm>
            <a:off x="444747" y="2968959"/>
            <a:ext cx="4709962" cy="2865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5A948F9D-9D0D-4229-BD6C-511BE91E1AEF}"/>
                </a:ext>
              </a:extLst>
            </p:cNvPr>
            <p:cNvSpPr/>
            <p:nvPr/>
          </p:nvSpPr>
          <p:spPr>
            <a:xfrm>
              <a:off x="5746282" y="2550694"/>
              <a:ext cx="1058779" cy="399315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Seta: Curva para a Esquerda 3">
              <a:extLst>
                <a:ext uri="{FF2B5EF4-FFF2-40B4-BE49-F238E27FC236}">
                  <a16:creationId xmlns:a16="http://schemas.microsoft.com/office/drawing/2014/main" id="{5AE194A8-0DAA-4CB5-8F8C-9900F2CF9606}"/>
                </a:ext>
              </a:extLst>
            </p:cNvPr>
            <p:cNvSpPr/>
            <p:nvPr/>
          </p:nvSpPr>
          <p:spPr>
            <a:xfrm rot="3557407">
              <a:off x="5474770" y="2482613"/>
              <a:ext cx="606392" cy="2890204"/>
            </a:xfrm>
            <a:prstGeom prst="curvedLef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82BA47BA-0FFE-4815-B67A-36755A63C5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9452" y="3558205"/>
            <a:ext cx="668922" cy="574263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3B88BEA-00A4-46BB-AD84-F869304B0D89}"/>
              </a:ext>
            </a:extLst>
          </p:cNvPr>
          <p:cNvGrpSpPr/>
          <p:nvPr/>
        </p:nvGrpSpPr>
        <p:grpSpPr>
          <a:xfrm>
            <a:off x="8052620" y="3598606"/>
            <a:ext cx="2162861" cy="482243"/>
            <a:chOff x="8052620" y="3598606"/>
            <a:chExt cx="2162861" cy="482243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2575CF98-6EEE-4D05-A66A-0F539E8E52C0}"/>
                </a:ext>
              </a:extLst>
            </p:cNvPr>
            <p:cNvCxnSpPr/>
            <p:nvPr/>
          </p:nvCxnSpPr>
          <p:spPr>
            <a:xfrm flipH="1">
              <a:off x="8052620" y="3601526"/>
              <a:ext cx="1807366" cy="0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D31B51B3-90A2-4040-A0AC-82BAF3955C41}"/>
                </a:ext>
              </a:extLst>
            </p:cNvPr>
            <p:cNvCxnSpPr/>
            <p:nvPr/>
          </p:nvCxnSpPr>
          <p:spPr>
            <a:xfrm flipH="1">
              <a:off x="8052620" y="4080849"/>
              <a:ext cx="1807366" cy="0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26D661B-FF6B-410D-AC73-AFD1EFCAD7B4}"/>
                </a:ext>
              </a:extLst>
            </p:cNvPr>
            <p:cNvSpPr/>
            <p:nvPr/>
          </p:nvSpPr>
          <p:spPr>
            <a:xfrm>
              <a:off x="9780403" y="3598606"/>
              <a:ext cx="435078" cy="469721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11310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319 1.85185E-6 C 0.19089 1.85185E-6 0.26381 0.03657 0.26381 0.06643 L 0.26381 0.13287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66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9A028A5-260D-4369-9EF8-706787200DBD}"/>
              </a:ext>
            </a:extLst>
          </p:cNvPr>
          <p:cNvSpPr/>
          <p:nvPr/>
        </p:nvSpPr>
        <p:spPr>
          <a:xfrm>
            <a:off x="3806758" y="269030"/>
            <a:ext cx="45784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MEIO AMBIENTE E </a:t>
            </a:r>
            <a:r>
              <a:rPr lang="pt-BR" sz="2400" b="1" dirty="0">
                <a:solidFill>
                  <a:srgbClr val="C00000"/>
                </a:solidFill>
              </a:rPr>
              <a:t>DESAPROPRIAÇÃO</a:t>
            </a:r>
            <a:endParaRPr lang="pt-BR" sz="2800" b="1" dirty="0">
              <a:solidFill>
                <a:srgbClr val="C00000"/>
              </a:solidFill>
            </a:endParaRPr>
          </a:p>
          <a:p>
            <a:pPr algn="ctr"/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RESULTADOS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95C643F-4BC3-457B-BDF5-5FAB893364F3}"/>
              </a:ext>
            </a:extLst>
          </p:cNvPr>
          <p:cNvGrpSpPr/>
          <p:nvPr/>
        </p:nvGrpSpPr>
        <p:grpSpPr>
          <a:xfrm>
            <a:off x="404910" y="1745219"/>
            <a:ext cx="8839814" cy="3636677"/>
            <a:chOff x="509413" y="1257540"/>
            <a:chExt cx="10865604" cy="4470082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FD3A04C8-3756-4FC4-AB1A-3BB87D524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535" r="11956" b="524"/>
            <a:stretch/>
          </p:blipFill>
          <p:spPr>
            <a:xfrm>
              <a:off x="509413" y="1257540"/>
              <a:ext cx="10642901" cy="4470082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90E2FE71-6FA1-4482-A803-153036DB720D}"/>
                </a:ext>
              </a:extLst>
            </p:cNvPr>
            <p:cNvSpPr txBox="1"/>
            <p:nvPr/>
          </p:nvSpPr>
          <p:spPr>
            <a:xfrm>
              <a:off x="10908223" y="5125560"/>
              <a:ext cx="4667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>
                  <a:solidFill>
                    <a:srgbClr val="606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AED0060-57D4-4A2C-AB46-9DD76CB540E1}"/>
              </a:ext>
            </a:extLst>
          </p:cNvPr>
          <p:cNvGrpSpPr/>
          <p:nvPr/>
        </p:nvGrpSpPr>
        <p:grpSpPr>
          <a:xfrm>
            <a:off x="9244724" y="1846217"/>
            <a:ext cx="2506708" cy="1828800"/>
            <a:chOff x="9244724" y="1846217"/>
            <a:chExt cx="2506708" cy="1828800"/>
          </a:xfrm>
        </p:grpSpPr>
        <p:sp>
          <p:nvSpPr>
            <p:cNvPr id="6" name="Chave Direita 5">
              <a:extLst>
                <a:ext uri="{FF2B5EF4-FFF2-40B4-BE49-F238E27FC236}">
                  <a16:creationId xmlns:a16="http://schemas.microsoft.com/office/drawing/2014/main" id="{2E085F7C-9DBC-43DD-A16B-D7C7C905DDF8}"/>
                </a:ext>
              </a:extLst>
            </p:cNvPr>
            <p:cNvSpPr/>
            <p:nvPr/>
          </p:nvSpPr>
          <p:spPr>
            <a:xfrm>
              <a:off x="9244724" y="1846217"/>
              <a:ext cx="379765" cy="18288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0AC6B46-F09E-4D43-B241-48313ACC768C}"/>
                </a:ext>
              </a:extLst>
            </p:cNvPr>
            <p:cNvSpPr txBox="1"/>
            <p:nvPr/>
          </p:nvSpPr>
          <p:spPr>
            <a:xfrm>
              <a:off x="9805671" y="2438398"/>
              <a:ext cx="1945761" cy="6683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DESCOLAMENTO DA CURVA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93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496</Words>
  <Application>Microsoft Office PowerPoint</Application>
  <PresentationFormat>Widescreen</PresentationFormat>
  <Paragraphs>141</Paragraphs>
  <Slides>16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Tema do Office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Nogueira da Costa</dc:creator>
  <cp:lastModifiedBy>Bruno Nogueira da Costa</cp:lastModifiedBy>
  <cp:revision>24</cp:revision>
  <dcterms:created xsi:type="dcterms:W3CDTF">2019-11-14T18:17:59Z</dcterms:created>
  <dcterms:modified xsi:type="dcterms:W3CDTF">2019-11-18T10:19:50Z</dcterms:modified>
</cp:coreProperties>
</file>