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74" r:id="rId2"/>
    <p:sldId id="286" r:id="rId3"/>
    <p:sldId id="301" r:id="rId4"/>
    <p:sldId id="287" r:id="rId5"/>
    <p:sldId id="282" r:id="rId6"/>
    <p:sldId id="289" r:id="rId7"/>
    <p:sldId id="308" r:id="rId8"/>
    <p:sldId id="309" r:id="rId9"/>
    <p:sldId id="283" r:id="rId10"/>
    <p:sldId id="317" r:id="rId11"/>
    <p:sldId id="280" r:id="rId12"/>
    <p:sldId id="276" r:id="rId13"/>
    <p:sldId id="277" r:id="rId14"/>
    <p:sldId id="278" r:id="rId15"/>
    <p:sldId id="318" r:id="rId16"/>
    <p:sldId id="319" r:id="rId17"/>
    <p:sldId id="275" r:id="rId1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612" userDrawn="1">
          <p15:clr>
            <a:srgbClr val="A4A3A4"/>
          </p15:clr>
        </p15:guide>
        <p15:guide id="3" pos="3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D6A02"/>
    <a:srgbClr val="365F2D"/>
    <a:srgbClr val="21573C"/>
    <a:srgbClr val="EDC852"/>
    <a:srgbClr val="C1C2C5"/>
    <a:srgbClr val="987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5210" autoAdjust="0"/>
  </p:normalViewPr>
  <p:slideViewPr>
    <p:cSldViewPr>
      <p:cViewPr>
        <p:scale>
          <a:sx n="98" d="100"/>
          <a:sy n="98" d="100"/>
        </p:scale>
        <p:origin x="432" y="72"/>
      </p:cViewPr>
      <p:guideLst>
        <p:guide orient="horz" pos="1756"/>
        <p:guide pos="612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marcos.felix\Documents\GT%20PLS%20261\Apresenta&#231;&#245;es\we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Qualidade da Infraestrutura Ferroviária</a:t>
            </a:r>
          </a:p>
        </c:rich>
      </c:tx>
      <c:layout>
        <c:manualLayout>
          <c:xMode val="edge"/>
          <c:yMode val="edge"/>
          <c:x val="0.29674452912552529"/>
          <c:y val="6.19266837169650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Japão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Plan1!$B$2:$K$2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79-4D51-A823-0EE6FB29A6C8}"/>
            </c:ext>
          </c:extLst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EUA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Plan1!$B$3:$K$3</c:f>
              <c:numCache>
                <c:formatCode>General</c:formatCode>
                <c:ptCount val="10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20</c:v>
                </c:pt>
                <c:pt idx="4">
                  <c:v>18</c:v>
                </c:pt>
                <c:pt idx="5">
                  <c:v>17</c:v>
                </c:pt>
                <c:pt idx="6">
                  <c:v>15</c:v>
                </c:pt>
                <c:pt idx="7">
                  <c:v>15</c:v>
                </c:pt>
                <c:pt idx="8">
                  <c:v>13</c:v>
                </c:pt>
                <c:pt idx="9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79-4D51-A823-0EE6FB29A6C8}"/>
            </c:ext>
          </c:extLst>
        </c:ser>
        <c:ser>
          <c:idx val="2"/>
          <c:order val="2"/>
          <c:tx>
            <c:strRef>
              <c:f>Plan1!$A$4</c:f>
              <c:strCache>
                <c:ptCount val="1"/>
                <c:pt idx="0">
                  <c:v>Canadá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Plan1!$B$4:$K$4</c:f>
              <c:numCache>
                <c:formatCode>General</c:formatCode>
                <c:ptCount val="10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15</c:v>
                </c:pt>
                <c:pt idx="4">
                  <c:v>15</c:v>
                </c:pt>
                <c:pt idx="5">
                  <c:v>16</c:v>
                </c:pt>
                <c:pt idx="6">
                  <c:v>18</c:v>
                </c:pt>
                <c:pt idx="7">
                  <c:v>19</c:v>
                </c:pt>
                <c:pt idx="8">
                  <c:v>18</c:v>
                </c:pt>
                <c:pt idx="9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79-4D51-A823-0EE6FB29A6C8}"/>
            </c:ext>
          </c:extLst>
        </c:ser>
        <c:ser>
          <c:idx val="3"/>
          <c:order val="3"/>
          <c:tx>
            <c:strRef>
              <c:f>Plan1!$A$5</c:f>
              <c:strCache>
                <c:ptCount val="1"/>
                <c:pt idx="0">
                  <c:v>Austrália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Plan1!$B$5:$K$5</c:f>
              <c:numCache>
                <c:formatCode>General</c:formatCode>
                <c:ptCount val="10"/>
                <c:pt idx="0">
                  <c:v>26</c:v>
                </c:pt>
                <c:pt idx="1">
                  <c:v>29</c:v>
                </c:pt>
                <c:pt idx="2">
                  <c:v>26</c:v>
                </c:pt>
                <c:pt idx="3">
                  <c:v>28</c:v>
                </c:pt>
                <c:pt idx="4">
                  <c:v>28</c:v>
                </c:pt>
                <c:pt idx="5">
                  <c:v>33</c:v>
                </c:pt>
                <c:pt idx="6">
                  <c:v>32</c:v>
                </c:pt>
                <c:pt idx="7">
                  <c:v>34</c:v>
                </c:pt>
                <c:pt idx="8">
                  <c:v>36</c:v>
                </c:pt>
                <c:pt idx="9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79-4D51-A823-0EE6FB29A6C8}"/>
            </c:ext>
          </c:extLst>
        </c:ser>
        <c:ser>
          <c:idx val="4"/>
          <c:order val="4"/>
          <c:tx>
            <c:strRef>
              <c:f>Plan1!$A$6</c:f>
              <c:strCache>
                <c:ptCount val="1"/>
                <c:pt idx="0">
                  <c:v>México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Plan1!$B$6:$K$6</c:f>
              <c:numCache>
                <c:formatCode>General</c:formatCode>
                <c:ptCount val="10"/>
                <c:pt idx="0">
                  <c:v>72</c:v>
                </c:pt>
                <c:pt idx="1">
                  <c:v>66</c:v>
                </c:pt>
                <c:pt idx="2">
                  <c:v>76</c:v>
                </c:pt>
                <c:pt idx="3">
                  <c:v>68</c:v>
                </c:pt>
                <c:pt idx="4">
                  <c:v>60</c:v>
                </c:pt>
                <c:pt idx="5">
                  <c:v>60</c:v>
                </c:pt>
                <c:pt idx="6">
                  <c:v>64</c:v>
                </c:pt>
                <c:pt idx="7">
                  <c:v>61</c:v>
                </c:pt>
                <c:pt idx="8">
                  <c:v>59</c:v>
                </c:pt>
                <c:pt idx="9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79-4D51-A823-0EE6FB29A6C8}"/>
            </c:ext>
          </c:extLst>
        </c:ser>
        <c:ser>
          <c:idx val="5"/>
          <c:order val="5"/>
          <c:tx>
            <c:strRef>
              <c:f>Plan1!$A$7</c:f>
              <c:strCache>
                <c:ptCount val="1"/>
                <c:pt idx="0">
                  <c:v>Chile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Plan1!$B$7:$K$7</c:f>
              <c:numCache>
                <c:formatCode>General</c:formatCode>
                <c:ptCount val="10"/>
                <c:pt idx="0">
                  <c:v>73</c:v>
                </c:pt>
                <c:pt idx="1">
                  <c:v>76</c:v>
                </c:pt>
                <c:pt idx="2">
                  <c:v>77</c:v>
                </c:pt>
                <c:pt idx="3">
                  <c:v>82</c:v>
                </c:pt>
                <c:pt idx="4">
                  <c:v>64</c:v>
                </c:pt>
                <c:pt idx="5">
                  <c:v>65</c:v>
                </c:pt>
                <c:pt idx="6">
                  <c:v>73</c:v>
                </c:pt>
                <c:pt idx="7">
                  <c:v>79</c:v>
                </c:pt>
                <c:pt idx="8">
                  <c:v>80</c:v>
                </c:pt>
                <c:pt idx="9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679-4D51-A823-0EE6FB29A6C8}"/>
            </c:ext>
          </c:extLst>
        </c:ser>
        <c:ser>
          <c:idx val="6"/>
          <c:order val="6"/>
          <c:tx>
            <c:strRef>
              <c:f>Plan1!$A$8</c:f>
              <c:strCache>
                <c:ptCount val="1"/>
                <c:pt idx="0">
                  <c:v>Brasil</c:v>
                </c:pt>
              </c:strCache>
            </c:strRef>
          </c:tx>
          <c:spPr>
            <a:ln w="28575" cap="rnd">
              <a:solidFill>
                <a:srgbClr val="0D6A02"/>
              </a:solidFill>
              <a:round/>
            </a:ln>
            <a:effectLst/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Plan1!$B$8:$K$8</c:f>
              <c:numCache>
                <c:formatCode>General</c:formatCode>
                <c:ptCount val="10"/>
                <c:pt idx="0">
                  <c:v>86</c:v>
                </c:pt>
                <c:pt idx="1">
                  <c:v>86</c:v>
                </c:pt>
                <c:pt idx="2">
                  <c:v>87</c:v>
                </c:pt>
                <c:pt idx="3">
                  <c:v>91</c:v>
                </c:pt>
                <c:pt idx="4">
                  <c:v>100</c:v>
                </c:pt>
                <c:pt idx="5">
                  <c:v>103</c:v>
                </c:pt>
                <c:pt idx="6">
                  <c:v>95</c:v>
                </c:pt>
                <c:pt idx="7">
                  <c:v>98</c:v>
                </c:pt>
                <c:pt idx="8">
                  <c:v>93</c:v>
                </c:pt>
                <c:pt idx="9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679-4D51-A823-0EE6FB29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noFill/>
              <a:round/>
            </a:ln>
            <a:effectLst/>
          </c:spPr>
        </c:hiLowLines>
        <c:smooth val="0"/>
        <c:axId val="291184752"/>
        <c:axId val="291187552"/>
      </c:lineChart>
      <c:catAx>
        <c:axId val="291184752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Fonte: WEF</a:t>
                </a:r>
              </a:p>
            </c:rich>
          </c:tx>
          <c:layout>
            <c:manualLayout>
              <c:xMode val="edge"/>
              <c:yMode val="edge"/>
              <c:x val="0.91024875817199402"/>
              <c:y val="0.929343563512361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1187552"/>
        <c:crosses val="autoZero"/>
        <c:auto val="1"/>
        <c:lblAlgn val="ctr"/>
        <c:lblOffset val="100"/>
        <c:noMultiLvlLbl val="0"/>
      </c:catAx>
      <c:valAx>
        <c:axId val="291187552"/>
        <c:scaling>
          <c:orientation val="maxMin"/>
          <c:max val="105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err="1"/>
                  <a:t>Posição</a:t>
                </a:r>
                <a:endParaRPr lang="en-US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118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D905C-ACE1-4B14-98B7-F76F673A2C68}" type="datetimeFigureOut">
              <a:rPr lang="pt-BR" smtClean="0"/>
              <a:pPr/>
              <a:t>18/11/2019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2C9CA-FEC5-428B-9D31-45DAFF2880D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45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182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41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307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498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841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10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97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87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3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59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61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345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56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31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2C9CA-FEC5-428B-9D31-45DAFF2880D3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62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8AB0-40A5-4B32-AB3C-19200DAE3341}" type="datetime1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1647-2A5C-4185-BABE-1DE776252EEA}" type="datetime1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F847-21F0-48AF-B3AD-064C1B7A3BB0}" type="datetime1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B8B1-E4FD-4405-A40C-15ED9DDD0762}" type="datetime1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F2A-C625-4E51-9116-A3B6E082EB10}" type="datetime1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932EE-6AE9-4F34-B5D6-30E8AE7A96BB}" type="datetime1">
              <a:rPr lang="pt-BR" smtClean="0"/>
              <a:t>18/11/2019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8966-30E0-4052-97EA-28C95AC0A35D}" type="datetime1">
              <a:rPr lang="pt-BR" smtClean="0"/>
              <a:t>18/11/2019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F783-A294-4FCD-B1CE-4113CFC33D03}" type="datetime1">
              <a:rPr lang="pt-BR" smtClean="0"/>
              <a:t>18/11/2019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AE-5227-4E8E-8390-3D6389E93619}" type="datetime1">
              <a:rPr lang="pt-BR" smtClean="0"/>
              <a:t>18/11/2019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7A71-CBCE-4C10-9766-9895E9241CAA}" type="datetime1">
              <a:rPr lang="pt-BR" smtClean="0"/>
              <a:t>18/11/2019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215-04D4-4233-8FF5-BD2B1A2170D8}" type="datetime1">
              <a:rPr lang="pt-BR" smtClean="0"/>
              <a:t>18/11/2019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0065-66B3-4771-9224-72AC33D7D94E}" type="datetime1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1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4">
            <a:extLst>
              <a:ext uri="{FF2B5EF4-FFF2-40B4-BE49-F238E27FC236}">
                <a16:creationId xmlns:a16="http://schemas.microsoft.com/office/drawing/2014/main" id="{6E80F118-3239-C346-AA93-382CF83D3B77}"/>
              </a:ext>
            </a:extLst>
          </p:cNvPr>
          <p:cNvSpPr txBox="1"/>
          <p:nvPr/>
        </p:nvSpPr>
        <p:spPr>
          <a:xfrm>
            <a:off x="0" y="2332862"/>
            <a:ext cx="9144000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>
                <a:solidFill>
                  <a:schemeClr val="tx2"/>
                </a:solidFill>
                <a:cs typeface="Calibri"/>
              </a:rPr>
              <a:t>INFRAESTRUTURA FERROVIÁRIA</a:t>
            </a:r>
          </a:p>
          <a:p>
            <a:pPr algn="ctr"/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MODELO DE AUTORIZAÇÃO 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4433" r="53084" b="37934"/>
          <a:stretch/>
        </p:blipFill>
        <p:spPr>
          <a:xfrm>
            <a:off x="3500275" y="103673"/>
            <a:ext cx="2143450" cy="22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251520" y="855762"/>
            <a:ext cx="820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Público x Privado :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Não pode haver apenas um!</a:t>
            </a: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10</a:t>
            </a:fld>
            <a:endParaRPr lang="pt-BR" dirty="0"/>
          </a:p>
        </p:txBody>
      </p:sp>
      <p:pic>
        <p:nvPicPr>
          <p:cNvPr id="4098" name="Gráfico 3">
            <a:extLst>
              <a:ext uri="{FF2B5EF4-FFF2-40B4-BE49-F238E27FC236}">
                <a16:creationId xmlns:a16="http://schemas.microsoft.com/office/drawing/2014/main" id="{1DE1A6F8-1C12-4F1E-A0EA-D1109391E3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2" t="-3021" r="-2245" b="-1624"/>
          <a:stretch>
            <a:fillRect/>
          </a:stretch>
        </p:blipFill>
        <p:spPr bwMode="auto">
          <a:xfrm>
            <a:off x="0" y="2015281"/>
            <a:ext cx="5400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7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308947" y="843558"/>
            <a:ext cx="852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Exploração por Autorização: 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Precedentes Legais</a:t>
            </a:r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 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B4BF2D0-8C53-4AE5-B1EF-AEB2304BFFB2}"/>
              </a:ext>
            </a:extLst>
          </p:cNvPr>
          <p:cNvSpPr/>
          <p:nvPr/>
        </p:nvSpPr>
        <p:spPr>
          <a:xfrm>
            <a:off x="308949" y="1624075"/>
            <a:ext cx="1447966" cy="1447966"/>
          </a:xfrm>
          <a:prstGeom prst="ellipse">
            <a:avLst/>
          </a:prstGeom>
          <a:blipFill rotWithShape="1">
            <a:blip r:embed="rId4"/>
            <a:srcRect/>
            <a:stretch>
              <a:fillRect l="-25000" r="-25000"/>
            </a:stretch>
          </a:blip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9372555-09A6-450F-B269-E96D5AB7CF9B}"/>
              </a:ext>
            </a:extLst>
          </p:cNvPr>
          <p:cNvSpPr/>
          <p:nvPr/>
        </p:nvSpPr>
        <p:spPr>
          <a:xfrm>
            <a:off x="2078484" y="1624075"/>
            <a:ext cx="1447966" cy="1447966"/>
          </a:xfrm>
          <a:prstGeom prst="ellipse">
            <a:avLst/>
          </a:prstGeom>
          <a:blipFill rotWithShape="1">
            <a:blip r:embed="rId5"/>
            <a:srcRect/>
            <a:stretch>
              <a:fillRect l="-23000" r="-23000"/>
            </a:stretch>
          </a:blip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F03494C9-E687-4AFB-AADA-8B36FEDC3DC9}"/>
              </a:ext>
            </a:extLst>
          </p:cNvPr>
          <p:cNvSpPr/>
          <p:nvPr/>
        </p:nvSpPr>
        <p:spPr>
          <a:xfrm>
            <a:off x="3848018" y="1624075"/>
            <a:ext cx="1447966" cy="1447966"/>
          </a:xfrm>
          <a:prstGeom prst="ellipse">
            <a:avLst/>
          </a:prstGeom>
          <a:blipFill rotWithShape="1">
            <a:blip r:embed="rId6"/>
            <a:srcRect/>
            <a:stretch>
              <a:fillRect l="-45000" r="-45000"/>
            </a:stretch>
          </a:blip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76352AA-DD42-4517-93B4-29C177E8AB3A}"/>
              </a:ext>
            </a:extLst>
          </p:cNvPr>
          <p:cNvSpPr/>
          <p:nvPr/>
        </p:nvSpPr>
        <p:spPr>
          <a:xfrm>
            <a:off x="5617552" y="1624075"/>
            <a:ext cx="1447966" cy="1447966"/>
          </a:xfrm>
          <a:prstGeom prst="ellipse">
            <a:avLst/>
          </a:prstGeom>
          <a:blipFill rotWithShape="1">
            <a:blip r:embed="rId7"/>
            <a:srcRect/>
            <a:stretch>
              <a:fillRect l="-42000" r="-42000"/>
            </a:stretch>
          </a:blip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5ABB55CF-3A45-4CE7-BBBD-E0CC3F8293A4}"/>
              </a:ext>
            </a:extLst>
          </p:cNvPr>
          <p:cNvSpPr/>
          <p:nvPr/>
        </p:nvSpPr>
        <p:spPr>
          <a:xfrm>
            <a:off x="7387086" y="1624075"/>
            <a:ext cx="1447966" cy="1447966"/>
          </a:xfrm>
          <a:prstGeom prst="ellipse">
            <a:avLst/>
          </a:prstGeom>
          <a:blipFill rotWithShape="1">
            <a:blip r:embed="rId8"/>
            <a:srcRect/>
            <a:stretch>
              <a:fillRect l="-25000" r="-25000"/>
            </a:stretch>
          </a:blip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5FFEFC7-A38E-433D-88FA-F265EA5CC434}"/>
              </a:ext>
            </a:extLst>
          </p:cNvPr>
          <p:cNvSpPr txBox="1"/>
          <p:nvPr/>
        </p:nvSpPr>
        <p:spPr>
          <a:xfrm>
            <a:off x="585671" y="3201137"/>
            <a:ext cx="8945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Aéreo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851C817-652C-4180-A91C-BBFE5D50B159}"/>
              </a:ext>
            </a:extLst>
          </p:cNvPr>
          <p:cNvSpPr txBox="1"/>
          <p:nvPr/>
        </p:nvSpPr>
        <p:spPr>
          <a:xfrm>
            <a:off x="2329987" y="3206108"/>
            <a:ext cx="8945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Energia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3DC2BBF-A94B-4D04-B5E5-733E36A5A26D}"/>
              </a:ext>
            </a:extLst>
          </p:cNvPr>
          <p:cNvSpPr txBox="1"/>
          <p:nvPr/>
        </p:nvSpPr>
        <p:spPr>
          <a:xfrm>
            <a:off x="4099153" y="3206108"/>
            <a:ext cx="8945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Telecom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D2754B8-2697-406D-911E-7B43642EB6F7}"/>
              </a:ext>
            </a:extLst>
          </p:cNvPr>
          <p:cNvSpPr txBox="1"/>
          <p:nvPr/>
        </p:nvSpPr>
        <p:spPr>
          <a:xfrm>
            <a:off x="5724128" y="3216047"/>
            <a:ext cx="1224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Óleo e gás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AF955DA-F315-4650-8039-2E94953D2C47}"/>
              </a:ext>
            </a:extLst>
          </p:cNvPr>
          <p:cNvSpPr txBox="1"/>
          <p:nvPr/>
        </p:nvSpPr>
        <p:spPr>
          <a:xfrm>
            <a:off x="7663808" y="3267783"/>
            <a:ext cx="8945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Portuário</a:t>
            </a:r>
          </a:p>
        </p:txBody>
      </p:sp>
    </p:spTree>
    <p:extLst>
      <p:ext uri="{BB962C8B-B14F-4D97-AF65-F5344CB8AC3E}">
        <p14:creationId xmlns:p14="http://schemas.microsoft.com/office/powerpoint/2010/main" val="14596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899592" y="1428334"/>
            <a:ext cx="72728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Dispõe sobre a exploração indireta, pela União, do </a:t>
            </a:r>
            <a:r>
              <a:rPr lang="pt-BR" b="1" dirty="0">
                <a:solidFill>
                  <a:schemeClr val="tx2"/>
                </a:solidFill>
              </a:rPr>
              <a:t>transporte ferroviário </a:t>
            </a:r>
            <a:r>
              <a:rPr lang="pt-BR" dirty="0">
                <a:solidFill>
                  <a:schemeClr val="tx2"/>
                </a:solidFill>
              </a:rPr>
              <a:t>em infraestruturas de </a:t>
            </a:r>
            <a:r>
              <a:rPr lang="pt-BR" b="1" dirty="0">
                <a:solidFill>
                  <a:schemeClr val="tx2"/>
                </a:solidFill>
              </a:rPr>
              <a:t>propriedade privada</a:t>
            </a:r>
            <a:r>
              <a:rPr lang="pt-BR" dirty="0">
                <a:solidFill>
                  <a:schemeClr val="tx2"/>
                </a:solidFill>
              </a:rPr>
              <a:t>; autoriza a </a:t>
            </a:r>
            <a:r>
              <a:rPr lang="pt-BR" b="1" dirty="0">
                <a:solidFill>
                  <a:schemeClr val="tx2"/>
                </a:solidFill>
              </a:rPr>
              <a:t>autorregulação</a:t>
            </a:r>
            <a:r>
              <a:rPr lang="pt-BR" dirty="0">
                <a:solidFill>
                  <a:schemeClr val="tx2"/>
                </a:solidFill>
              </a:rPr>
              <a:t> ferroviária; disciplina o trânsito e o transporte ferroviários.</a:t>
            </a:r>
          </a:p>
          <a:p>
            <a:pPr algn="just"/>
            <a:endParaRPr lang="pt-BR" dirty="0">
              <a:solidFill>
                <a:schemeClr val="tx2"/>
              </a:solidFill>
            </a:endParaRPr>
          </a:p>
          <a:p>
            <a:pPr algn="just"/>
            <a:r>
              <a:rPr lang="pt-BR" dirty="0">
                <a:solidFill>
                  <a:srgbClr val="0D6A02"/>
                </a:solidFill>
              </a:rPr>
              <a:t>Características</a:t>
            </a:r>
            <a:r>
              <a:rPr lang="pt-BR" dirty="0">
                <a:solidFill>
                  <a:schemeClr val="tx2"/>
                </a:solidFill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chemeClr val="tx2"/>
                </a:solidFill>
              </a:rPr>
              <a:t>Ferrovias como </a:t>
            </a:r>
            <a:r>
              <a:rPr lang="pt-BR" dirty="0">
                <a:solidFill>
                  <a:srgbClr val="0D6A02"/>
                </a:solidFill>
              </a:rPr>
              <a:t>atividade econômica</a:t>
            </a:r>
            <a:r>
              <a:rPr lang="pt-BR" dirty="0">
                <a:solidFill>
                  <a:schemeClr val="tx2"/>
                </a:solidFill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D6A02"/>
                </a:solidFill>
              </a:rPr>
              <a:t>Liberdade</a:t>
            </a:r>
            <a:r>
              <a:rPr lang="pt-BR" dirty="0">
                <a:solidFill>
                  <a:schemeClr val="tx2"/>
                </a:solidFill>
              </a:rPr>
              <a:t> tarifária (</a:t>
            </a:r>
            <a:r>
              <a:rPr lang="pt-BR" dirty="0">
                <a:solidFill>
                  <a:srgbClr val="0D6A02"/>
                </a:solidFill>
              </a:rPr>
              <a:t>preços</a:t>
            </a:r>
            <a:r>
              <a:rPr lang="pt-BR" dirty="0">
                <a:solidFill>
                  <a:schemeClr val="tx2"/>
                </a:solidFill>
              </a:rPr>
              <a:t>);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D6A02"/>
                </a:solidFill>
              </a:rPr>
              <a:t>Perpetuidade</a:t>
            </a:r>
            <a:r>
              <a:rPr lang="pt-BR" dirty="0">
                <a:solidFill>
                  <a:schemeClr val="tx2"/>
                </a:solidFill>
              </a:rPr>
              <a:t> dos ativos;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D6A02"/>
                </a:solidFill>
              </a:rPr>
              <a:t>Contratos de autorização</a:t>
            </a:r>
            <a:r>
              <a:rPr lang="pt-BR" dirty="0">
                <a:solidFill>
                  <a:schemeClr val="tx2"/>
                </a:solidFill>
              </a:rPr>
              <a:t>; 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chemeClr val="tx2"/>
                </a:solidFill>
              </a:rPr>
              <a:t>Possibilidade de </a:t>
            </a:r>
            <a:r>
              <a:rPr lang="pt-BR" dirty="0">
                <a:solidFill>
                  <a:srgbClr val="0D6A02"/>
                </a:solidFill>
              </a:rPr>
              <a:t>autorregulação técnico-operacional</a:t>
            </a:r>
            <a:r>
              <a:rPr lang="pt-BR" dirty="0">
                <a:solidFill>
                  <a:schemeClr val="tx2"/>
                </a:solidFill>
              </a:rPr>
              <a:t>; e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chemeClr val="tx2"/>
                </a:solidFill>
              </a:rPr>
              <a:t>Segurança do </a:t>
            </a:r>
            <a:r>
              <a:rPr lang="pt-BR" dirty="0">
                <a:solidFill>
                  <a:srgbClr val="365F2D"/>
                </a:solidFill>
              </a:rPr>
              <a:t>Trânsito</a:t>
            </a:r>
            <a:r>
              <a:rPr lang="pt-BR" dirty="0">
                <a:solidFill>
                  <a:schemeClr val="tx2"/>
                </a:solidFill>
              </a:rPr>
              <a:t> e do </a:t>
            </a:r>
            <a:r>
              <a:rPr lang="pt-BR" dirty="0">
                <a:solidFill>
                  <a:srgbClr val="365F2D"/>
                </a:solidFill>
              </a:rPr>
              <a:t>Transporte</a:t>
            </a:r>
            <a:r>
              <a:rPr lang="pt-BR" dirty="0">
                <a:solidFill>
                  <a:schemeClr val="tx2"/>
                </a:solidFill>
              </a:rPr>
              <a:t> ferroviários.</a:t>
            </a:r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66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Ferrovias Autorizadas: </a:t>
            </a:r>
            <a:r>
              <a:rPr lang="pt-BR" sz="3200" b="1" dirty="0">
                <a:solidFill>
                  <a:srgbClr val="002060"/>
                </a:solidFill>
                <a:latin typeface="Calibri"/>
                <a:cs typeface="Calibri"/>
              </a:rPr>
              <a:t>PLS nº 261, de 2018 </a:t>
            </a:r>
            <a:endParaRPr lang="pt-B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6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4C4E2C71-7C00-49EA-B124-4F965CB1C4D1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66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de seta reta 23"/>
          <p:cNvCxnSpPr>
            <a:endCxn id="17" idx="1"/>
          </p:cNvCxnSpPr>
          <p:nvPr/>
        </p:nvCxnSpPr>
        <p:spPr>
          <a:xfrm>
            <a:off x="5879880" y="4022222"/>
            <a:ext cx="1068384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899592" y="1428334"/>
            <a:ext cx="7164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Autoria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>
                <a:solidFill>
                  <a:schemeClr val="tx2"/>
                </a:solidFill>
              </a:rPr>
              <a:t>do Senador </a:t>
            </a:r>
            <a:r>
              <a:rPr lang="pt-BR" dirty="0">
                <a:solidFill>
                  <a:srgbClr val="002060"/>
                </a:solidFill>
              </a:rPr>
              <a:t>José Serra</a:t>
            </a:r>
            <a:r>
              <a:rPr lang="pt-BR" dirty="0">
                <a:solidFill>
                  <a:schemeClr val="tx2"/>
                </a:solidFill>
              </a:rPr>
              <a:t>;</a:t>
            </a:r>
          </a:p>
          <a:p>
            <a:pPr algn="just"/>
            <a:r>
              <a:rPr lang="pt-BR" dirty="0">
                <a:solidFill>
                  <a:schemeClr val="tx2"/>
                </a:solidFill>
              </a:rPr>
              <a:t>Relatoria da Senadora </a:t>
            </a:r>
            <a:r>
              <a:rPr lang="pt-BR" dirty="0">
                <a:solidFill>
                  <a:srgbClr val="002060"/>
                </a:solidFill>
              </a:rPr>
              <a:t>Lúcia Vânia </a:t>
            </a:r>
            <a:r>
              <a:rPr lang="pt-BR" dirty="0">
                <a:solidFill>
                  <a:schemeClr val="tx2"/>
                </a:solidFill>
              </a:rPr>
              <a:t>na CAE;</a:t>
            </a:r>
          </a:p>
          <a:p>
            <a:pPr algn="just"/>
            <a:r>
              <a:rPr lang="pt-BR" dirty="0">
                <a:solidFill>
                  <a:schemeClr val="tx2"/>
                </a:solidFill>
              </a:rPr>
              <a:t>Relatoria do Senador </a:t>
            </a:r>
            <a:r>
              <a:rPr lang="pt-BR" dirty="0">
                <a:solidFill>
                  <a:srgbClr val="002060"/>
                </a:solidFill>
              </a:rPr>
              <a:t>Jean Paul Prates </a:t>
            </a:r>
            <a:r>
              <a:rPr lang="pt-BR" dirty="0">
                <a:solidFill>
                  <a:schemeClr val="tx2"/>
                </a:solidFill>
              </a:rPr>
              <a:t>na CI;</a:t>
            </a:r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622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Ferrovias Autorizadas: 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Tramitação</a:t>
            </a:r>
            <a:r>
              <a:rPr lang="pt-BR" sz="32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lang="pt-B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953912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Proposição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36104" y="415592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25/05/2018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2219496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CAE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08488" y="4166238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11/12/2018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3491880" y="3878206"/>
            <a:ext cx="1115616" cy="28803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CI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764264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CCJ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6372200" y="3589453"/>
            <a:ext cx="0" cy="93610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6473873" y="3589453"/>
            <a:ext cx="0" cy="936104"/>
          </a:xfrm>
          <a:prstGeom prst="line">
            <a:avLst/>
          </a:prstGeom>
          <a:ln w="76200">
            <a:solidFill>
              <a:srgbClr val="0D6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de cantos arredondados 16"/>
          <p:cNvSpPr/>
          <p:nvPr/>
        </p:nvSpPr>
        <p:spPr>
          <a:xfrm>
            <a:off x="6948264" y="3878206"/>
            <a:ext cx="1115616" cy="288032"/>
          </a:xfrm>
          <a:prstGeom prst="roundRect">
            <a:avLst/>
          </a:prstGeom>
          <a:ln>
            <a:solidFill>
              <a:srgbClr val="0D6A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CD</a:t>
            </a:r>
          </a:p>
        </p:txBody>
      </p:sp>
      <p:cxnSp>
        <p:nvCxnSpPr>
          <p:cNvPr id="20" name="Conector de seta reta 19"/>
          <p:cNvCxnSpPr>
            <a:stCxn id="2" idx="3"/>
          </p:cNvCxnSpPr>
          <p:nvPr/>
        </p:nvCxnSpPr>
        <p:spPr>
          <a:xfrm>
            <a:off x="2069528" y="4022222"/>
            <a:ext cx="13896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7" idx="3"/>
          </p:cNvCxnSpPr>
          <p:nvPr/>
        </p:nvCxnSpPr>
        <p:spPr>
          <a:xfrm>
            <a:off x="3335112" y="4022222"/>
            <a:ext cx="156768" cy="26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4607496" y="4022222"/>
            <a:ext cx="13896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rda 26"/>
          <p:cNvSpPr/>
          <p:nvPr/>
        </p:nvSpPr>
        <p:spPr>
          <a:xfrm rot="6726218">
            <a:off x="6061688" y="4360333"/>
            <a:ext cx="221314" cy="216745"/>
          </a:xfrm>
          <a:prstGeom prst="chord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orda 27"/>
          <p:cNvSpPr/>
          <p:nvPr/>
        </p:nvSpPr>
        <p:spPr>
          <a:xfrm rot="17556563">
            <a:off x="6566177" y="4321396"/>
            <a:ext cx="202955" cy="216745"/>
          </a:xfrm>
          <a:prstGeom prst="chord">
            <a:avLst/>
          </a:prstGeom>
          <a:solidFill>
            <a:srgbClr val="365F2D"/>
          </a:solidFill>
          <a:ln>
            <a:solidFill>
              <a:srgbClr val="365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4765271" y="419170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2019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948264" y="4166959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2019</a:t>
            </a: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93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de seta reta 23"/>
          <p:cNvCxnSpPr>
            <a:cxnSpLocks/>
          </p:cNvCxnSpPr>
          <p:nvPr/>
        </p:nvCxnSpPr>
        <p:spPr>
          <a:xfrm>
            <a:off x="5879880" y="4022222"/>
            <a:ext cx="1068384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de cantos arredondados 1"/>
          <p:cNvSpPr/>
          <p:nvPr/>
        </p:nvSpPr>
        <p:spPr>
          <a:xfrm>
            <a:off x="953912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Proposição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36104" y="415592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25/05/2018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2219496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CAE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08488" y="4166238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11/12/2018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3491880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CI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764264" y="3878206"/>
            <a:ext cx="1115616" cy="28803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CCJ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6372200" y="3589453"/>
            <a:ext cx="0" cy="93610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6473873" y="3589453"/>
            <a:ext cx="0" cy="936104"/>
          </a:xfrm>
          <a:prstGeom prst="line">
            <a:avLst/>
          </a:prstGeom>
          <a:ln w="76200">
            <a:solidFill>
              <a:srgbClr val="0D6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2" idx="3"/>
          </p:cNvCxnSpPr>
          <p:nvPr/>
        </p:nvCxnSpPr>
        <p:spPr>
          <a:xfrm>
            <a:off x="2069528" y="4022222"/>
            <a:ext cx="13896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7" idx="3"/>
          </p:cNvCxnSpPr>
          <p:nvPr/>
        </p:nvCxnSpPr>
        <p:spPr>
          <a:xfrm>
            <a:off x="3335112" y="4022222"/>
            <a:ext cx="156768" cy="26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4607496" y="4022222"/>
            <a:ext cx="13896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rda 26"/>
          <p:cNvSpPr/>
          <p:nvPr/>
        </p:nvSpPr>
        <p:spPr>
          <a:xfrm rot="6726218">
            <a:off x="6061688" y="4360333"/>
            <a:ext cx="221314" cy="216745"/>
          </a:xfrm>
          <a:prstGeom prst="chord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orda 27"/>
          <p:cNvSpPr/>
          <p:nvPr/>
        </p:nvSpPr>
        <p:spPr>
          <a:xfrm rot="17556563">
            <a:off x="6566177" y="4321396"/>
            <a:ext cx="202955" cy="216745"/>
          </a:xfrm>
          <a:prstGeom prst="chord">
            <a:avLst/>
          </a:prstGeom>
          <a:solidFill>
            <a:srgbClr val="365F2D"/>
          </a:solidFill>
          <a:ln>
            <a:solidFill>
              <a:srgbClr val="365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4765271" y="419170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2019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948264" y="4166959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2019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7FE5445-E89F-4AA0-B52A-135D47DF1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147430"/>
              </p:ext>
            </p:extLst>
          </p:nvPr>
        </p:nvGraphicFramePr>
        <p:xfrm>
          <a:off x="251520" y="283654"/>
          <a:ext cx="8496944" cy="4576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4932">
                  <a:extLst>
                    <a:ext uri="{9D8B030D-6E8A-4147-A177-3AD203B41FA5}">
                      <a16:colId xmlns:a16="http://schemas.microsoft.com/office/drawing/2014/main" val="1717758905"/>
                    </a:ext>
                  </a:extLst>
                </a:gridCol>
                <a:gridCol w="2901006">
                  <a:extLst>
                    <a:ext uri="{9D8B030D-6E8A-4147-A177-3AD203B41FA5}">
                      <a16:colId xmlns:a16="http://schemas.microsoft.com/office/drawing/2014/main" val="3633351333"/>
                    </a:ext>
                  </a:extLst>
                </a:gridCol>
                <a:gridCol w="2901006">
                  <a:extLst>
                    <a:ext uri="{9D8B030D-6E8A-4147-A177-3AD203B41FA5}">
                      <a16:colId xmlns:a16="http://schemas.microsoft.com/office/drawing/2014/main" val="1918965033"/>
                    </a:ext>
                  </a:extLst>
                </a:gridCol>
              </a:tblGrid>
              <a:tr h="28249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Concessão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Autorização (PLS 261/18)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1416782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Titularidade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Pública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365F2D"/>
                          </a:solidFill>
                          <a:effectLst/>
                        </a:rPr>
                        <a:t>Privada</a:t>
                      </a:r>
                      <a:endParaRPr lang="pt-BR" sz="1600" dirty="0">
                        <a:solidFill>
                          <a:srgbClr val="365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9145397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Prazo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Entre 30 e 90 anos, a termo.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Perpetuidade, por renovações sucessivas.</a:t>
                      </a: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 25 e 99 anos.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6142504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Regime de preços/tarifas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Teto tarifário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365F2D"/>
                          </a:solidFill>
                          <a:effectLst/>
                        </a:rPr>
                        <a:t>Liberdade</a:t>
                      </a: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 de preços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323521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Encampação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Sim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Não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0343157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Projeto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Estatal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Privado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003797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Outorga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Sempre por licitação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Direta ao interessado ou por seleção aberta ao mercado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0972130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Interesse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Público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365F2D"/>
                          </a:solidFill>
                          <a:effectLst/>
                        </a:rPr>
                        <a:t>Econômico</a:t>
                      </a:r>
                      <a:endParaRPr lang="pt-BR" sz="1600" dirty="0">
                        <a:solidFill>
                          <a:srgbClr val="365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855384"/>
                  </a:ext>
                </a:extLst>
              </a:tr>
              <a:tr h="4943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Regras do contrato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Desenhadas pelo Estado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Desenhadas pelo investidor</a:t>
                      </a:r>
                      <a:endParaRPr lang="pt-BR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829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9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622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Surpresa Positiva!</a:t>
            </a:r>
            <a:endParaRPr lang="pt-B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15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6B8631-0EAF-478E-92E4-56DDFBBD8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50000" r="53937" b="32850"/>
          <a:stretch/>
        </p:blipFill>
        <p:spPr>
          <a:xfrm>
            <a:off x="683568" y="1707653"/>
            <a:ext cx="4392488" cy="133684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7185847-496F-4983-9811-358DE4328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8" t="25500" r="71262" b="3451"/>
          <a:stretch/>
        </p:blipFill>
        <p:spPr>
          <a:xfrm>
            <a:off x="5076056" y="411510"/>
            <a:ext cx="4006633" cy="41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16</a:t>
            </a:fld>
            <a:endParaRPr lang="pt-BR" dirty="0"/>
          </a:p>
        </p:txBody>
      </p:sp>
      <p:pic>
        <p:nvPicPr>
          <p:cNvPr id="7" name="Imagem 6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69C6AD26-4C35-4D25-B270-B9B35C0AB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r="28186"/>
          <a:stretch/>
        </p:blipFill>
        <p:spPr>
          <a:xfrm>
            <a:off x="4461688" y="483518"/>
            <a:ext cx="4652870" cy="4754099"/>
          </a:xfrm>
          <a:prstGeom prst="rect">
            <a:avLst/>
          </a:prstGeom>
        </p:spPr>
      </p:pic>
      <p:pic>
        <p:nvPicPr>
          <p:cNvPr id="6" name="Imagem 5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2DA5D1A8-3C7A-441C-9458-8AB6B0C76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r="28185"/>
          <a:stretch/>
        </p:blipFill>
        <p:spPr>
          <a:xfrm>
            <a:off x="7148" y="633606"/>
            <a:ext cx="4374963" cy="45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F4B7687-A855-4BFB-AF68-73080FA966E1}"/>
              </a:ext>
            </a:extLst>
          </p:cNvPr>
          <p:cNvSpPr txBox="1"/>
          <p:nvPr/>
        </p:nvSpPr>
        <p:spPr>
          <a:xfrm>
            <a:off x="1806471" y="3295501"/>
            <a:ext cx="5531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/>
              <a:t>Marcos Kleber R Felix</a:t>
            </a:r>
          </a:p>
          <a:p>
            <a:pPr algn="ctr"/>
            <a:r>
              <a:rPr lang="pt-BR" i="1" dirty="0"/>
              <a:t>Assessor Especial do Ministro de Estado da Infraestrutura</a:t>
            </a:r>
          </a:p>
          <a:p>
            <a:pPr algn="ctr"/>
            <a:r>
              <a:rPr lang="pt-BR" dirty="0"/>
              <a:t>Coordenador GT Ferrovia Autorizada</a:t>
            </a:r>
          </a:p>
          <a:p>
            <a:pPr algn="ctr"/>
            <a:r>
              <a:rPr lang="pt-BR" dirty="0"/>
              <a:t>marcos.felix@infraestrutura.gov.br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AD5915-3029-411C-ACE3-7C03356329E4}"/>
              </a:ext>
            </a:extLst>
          </p:cNvPr>
          <p:cNvSpPr txBox="1"/>
          <p:nvPr/>
        </p:nvSpPr>
        <p:spPr>
          <a:xfrm>
            <a:off x="2339752" y="2172923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25388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" y="0"/>
            <a:ext cx="6342998" cy="5143500"/>
          </a:xfrm>
          <a:prstGeom prst="rect">
            <a:avLst/>
          </a:prstGeom>
        </p:spPr>
      </p:pic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2</a:t>
            </a:fld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61108C7-3A9E-4B8B-8F10-6B8CB5818095}"/>
              </a:ext>
            </a:extLst>
          </p:cNvPr>
          <p:cNvSpPr/>
          <p:nvPr/>
        </p:nvSpPr>
        <p:spPr>
          <a:xfrm>
            <a:off x="6342826" y="0"/>
            <a:ext cx="2743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  <a:cs typeface="Calibri"/>
              </a:rPr>
              <a:t>Características: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9ª maior malha mundial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88ª posição em qualidade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13 concessões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2 grandes </a:t>
            </a:r>
            <a:r>
              <a:rPr lang="pt-BR" sz="1600" b="1" i="1" dirty="0">
                <a:solidFill>
                  <a:srgbClr val="0D6A02"/>
                </a:solidFill>
                <a:cs typeface="Calibri"/>
              </a:rPr>
              <a:t>players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densidade: 3,5km/1.000km2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poucas rotas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1/3 de linhas abandonadas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planejamento centralizado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acesso fortemente regulado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todas as ferrovias são públicas, operadas por contratos de concessão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D6A02"/>
                </a:solidFill>
                <a:cs typeface="Calibri"/>
              </a:rPr>
              <a:t>serviço público</a:t>
            </a:r>
          </a:p>
        </p:txBody>
      </p:sp>
    </p:spTree>
    <p:extLst>
      <p:ext uri="{BB962C8B-B14F-4D97-AF65-F5344CB8AC3E}">
        <p14:creationId xmlns:p14="http://schemas.microsoft.com/office/powerpoint/2010/main" val="41461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" y="1582932"/>
            <a:ext cx="5824788" cy="35324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60" y="2571750"/>
            <a:ext cx="3582727" cy="2561011"/>
          </a:xfrm>
          <a:prstGeom prst="rect">
            <a:avLst/>
          </a:prstGeom>
        </p:spPr>
      </p:pic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9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Ferrovias: 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Paradigmas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217958" y="148563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 países, 817.000km</a:t>
            </a:r>
          </a:p>
          <a:p>
            <a:r>
              <a:rPr lang="pt-BR" dirty="0"/>
              <a:t>37 % ferrovias privadas</a:t>
            </a:r>
          </a:p>
          <a:p>
            <a:r>
              <a:rPr lang="pt-BR" dirty="0"/>
              <a:t>¼ amostra por países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342279" y="2571750"/>
            <a:ext cx="135567" cy="3432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2774486" y="1707654"/>
            <a:ext cx="114641" cy="936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2195736" y="1707654"/>
            <a:ext cx="240239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227638" y="1707654"/>
            <a:ext cx="114641" cy="10885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6252946" y="1814115"/>
            <a:ext cx="2274881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2483768" y="1707654"/>
            <a:ext cx="240239" cy="1440160"/>
          </a:xfrm>
          <a:prstGeom prst="rect">
            <a:avLst/>
          </a:prstGeom>
          <a:noFill/>
          <a:ln>
            <a:solidFill>
              <a:srgbClr val="0D6A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040646"/>
              </p:ext>
            </p:extLst>
          </p:nvPr>
        </p:nvGraphicFramePr>
        <p:xfrm>
          <a:off x="323528" y="1197000"/>
          <a:ext cx="7743826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9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Ferrovias: 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Paradigmas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4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8F2B0A9-EFA9-4E4F-90C5-697355A55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856"/>
            <a:ext cx="9144000" cy="3858620"/>
          </a:xfrm>
          <a:prstGeom prst="rect">
            <a:avLst/>
          </a:prstGeom>
        </p:spPr>
      </p:pic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9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Ferrovias: 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Paradigmas  (</a:t>
            </a:r>
            <a:r>
              <a:rPr lang="pt-BR" sz="3200" b="1" i="1" dirty="0">
                <a:solidFill>
                  <a:srgbClr val="0D6A02"/>
                </a:solidFill>
                <a:latin typeface="Calibri"/>
                <a:cs typeface="Calibri"/>
              </a:rPr>
              <a:t>Moody’s rating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)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79E40DF-F8FA-43E9-8751-C2F12718B49F}"/>
              </a:ext>
            </a:extLst>
          </p:cNvPr>
          <p:cNvSpPr/>
          <p:nvPr/>
        </p:nvSpPr>
        <p:spPr>
          <a:xfrm>
            <a:off x="5796136" y="1821954"/>
            <a:ext cx="892899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9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Lições de Extremos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6</a:t>
            </a:fld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983"/>
            <a:ext cx="5976664" cy="3100394"/>
          </a:xfrm>
          <a:prstGeom prst="rect">
            <a:avLst/>
          </a:prstGeom>
        </p:spPr>
      </p:pic>
      <p:pic>
        <p:nvPicPr>
          <p:cNvPr id="20" name="Picture 2" descr="Resultado de imagem para usa flag">
            <a:extLst>
              <a:ext uri="{FF2B5EF4-FFF2-40B4-BE49-F238E27FC236}">
                <a16:creationId xmlns:a16="http://schemas.microsoft.com/office/drawing/2014/main" id="{2FA85567-3599-4920-94C8-D77DCB97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03" y="2550535"/>
            <a:ext cx="741467" cy="3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andeira da RepÃºblica Popular da Chi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03" y="3069844"/>
            <a:ext cx="744550" cy="49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ag of Brazil.svg">
            <a:extLst>
              <a:ext uri="{FF2B5EF4-FFF2-40B4-BE49-F238E27FC236}">
                <a16:creationId xmlns:a16="http://schemas.microsoft.com/office/drawing/2014/main" id="{6BF2CB47-CB69-4C09-8DBE-A21905847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43" y="3696222"/>
            <a:ext cx="744550" cy="52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9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Lições de Extremos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7</a:t>
            </a:fld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983"/>
            <a:ext cx="5976664" cy="3100394"/>
          </a:xfrm>
          <a:prstGeom prst="rect">
            <a:avLst/>
          </a:prstGeom>
        </p:spPr>
      </p:pic>
      <p:pic>
        <p:nvPicPr>
          <p:cNvPr id="20" name="Picture 2" descr="Resultado de imagem para usa flag">
            <a:extLst>
              <a:ext uri="{FF2B5EF4-FFF2-40B4-BE49-F238E27FC236}">
                <a16:creationId xmlns:a16="http://schemas.microsoft.com/office/drawing/2014/main" id="{2FA85567-3599-4920-94C8-D77DCB97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83692"/>
            <a:ext cx="741467" cy="3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DAEB18-C1CF-433F-9827-DE1081CDE197}"/>
              </a:ext>
            </a:extLst>
          </p:cNvPr>
          <p:cNvSpPr txBox="1"/>
          <p:nvPr/>
        </p:nvSpPr>
        <p:spPr>
          <a:xfrm>
            <a:off x="5543600" y="661696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Liberdade Econômica</a:t>
            </a:r>
          </a:p>
          <a:p>
            <a:pPr marL="342900" indent="-342900">
              <a:buAutoNum type="arabicPeriod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Regulação crescente</a:t>
            </a:r>
          </a:p>
          <a:p>
            <a:pPr marL="342900" indent="-342900">
              <a:buAutoNum type="arabicPeriod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Desregulamentação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  <p:pic>
        <p:nvPicPr>
          <p:cNvPr id="2050" name="Picture 2" descr="Stagger Act">
            <a:extLst>
              <a:ext uri="{FF2B5EF4-FFF2-40B4-BE49-F238E27FC236}">
                <a16:creationId xmlns:a16="http://schemas.microsoft.com/office/drawing/2014/main" id="{681A264D-D3E5-4C68-9248-EDE91C09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15" y="1923678"/>
            <a:ext cx="4131086" cy="29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6ED1752-E4DF-4C2E-BA37-68CCFE2348E1}"/>
              </a:ext>
            </a:extLst>
          </p:cNvPr>
          <p:cNvSpPr txBox="1"/>
          <p:nvPr/>
        </p:nvSpPr>
        <p:spPr>
          <a:xfrm>
            <a:off x="1864696" y="341251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A81633-C1E5-4947-9A8D-DCD217A33B7B}"/>
              </a:ext>
            </a:extLst>
          </p:cNvPr>
          <p:cNvSpPr txBox="1"/>
          <p:nvPr/>
        </p:nvSpPr>
        <p:spPr>
          <a:xfrm>
            <a:off x="3155500" y="286273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FC16A5-52F6-4C1D-8968-6B541A92479C}"/>
              </a:ext>
            </a:extLst>
          </p:cNvPr>
          <p:cNvSpPr txBox="1"/>
          <p:nvPr/>
        </p:nvSpPr>
        <p:spPr>
          <a:xfrm>
            <a:off x="4377464" y="315247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4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a">
            <a:extLst>
              <a:ext uri="{FF2B5EF4-FFF2-40B4-BE49-F238E27FC236}">
                <a16:creationId xmlns:a16="http://schemas.microsoft.com/office/drawing/2014/main" id="{3412F081-E15D-4533-85F2-9D728120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11483"/>
            <a:ext cx="3635896" cy="288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936104" y="843558"/>
            <a:ext cx="79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Lições de Extremos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8</a:t>
            </a:fld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125"/>
            <a:ext cx="5976664" cy="3100394"/>
          </a:xfrm>
          <a:prstGeom prst="rect">
            <a:avLst/>
          </a:prstGeom>
        </p:spPr>
      </p:pic>
      <p:pic>
        <p:nvPicPr>
          <p:cNvPr id="3074" name="Picture 2" descr="Bandeira da RepÃºblica Popular da Chi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4"/>
            <a:ext cx="744550" cy="49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6AD076-9CA0-49BF-A228-6C376E70E245}"/>
              </a:ext>
            </a:extLst>
          </p:cNvPr>
          <p:cNvSpPr txBox="1"/>
          <p:nvPr/>
        </p:nvSpPr>
        <p:spPr>
          <a:xfrm>
            <a:off x="6331317" y="3590299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>
                <a:solidFill>
                  <a:srgbClr val="FF0000"/>
                </a:solidFill>
              </a:rPr>
              <a:t>Insegurança</a:t>
            </a:r>
          </a:p>
          <a:p>
            <a:pPr marL="342900" indent="-342900">
              <a:buAutoNum type="arabicPeriod"/>
            </a:pPr>
            <a:r>
              <a:rPr lang="pt-BR" dirty="0">
                <a:solidFill>
                  <a:srgbClr val="FF0000"/>
                </a:solidFill>
              </a:rPr>
              <a:t>Defesa</a:t>
            </a:r>
          </a:p>
          <a:p>
            <a:pPr marL="342900" indent="-342900">
              <a:buAutoNum type="arabicPeriod"/>
            </a:pPr>
            <a:r>
              <a:rPr lang="pt-BR" dirty="0">
                <a:solidFill>
                  <a:srgbClr val="FF0000"/>
                </a:solidFill>
              </a:rPr>
              <a:t>Alta velocidade 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(Demanda)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6A0140-EA25-4D6B-B4C8-6BED356F4FFF}"/>
              </a:ext>
            </a:extLst>
          </p:cNvPr>
          <p:cNvSpPr txBox="1"/>
          <p:nvPr/>
        </p:nvSpPr>
        <p:spPr>
          <a:xfrm>
            <a:off x="2123728" y="41152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EEE74D6-7D01-42FD-B6BA-C3EE6CCCE583}"/>
              </a:ext>
            </a:extLst>
          </p:cNvPr>
          <p:cNvSpPr/>
          <p:nvPr/>
        </p:nvSpPr>
        <p:spPr>
          <a:xfrm>
            <a:off x="3419872" y="400579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7876D2B-E314-4D5F-A10D-EA5B080A8F34}"/>
              </a:ext>
            </a:extLst>
          </p:cNvPr>
          <p:cNvSpPr/>
          <p:nvPr/>
        </p:nvSpPr>
        <p:spPr>
          <a:xfrm>
            <a:off x="4852697" y="374124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274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okyo rail station ho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34" y="1716753"/>
            <a:ext cx="2838549" cy="18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6416" r="63660" b="28709"/>
          <a:stretch>
            <a:fillRect/>
          </a:stretch>
        </p:blipFill>
        <p:spPr bwMode="auto">
          <a:xfrm>
            <a:off x="5746822" y="1647047"/>
            <a:ext cx="3312492" cy="33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4">
            <a:extLst>
              <a:ext uri="{FF2B5EF4-FFF2-40B4-BE49-F238E27FC236}">
                <a16:creationId xmlns:a16="http://schemas.microsoft.com/office/drawing/2014/main" id="{482050FA-C7CE-374E-AC27-E501638F72D6}"/>
              </a:ext>
            </a:extLst>
          </p:cNvPr>
          <p:cNvSpPr txBox="1"/>
          <p:nvPr/>
        </p:nvSpPr>
        <p:spPr>
          <a:xfrm>
            <a:off x="251520" y="855762"/>
            <a:ext cx="820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Ferrovias Autorizadas: </a:t>
            </a:r>
            <a:r>
              <a:rPr lang="pt-BR" sz="3200" b="1" dirty="0">
                <a:solidFill>
                  <a:schemeClr val="tx2"/>
                </a:solidFill>
                <a:latin typeface="Calibri"/>
                <a:cs typeface="Calibri"/>
              </a:rPr>
              <a:t>Inovação - Diversificação </a:t>
            </a:r>
            <a:r>
              <a:rPr lang="pt-BR" sz="3200" b="1" dirty="0">
                <a:solidFill>
                  <a:srgbClr val="0D6A02"/>
                </a:solidFill>
                <a:latin typeface="Calibri"/>
                <a:cs typeface="Calibri"/>
              </a:rPr>
              <a:t> </a:t>
            </a:r>
            <a:endParaRPr lang="pt-BR" sz="3200" b="1" dirty="0">
              <a:solidFill>
                <a:srgbClr val="0D6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342826" y="4659982"/>
            <a:ext cx="2743200" cy="261293"/>
          </a:xfrm>
        </p:spPr>
        <p:txBody>
          <a:bodyPr/>
          <a:lstStyle/>
          <a:p>
            <a:fld id="{A91AFE69-7FAE-4DBF-9CA2-1F8A3D794A61}" type="slidenum">
              <a:rPr lang="pt-BR" smtClean="0"/>
              <a:pPr/>
              <a:t>9</a:t>
            </a:fld>
            <a:endParaRPr lang="pt-BR" dirty="0"/>
          </a:p>
        </p:txBody>
      </p:sp>
      <p:pic>
        <p:nvPicPr>
          <p:cNvPr id="17" name="Picture 2" descr="Resultado de imagem para usa flag">
            <a:extLst>
              <a:ext uri="{FF2B5EF4-FFF2-40B4-BE49-F238E27FC236}">
                <a16:creationId xmlns:a16="http://schemas.microsoft.com/office/drawing/2014/main" id="{AE130AFF-A22E-417F-B91F-8E62EC2A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7" y="1722795"/>
            <a:ext cx="801585" cy="4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m para vessel hudson yards trens">
            <a:extLst>
              <a:ext uri="{FF2B5EF4-FFF2-40B4-BE49-F238E27FC236}">
                <a16:creationId xmlns:a16="http://schemas.microsoft.com/office/drawing/2014/main" id="{1C476597-8253-4B5E-B2FD-2E3EFEBB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00" y="3292827"/>
            <a:ext cx="2773255" cy="18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42EA53-59AF-47DC-831A-6068882FC0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" y="2198331"/>
            <a:ext cx="3352719" cy="2262430"/>
          </a:xfrm>
          <a:prstGeom prst="rect">
            <a:avLst/>
          </a:prstGeom>
        </p:spPr>
      </p:pic>
      <p:pic>
        <p:nvPicPr>
          <p:cNvPr id="19" name="Picture 6" descr="Resultado de imagem para hong kong flag">
            <a:extLst>
              <a:ext uri="{FF2B5EF4-FFF2-40B4-BE49-F238E27FC236}">
                <a16:creationId xmlns:a16="http://schemas.microsoft.com/office/drawing/2014/main" id="{BDDAC352-E53E-4E42-8792-BC3ABFE5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44" y="1710497"/>
            <a:ext cx="678707" cy="4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sultado de imagem para united kingdom flag">
            <a:extLst>
              <a:ext uri="{FF2B5EF4-FFF2-40B4-BE49-F238E27FC236}">
                <a16:creationId xmlns:a16="http://schemas.microsoft.com/office/drawing/2014/main" id="{706ABE77-D2D8-4C25-BDD3-4F86F99F1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93" y="1710497"/>
            <a:ext cx="869396" cy="4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em curva 5"/>
          <p:cNvCxnSpPr/>
          <p:nvPr/>
        </p:nvCxnSpPr>
        <p:spPr>
          <a:xfrm rot="10800000" flipV="1">
            <a:off x="6084168" y="4215563"/>
            <a:ext cx="792088" cy="245197"/>
          </a:xfrm>
          <a:prstGeom prst="curvedConnector3">
            <a:avLst>
              <a:gd name="adj1" fmla="val 21386"/>
            </a:avLst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em curva 8"/>
          <p:cNvCxnSpPr/>
          <p:nvPr/>
        </p:nvCxnSpPr>
        <p:spPr>
          <a:xfrm rot="10800000">
            <a:off x="2326981" y="3039184"/>
            <a:ext cx="3757187" cy="17416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em curva 23"/>
          <p:cNvCxnSpPr/>
          <p:nvPr/>
        </p:nvCxnSpPr>
        <p:spPr>
          <a:xfrm rot="10800000" flipV="1">
            <a:off x="3995937" y="2269185"/>
            <a:ext cx="2693101" cy="318110"/>
          </a:xfrm>
          <a:prstGeom prst="curved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Logo da Virgin Trains USA">
            <a:extLst>
              <a:ext uri="{FF2B5EF4-FFF2-40B4-BE49-F238E27FC236}">
                <a16:creationId xmlns:a16="http://schemas.microsoft.com/office/drawing/2014/main" id="{AD7AA981-E1DC-4FF6-82CA-7B17FB9F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4526678"/>
            <a:ext cx="980266" cy="4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375</Words>
  <Application>Microsoft Office PowerPoint</Application>
  <PresentationFormat>Apresentação na tela (16:9)</PresentationFormat>
  <Paragraphs>140</Paragraphs>
  <Slides>17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leonardo.rosa</dc:creator>
  <cp:lastModifiedBy>Visitante</cp:lastModifiedBy>
  <cp:revision>289</cp:revision>
  <dcterms:created xsi:type="dcterms:W3CDTF">2019-01-17T14:02:23Z</dcterms:created>
  <dcterms:modified xsi:type="dcterms:W3CDTF">2019-11-18T14:24:13Z</dcterms:modified>
</cp:coreProperties>
</file>