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575" r:id="rId3"/>
    <p:sldId id="485" r:id="rId4"/>
    <p:sldId id="566" r:id="rId5"/>
    <p:sldId id="567" r:id="rId6"/>
    <p:sldId id="568" r:id="rId7"/>
    <p:sldId id="548" r:id="rId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28F"/>
    <a:srgbClr val="19B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55" autoAdjust="0"/>
    <p:restoredTop sz="95118"/>
  </p:normalViewPr>
  <p:slideViewPr>
    <p:cSldViewPr>
      <p:cViewPr varScale="1">
        <p:scale>
          <a:sx n="75" d="100"/>
          <a:sy n="75" d="100"/>
        </p:scale>
        <p:origin x="840"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rquivo\Novo%20IMEA\&#193;rea%20T&#233;cnica\Temporais\2017\Projetos\P009_Rio%20Cuiab&#225;%20(Guia%20-%20Imea)\Guia%20do%20Investidor\Relat&#243;rio\Base\Cap&#237;tulos\An&#225;lise%20de%20mercado-novo\outlook\Dad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rquivo\Novo%20IMEA\&#193;rea%20T&#233;cnica\Temporais\2017\Projetos\P009_Rio%20Cuiab&#225;%20(Guia%20-%20Imea)\Guia%20do%20Investidor\Relat&#243;rio\Base\Cap&#237;tulos\An&#225;lise%20de%20mercado-novo\outlook\Dad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8"/>
          <c:order val="5"/>
          <c:tx>
            <c:strRef>
              <c:f>'Pecuaria-MT_produção (2)'!$A$9</c:f>
              <c:strCache>
                <c:ptCount val="1"/>
                <c:pt idx="0">
                  <c:v>MT</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017-4D28-9125-62EAB7C204A8}"/>
              </c:ext>
            </c:extLst>
          </c:dPt>
          <c:dPt>
            <c:idx val="1"/>
            <c:invertIfNegative val="0"/>
            <c:bubble3D val="0"/>
            <c:spPr>
              <a:solidFill>
                <a:schemeClr val="bg2">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017-4D28-9125-62EAB7C204A8}"/>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'Pecuaria-MT_produção (2)'!$B$5:$C$5</c:f>
              <c:numCache>
                <c:formatCode>General</c:formatCode>
                <c:ptCount val="2"/>
                <c:pt idx="0">
                  <c:v>2017</c:v>
                </c:pt>
                <c:pt idx="1">
                  <c:v>2028</c:v>
                </c:pt>
              </c:numCache>
            </c:numRef>
          </c:cat>
          <c:val>
            <c:numRef>
              <c:f>'Pecuaria-MT_produção (2)'!$B$9:$C$9</c:f>
              <c:numCache>
                <c:formatCode>#,##0.0</c:formatCode>
                <c:ptCount val="2"/>
                <c:pt idx="0">
                  <c:v>1.982680523</c:v>
                </c:pt>
                <c:pt idx="1">
                  <c:v>3.4266427203069996</c:v>
                </c:pt>
              </c:numCache>
            </c:numRef>
          </c:val>
          <c:extLst>
            <c:ext xmlns:c16="http://schemas.microsoft.com/office/drawing/2014/chart" uri="{C3380CC4-5D6E-409C-BE32-E72D297353CC}">
              <c16:uniqueId val="{00000004-F017-4D28-9125-62EAB7C204A8}"/>
            </c:ext>
          </c:extLst>
        </c:ser>
        <c:dLbls>
          <c:showLegendKey val="0"/>
          <c:showVal val="1"/>
          <c:showCatName val="0"/>
          <c:showSerName val="0"/>
          <c:showPercent val="0"/>
          <c:showBubbleSize val="0"/>
        </c:dLbls>
        <c:gapWidth val="72"/>
        <c:axId val="428752608"/>
        <c:axId val="428756960"/>
      </c:barChart>
      <c:barChart>
        <c:barDir val="col"/>
        <c:grouping val="clustered"/>
        <c:varyColors val="0"/>
        <c:ser>
          <c:idx val="1"/>
          <c:order val="0"/>
          <c:tx>
            <c:strRef>
              <c:f>'Pecuaria-MT_produção (2)'!$A$6</c:f>
              <c:strCache>
                <c:ptCount val="1"/>
                <c:pt idx="0">
                  <c:v>Bovinos</c:v>
                </c:pt>
              </c:strCache>
            </c:strRef>
          </c:tx>
          <c:spPr>
            <a:solidFill>
              <a:schemeClr val="accent3"/>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F017-4D28-9125-62EAB7C204A8}"/>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'Pecuaria-MT_produção (2)'!$B$5:$C$5</c:f>
              <c:numCache>
                <c:formatCode>General</c:formatCode>
                <c:ptCount val="2"/>
                <c:pt idx="0">
                  <c:v>2017</c:v>
                </c:pt>
                <c:pt idx="1">
                  <c:v>2028</c:v>
                </c:pt>
              </c:numCache>
            </c:numRef>
          </c:cat>
          <c:val>
            <c:numRef>
              <c:f>'Pecuaria-MT_produção (2)'!$B$6:$C$6</c:f>
              <c:numCache>
                <c:formatCode>#,##0.0</c:formatCode>
                <c:ptCount val="2"/>
                <c:pt idx="0">
                  <c:v>1.28</c:v>
                </c:pt>
                <c:pt idx="1">
                  <c:v>2.069372051307</c:v>
                </c:pt>
              </c:numCache>
            </c:numRef>
          </c:val>
          <c:extLst>
            <c:ext xmlns:c16="http://schemas.microsoft.com/office/drawing/2014/chart" uri="{C3380CC4-5D6E-409C-BE32-E72D297353CC}">
              <c16:uniqueId val="{00000007-F017-4D28-9125-62EAB7C204A8}"/>
            </c:ext>
          </c:extLst>
        </c:ser>
        <c:ser>
          <c:idx val="2"/>
          <c:order val="1"/>
          <c:tx>
            <c:strRef>
              <c:f>'Pecuaria-MT_produção (2)'!$A$7</c:f>
              <c:strCache>
                <c:ptCount val="1"/>
                <c:pt idx="0">
                  <c:v>Aves</c:v>
                </c:pt>
              </c:strCache>
            </c:strRef>
          </c:tx>
          <c:spPr>
            <a:solidFill>
              <a:schemeClr val="accent6"/>
            </a:solidFill>
            <a:ln>
              <a:noFill/>
            </a:ln>
            <a:effectLst>
              <a:outerShdw blurRad="50800" dist="38100" dir="2700000" algn="tl" rotWithShape="0">
                <a:prstClr val="black">
                  <a:alpha val="40000"/>
                </a:prstClr>
              </a:outerShdw>
            </a:effectLst>
          </c:spPr>
          <c:invertIfNegative val="0"/>
          <c:dLbls>
            <c:dLbl>
              <c:idx val="0"/>
              <c:layout>
                <c:manualLayout>
                  <c:x val="1.2491528874611578E-2"/>
                  <c:y val="3.941588758216355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017-4D28-9125-62EAB7C204A8}"/>
                </c:ext>
              </c:extLst>
            </c:dLbl>
            <c:dLbl>
              <c:idx val="1"/>
              <c:layout>
                <c:manualLayout>
                  <c:x val="9.368646655958705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017-4D28-9125-62EAB7C204A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'Pecuaria-MT_produção (2)'!$B$5:$C$5</c:f>
              <c:numCache>
                <c:formatCode>General</c:formatCode>
                <c:ptCount val="2"/>
                <c:pt idx="0">
                  <c:v>2017</c:v>
                </c:pt>
                <c:pt idx="1">
                  <c:v>2028</c:v>
                </c:pt>
              </c:numCache>
            </c:numRef>
          </c:cat>
          <c:val>
            <c:numRef>
              <c:f>'Pecuaria-MT_produção (2)'!$B$7:$C$7</c:f>
              <c:numCache>
                <c:formatCode>#,##0.0</c:formatCode>
                <c:ptCount val="2"/>
                <c:pt idx="0">
                  <c:v>0.48901043799999999</c:v>
                </c:pt>
                <c:pt idx="1">
                  <c:v>0.98050128299999995</c:v>
                </c:pt>
              </c:numCache>
            </c:numRef>
          </c:val>
          <c:extLst>
            <c:ext xmlns:c16="http://schemas.microsoft.com/office/drawing/2014/chart" uri="{C3380CC4-5D6E-409C-BE32-E72D297353CC}">
              <c16:uniqueId val="{00000008-F017-4D28-9125-62EAB7C204A8}"/>
            </c:ext>
          </c:extLst>
        </c:ser>
        <c:ser>
          <c:idx val="3"/>
          <c:order val="2"/>
          <c:tx>
            <c:strRef>
              <c:f>'Pecuaria-MT_produção (2)'!$A$8</c:f>
              <c:strCache>
                <c:ptCount val="1"/>
                <c:pt idx="0">
                  <c:v>Suínos</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layout>
                <c:manualLayout>
                  <c:x val="2.4983057749223214E-2"/>
                  <c:y val="1.576635503286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017-4D28-9125-62EAB7C204A8}"/>
                </c:ext>
              </c:extLst>
            </c:dLbl>
            <c:dLbl>
              <c:idx val="1"/>
              <c:layout>
                <c:manualLayout>
                  <c:x val="9.3686466559587053E-3"/>
                  <c:y val="3.94158875821642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017-4D28-9125-62EAB7C204A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'Pecuaria-MT_produção (2)'!$B$5:$C$5</c:f>
              <c:numCache>
                <c:formatCode>General</c:formatCode>
                <c:ptCount val="2"/>
                <c:pt idx="0">
                  <c:v>2017</c:v>
                </c:pt>
                <c:pt idx="1">
                  <c:v>2028</c:v>
                </c:pt>
              </c:numCache>
            </c:numRef>
          </c:cat>
          <c:val>
            <c:numRef>
              <c:f>'Pecuaria-MT_produção (2)'!$B$8:$C$8</c:f>
              <c:numCache>
                <c:formatCode>#,##0.0</c:formatCode>
                <c:ptCount val="2"/>
                <c:pt idx="0">
                  <c:v>0.21367008500000001</c:v>
                </c:pt>
                <c:pt idx="1">
                  <c:v>0.37676938599999998</c:v>
                </c:pt>
              </c:numCache>
            </c:numRef>
          </c:val>
          <c:extLst>
            <c:ext xmlns:c16="http://schemas.microsoft.com/office/drawing/2014/chart" uri="{C3380CC4-5D6E-409C-BE32-E72D297353CC}">
              <c16:uniqueId val="{00000009-F017-4D28-9125-62EAB7C204A8}"/>
            </c:ext>
          </c:extLst>
        </c:ser>
        <c:dLbls>
          <c:showLegendKey val="0"/>
          <c:showVal val="1"/>
          <c:showCatName val="0"/>
          <c:showSerName val="0"/>
          <c:showPercent val="0"/>
          <c:showBubbleSize val="0"/>
        </c:dLbls>
        <c:gapWidth val="500"/>
        <c:axId val="428754784"/>
        <c:axId val="428753152"/>
        <c:extLst>
          <c:ext xmlns:c15="http://schemas.microsoft.com/office/drawing/2012/chart" uri="{02D57815-91ED-43cb-92C2-25804820EDAC}">
            <c15:filteredBarSeries>
              <c15:ser>
                <c:idx val="4"/>
                <c:order val="3"/>
                <c:tx>
                  <c:strRef>
                    <c:extLst>
                      <c:ext uri="{02D57815-91ED-43cb-92C2-25804820EDAC}">
                        <c15:formulaRef>
                          <c15:sqref>'Soja-MT_produção'!#REF!</c15:sqref>
                        </c15:formulaRef>
                      </c:ext>
                    </c:extLst>
                    <c:strCache>
                      <c:ptCount val="1"/>
                      <c:pt idx="0">
                        <c:v>#REF!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'Pecuaria-MT_produção (2)'!$B$5:$C$5</c15:sqref>
                        </c15:formulaRef>
                      </c:ext>
                    </c:extLst>
                    <c:numCache>
                      <c:formatCode>General</c:formatCode>
                      <c:ptCount val="2"/>
                      <c:pt idx="0">
                        <c:v>2017</c:v>
                      </c:pt>
                      <c:pt idx="1">
                        <c:v>2028</c:v>
                      </c:pt>
                    </c:numCache>
                  </c:numRef>
                </c:cat>
                <c:val>
                  <c:numRef>
                    <c:extLst>
                      <c:ext uri="{02D57815-91ED-43cb-92C2-25804820EDAC}">
                        <c15:formulaRef>
                          <c15:sqref>'Soja-MT_produção'!#REF!</c15:sqref>
                        </c15:formulaRef>
                      </c:ext>
                    </c:extLst>
                    <c:numCache>
                      <c:formatCode>General</c:formatCode>
                      <c:ptCount val="1"/>
                      <c:pt idx="0">
                        <c:v>1</c:v>
                      </c:pt>
                    </c:numCache>
                  </c:numRef>
                </c:val>
                <c:extLst>
                  <c:ext xmlns:c16="http://schemas.microsoft.com/office/drawing/2014/chart" uri="{C3380CC4-5D6E-409C-BE32-E72D297353CC}">
                    <c16:uniqueId val="{0000000A-F017-4D28-9125-62EAB7C204A8}"/>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'Soja-MT_produção'!#REF!</c15:sqref>
                        </c15:formulaRef>
                      </c:ext>
                    </c:extLst>
                    <c:strCache>
                      <c:ptCount val="1"/>
                      <c:pt idx="0">
                        <c:v>#REF!</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'Pecuaria-MT_produção (2)'!$B$5:$C$5</c15:sqref>
                        </c15:formulaRef>
                      </c:ext>
                    </c:extLst>
                    <c:numCache>
                      <c:formatCode>General</c:formatCode>
                      <c:ptCount val="2"/>
                      <c:pt idx="0">
                        <c:v>2017</c:v>
                      </c:pt>
                      <c:pt idx="1">
                        <c:v>2028</c:v>
                      </c:pt>
                    </c:numCache>
                  </c:numRef>
                </c:cat>
                <c:val>
                  <c:numRef>
                    <c:extLst xmlns:c15="http://schemas.microsoft.com/office/drawing/2012/chart">
                      <c:ext xmlns:c15="http://schemas.microsoft.com/office/drawing/2012/chart" uri="{02D57815-91ED-43cb-92C2-25804820EDAC}">
                        <c15:formulaRef>
                          <c15:sqref>'Soja-MT_produção'!#REF!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B-F017-4D28-9125-62EAB7C204A8}"/>
                  </c:ext>
                </c:extLst>
              </c15:ser>
            </c15:filteredBarSeries>
          </c:ext>
        </c:extLst>
      </c:barChart>
      <c:catAx>
        <c:axId val="42875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crossAx val="428756960"/>
        <c:crosses val="autoZero"/>
        <c:auto val="1"/>
        <c:lblAlgn val="ctr"/>
        <c:lblOffset val="100"/>
        <c:noMultiLvlLbl val="0"/>
      </c:catAx>
      <c:valAx>
        <c:axId val="428756960"/>
        <c:scaling>
          <c:orientation val="minMax"/>
        </c:scaling>
        <c:delete val="1"/>
        <c:axPos val="l"/>
        <c:numFmt formatCode="#,##0.0" sourceLinked="1"/>
        <c:majorTickMark val="none"/>
        <c:minorTickMark val="none"/>
        <c:tickLblPos val="nextTo"/>
        <c:crossAx val="428752608"/>
        <c:crosses val="autoZero"/>
        <c:crossBetween val="between"/>
      </c:valAx>
      <c:valAx>
        <c:axId val="428753152"/>
        <c:scaling>
          <c:orientation val="minMax"/>
          <c:max val="50"/>
        </c:scaling>
        <c:delete val="1"/>
        <c:axPos val="r"/>
        <c:numFmt formatCode="#,##0.0" sourceLinked="1"/>
        <c:majorTickMark val="out"/>
        <c:minorTickMark val="none"/>
        <c:tickLblPos val="nextTo"/>
        <c:crossAx val="428754784"/>
        <c:crosses val="max"/>
        <c:crossBetween val="between"/>
      </c:valAx>
      <c:catAx>
        <c:axId val="428754784"/>
        <c:scaling>
          <c:orientation val="minMax"/>
        </c:scaling>
        <c:delete val="1"/>
        <c:axPos val="b"/>
        <c:numFmt formatCode="General" sourceLinked="1"/>
        <c:majorTickMark val="out"/>
        <c:minorTickMark val="none"/>
        <c:tickLblPos val="nextTo"/>
        <c:crossAx val="428753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75183426845056E-2"/>
          <c:y val="2.6033192320208266E-2"/>
          <c:w val="0.90504963314630993"/>
          <c:h val="0.73361843436996355"/>
        </c:manualLayout>
      </c:layout>
      <c:barChart>
        <c:barDir val="col"/>
        <c:grouping val="clustered"/>
        <c:varyColors val="0"/>
        <c:ser>
          <c:idx val="8"/>
          <c:order val="5"/>
          <c:tx>
            <c:strRef>
              <c:f>'Soja-MT_produção'!$A$9</c:f>
              <c:strCache>
                <c:ptCount val="1"/>
                <c:pt idx="0">
                  <c:v>MT</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C5C-459A-B14B-D3998ED59D9B}"/>
              </c:ext>
            </c:extLst>
          </c:dPt>
          <c:dPt>
            <c:idx val="1"/>
            <c:invertIfNegative val="0"/>
            <c:bubble3D val="0"/>
            <c:spPr>
              <a:solidFill>
                <a:schemeClr val="bg2">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C5C-459A-B14B-D3998ED59D9B}"/>
              </c:ext>
            </c:extLst>
          </c:dPt>
          <c:dLbls>
            <c:dLbl>
              <c:idx val="0"/>
              <c:layout>
                <c:manualLayout>
                  <c:x val="-3.5860384027390405E-17"/>
                  <c:y val="-6.44031195789286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C5C-459A-B14B-D3998ED59D9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'Soja-MT_produção'!$B$5:$C$5</c:f>
              <c:numCache>
                <c:formatCode>General</c:formatCode>
                <c:ptCount val="2"/>
                <c:pt idx="0">
                  <c:v>2017</c:v>
                </c:pt>
                <c:pt idx="1">
                  <c:v>2028</c:v>
                </c:pt>
              </c:numCache>
            </c:numRef>
          </c:cat>
          <c:val>
            <c:numRef>
              <c:f>'Soja-MT_produção'!$B$9:$C$9</c:f>
              <c:numCache>
                <c:formatCode>#,##0.00</c:formatCode>
                <c:ptCount val="2"/>
                <c:pt idx="0">
                  <c:v>64.346705070016881</c:v>
                </c:pt>
                <c:pt idx="1">
                  <c:v>108.09080191000001</c:v>
                </c:pt>
              </c:numCache>
            </c:numRef>
          </c:val>
          <c:extLst>
            <c:ext xmlns:c16="http://schemas.microsoft.com/office/drawing/2014/chart" uri="{C3380CC4-5D6E-409C-BE32-E72D297353CC}">
              <c16:uniqueId val="{00000004-EC5C-459A-B14B-D3998ED59D9B}"/>
            </c:ext>
          </c:extLst>
        </c:ser>
        <c:dLbls>
          <c:showLegendKey val="0"/>
          <c:showVal val="1"/>
          <c:showCatName val="0"/>
          <c:showSerName val="0"/>
          <c:showPercent val="0"/>
          <c:showBubbleSize val="0"/>
        </c:dLbls>
        <c:gapWidth val="72"/>
        <c:axId val="428756416"/>
        <c:axId val="428750976"/>
      </c:barChart>
      <c:barChart>
        <c:barDir val="col"/>
        <c:grouping val="clustered"/>
        <c:varyColors val="0"/>
        <c:ser>
          <c:idx val="1"/>
          <c:order val="0"/>
          <c:tx>
            <c:strRef>
              <c:f>'Soja-MT_produção'!$A$6</c:f>
              <c:strCache>
                <c:ptCount val="1"/>
                <c:pt idx="0">
                  <c:v>Soja</c:v>
                </c:pt>
              </c:strCache>
            </c:strRef>
          </c:tx>
          <c:spPr>
            <a:solidFill>
              <a:schemeClr val="accent3"/>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EC5C-459A-B14B-D3998ED59D9B}"/>
              </c:ext>
            </c:extLst>
          </c:dPt>
          <c:dLbls>
            <c:dLbl>
              <c:idx val="0"/>
              <c:layout>
                <c:manualLayout>
                  <c:x val="-3.5211003660118334E-3"/>
                  <c:y val="-2.2126502971391786E-2"/>
                </c:manualLayout>
              </c:layout>
              <c:showLegendKey val="0"/>
              <c:showVal val="1"/>
              <c:showCatName val="0"/>
              <c:showSerName val="0"/>
              <c:showPercent val="0"/>
              <c:showBubbleSize val="0"/>
              <c:extLst>
                <c:ext xmlns:c15="http://schemas.microsoft.com/office/drawing/2012/chart" uri="{CE6537A1-D6FC-4f65-9D91-7224C49458BB}">
                  <c15:layout>
                    <c:manualLayout>
                      <c:w val="0.14033249620232516"/>
                      <c:h val="9.3361792190554765E-2"/>
                    </c:manualLayout>
                  </c15:layout>
                </c:ext>
                <c:ext xmlns:c16="http://schemas.microsoft.com/office/drawing/2014/chart" uri="{C3380CC4-5D6E-409C-BE32-E72D297353CC}">
                  <c16:uniqueId val="{00000006-EC5C-459A-B14B-D3998ED59D9B}"/>
                </c:ext>
              </c:extLst>
            </c:dLbl>
            <c:dLbl>
              <c:idx val="1"/>
              <c:layout>
                <c:manualLayout>
                  <c:x val="-1.3856339741095429E-3"/>
                  <c:y val="-3.060985377343207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C5C-459A-B14B-D3998ED59D9B}"/>
                </c:ext>
              </c:extLst>
            </c:dLbl>
            <c:spPr>
              <a:noFill/>
              <a:ln>
                <a:noFill/>
              </a:ln>
              <a:effectLst/>
            </c:spPr>
            <c:txPr>
              <a:bodyPr rot="-5400000" spcFirstLastPara="1" vertOverflow="ellipsis"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'Soja-MT_produção'!$B$5:$C$5</c:f>
              <c:numCache>
                <c:formatCode>General</c:formatCode>
                <c:ptCount val="2"/>
                <c:pt idx="0">
                  <c:v>2017</c:v>
                </c:pt>
                <c:pt idx="1">
                  <c:v>2028</c:v>
                </c:pt>
              </c:numCache>
            </c:numRef>
          </c:cat>
          <c:val>
            <c:numRef>
              <c:f>'Soja-MT_produção'!$B$6:$C$6</c:f>
              <c:numCache>
                <c:formatCode>#,##0.00</c:formatCode>
                <c:ptCount val="2"/>
                <c:pt idx="0">
                  <c:v>31.271826613871713</c:v>
                </c:pt>
                <c:pt idx="1">
                  <c:v>50.670070100000004</c:v>
                </c:pt>
              </c:numCache>
            </c:numRef>
          </c:val>
          <c:extLst>
            <c:ext xmlns:c16="http://schemas.microsoft.com/office/drawing/2014/chart" uri="{C3380CC4-5D6E-409C-BE32-E72D297353CC}">
              <c16:uniqueId val="{00000008-EC5C-459A-B14B-D3998ED59D9B}"/>
            </c:ext>
          </c:extLst>
        </c:ser>
        <c:ser>
          <c:idx val="2"/>
          <c:order val="1"/>
          <c:tx>
            <c:strRef>
              <c:f>'Soja-MT_produção'!$A$7</c:f>
              <c:strCache>
                <c:ptCount val="1"/>
                <c:pt idx="0">
                  <c:v>Milho</c:v>
                </c:pt>
              </c:strCache>
            </c:strRef>
          </c:tx>
          <c:spPr>
            <a:solidFill>
              <a:schemeClr val="accent6"/>
            </a:solidFill>
            <a:ln>
              <a:noFill/>
            </a:ln>
            <a:effectLst>
              <a:outerShdw blurRad="50800" dist="38100" dir="2700000" algn="tl" rotWithShape="0">
                <a:prstClr val="black">
                  <a:alpha val="40000"/>
                </a:prstClr>
              </a:outerShdw>
            </a:effectLst>
          </c:spPr>
          <c:invertIfNegative val="0"/>
          <c:dLbls>
            <c:dLbl>
              <c:idx val="0"/>
              <c:layout>
                <c:manualLayout>
                  <c:x val="1.4083492851604659E-3"/>
                  <c:y val="4.78455560520098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C5C-459A-B14B-D3998ED59D9B}"/>
                </c:ext>
              </c:extLst>
            </c:dLbl>
            <c:dLbl>
              <c:idx val="1"/>
              <c:layout>
                <c:manualLayout>
                  <c:x val="5.7242583848459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C5C-459A-B14B-D3998ED59D9B}"/>
                </c:ext>
              </c:extLst>
            </c:dLbl>
            <c:spPr>
              <a:noFill/>
              <a:ln>
                <a:noFill/>
              </a:ln>
              <a:effectLst/>
            </c:spPr>
            <c:txPr>
              <a:bodyPr rot="-5400000" spcFirstLastPara="1" vertOverflow="ellipsis"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'Soja-MT_produção'!$B$5:$C$5</c:f>
              <c:numCache>
                <c:formatCode>General</c:formatCode>
                <c:ptCount val="2"/>
                <c:pt idx="0">
                  <c:v>2017</c:v>
                </c:pt>
                <c:pt idx="1">
                  <c:v>2028</c:v>
                </c:pt>
              </c:numCache>
            </c:numRef>
          </c:cat>
          <c:val>
            <c:numRef>
              <c:f>'Soja-MT_produção'!$B$7:$C$7</c:f>
              <c:numCache>
                <c:formatCode>#,##0.00</c:formatCode>
                <c:ptCount val="2"/>
                <c:pt idx="0">
                  <c:v>30.451198912234872</c:v>
                </c:pt>
                <c:pt idx="1">
                  <c:v>52.2087176</c:v>
                </c:pt>
              </c:numCache>
            </c:numRef>
          </c:val>
          <c:extLst>
            <c:ext xmlns:c16="http://schemas.microsoft.com/office/drawing/2014/chart" uri="{C3380CC4-5D6E-409C-BE32-E72D297353CC}">
              <c16:uniqueId val="{0000000B-EC5C-459A-B14B-D3998ED59D9B}"/>
            </c:ext>
          </c:extLst>
        </c:ser>
        <c:ser>
          <c:idx val="3"/>
          <c:order val="2"/>
          <c:tx>
            <c:strRef>
              <c:f>'Soja-MT_produção'!$A$8</c:f>
              <c:strCache>
                <c:ptCount val="1"/>
                <c:pt idx="0">
                  <c:v>Algodão</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'Soja-MT_produção'!$B$5:$C$5</c:f>
              <c:numCache>
                <c:formatCode>General</c:formatCode>
                <c:ptCount val="2"/>
                <c:pt idx="0">
                  <c:v>2017</c:v>
                </c:pt>
                <c:pt idx="1">
                  <c:v>2028</c:v>
                </c:pt>
              </c:numCache>
            </c:numRef>
          </c:cat>
          <c:val>
            <c:numRef>
              <c:f>'Soja-MT_produção'!$B$8:$C$8</c:f>
              <c:numCache>
                <c:formatCode>#,##0.00</c:formatCode>
                <c:ptCount val="2"/>
                <c:pt idx="0">
                  <c:v>2.6236795439102938</c:v>
                </c:pt>
                <c:pt idx="1">
                  <c:v>5.2120142099999995</c:v>
                </c:pt>
              </c:numCache>
            </c:numRef>
          </c:val>
          <c:extLst>
            <c:ext xmlns:c16="http://schemas.microsoft.com/office/drawing/2014/chart" uri="{C3380CC4-5D6E-409C-BE32-E72D297353CC}">
              <c16:uniqueId val="{0000000C-EC5C-459A-B14B-D3998ED59D9B}"/>
            </c:ext>
          </c:extLst>
        </c:ser>
        <c:dLbls>
          <c:showLegendKey val="0"/>
          <c:showVal val="1"/>
          <c:showCatName val="0"/>
          <c:showSerName val="0"/>
          <c:showPercent val="0"/>
          <c:showBubbleSize val="0"/>
        </c:dLbls>
        <c:gapWidth val="500"/>
        <c:axId val="428752064"/>
        <c:axId val="428751520"/>
        <c:extLst>
          <c:ext xmlns:c15="http://schemas.microsoft.com/office/drawing/2012/chart" uri="{02D57815-91ED-43cb-92C2-25804820EDAC}">
            <c15:filteredBarSeries>
              <c15:ser>
                <c:idx val="4"/>
                <c:order val="3"/>
                <c:tx>
                  <c:strRef>
                    <c:extLst>
                      <c:ext uri="{02D57815-91ED-43cb-92C2-25804820EDAC}">
                        <c15:formulaRef>
                          <c15:sqref>'Soja-MT_produção'!#REF!</c15:sqref>
                        </c15:formulaRef>
                      </c:ext>
                    </c:extLst>
                    <c:strCache>
                      <c:ptCount val="1"/>
                      <c:pt idx="0">
                        <c:v>#REF!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'Soja-MT_produção'!$B$5:$C$5</c15:sqref>
                        </c15:formulaRef>
                      </c:ext>
                    </c:extLst>
                    <c:numCache>
                      <c:formatCode>General</c:formatCode>
                      <c:ptCount val="2"/>
                      <c:pt idx="0">
                        <c:v>2017</c:v>
                      </c:pt>
                      <c:pt idx="1">
                        <c:v>2028</c:v>
                      </c:pt>
                    </c:numCache>
                  </c:numRef>
                </c:cat>
                <c:val>
                  <c:numRef>
                    <c:extLst>
                      <c:ext uri="{02D57815-91ED-43cb-92C2-25804820EDAC}">
                        <c15:formulaRef>
                          <c15:sqref>'Soja-MT_produção'!#REF!</c15:sqref>
                        </c15:formulaRef>
                      </c:ext>
                    </c:extLst>
                    <c:numCache>
                      <c:formatCode>General</c:formatCode>
                      <c:ptCount val="1"/>
                      <c:pt idx="0">
                        <c:v>1</c:v>
                      </c:pt>
                    </c:numCache>
                  </c:numRef>
                </c:val>
                <c:extLst>
                  <c:ext xmlns:c16="http://schemas.microsoft.com/office/drawing/2014/chart" uri="{C3380CC4-5D6E-409C-BE32-E72D297353CC}">
                    <c16:uniqueId val="{0000000D-EC5C-459A-B14B-D3998ED59D9B}"/>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'Soja-MT_produção'!#REF!</c15:sqref>
                        </c15:formulaRef>
                      </c:ext>
                    </c:extLst>
                    <c:strCache>
                      <c:ptCount val="1"/>
                      <c:pt idx="0">
                        <c:v>#REF!</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Arial" panose="020B0604020202020204" pitchFamily="34" charset="0"/>
                        </a:defRPr>
                      </a:pPr>
                      <a:endParaRPr lang="pt-B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'Soja-MT_produção'!$B$5:$C$5</c15:sqref>
                        </c15:formulaRef>
                      </c:ext>
                    </c:extLst>
                    <c:numCache>
                      <c:formatCode>General</c:formatCode>
                      <c:ptCount val="2"/>
                      <c:pt idx="0">
                        <c:v>2017</c:v>
                      </c:pt>
                      <c:pt idx="1">
                        <c:v>2028</c:v>
                      </c:pt>
                    </c:numCache>
                  </c:numRef>
                </c:cat>
                <c:val>
                  <c:numRef>
                    <c:extLst xmlns:c15="http://schemas.microsoft.com/office/drawing/2012/chart">
                      <c:ext xmlns:c15="http://schemas.microsoft.com/office/drawing/2012/chart" uri="{02D57815-91ED-43cb-92C2-25804820EDAC}">
                        <c15:formulaRef>
                          <c15:sqref>'Soja-MT_produção'!#REF!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E-EC5C-459A-B14B-D3998ED59D9B}"/>
                  </c:ext>
                </c:extLst>
              </c15:ser>
            </c15:filteredBarSeries>
          </c:ext>
        </c:extLst>
      </c:barChart>
      <c:catAx>
        <c:axId val="42875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crossAx val="428750976"/>
        <c:crosses val="autoZero"/>
        <c:auto val="1"/>
        <c:lblAlgn val="ctr"/>
        <c:lblOffset val="100"/>
        <c:noMultiLvlLbl val="0"/>
      </c:catAx>
      <c:valAx>
        <c:axId val="428750976"/>
        <c:scaling>
          <c:orientation val="minMax"/>
        </c:scaling>
        <c:delete val="1"/>
        <c:axPos val="l"/>
        <c:numFmt formatCode="#,##0.00" sourceLinked="1"/>
        <c:majorTickMark val="none"/>
        <c:minorTickMark val="none"/>
        <c:tickLblPos val="nextTo"/>
        <c:crossAx val="428756416"/>
        <c:crosses val="autoZero"/>
        <c:crossBetween val="between"/>
      </c:valAx>
      <c:valAx>
        <c:axId val="428751520"/>
        <c:scaling>
          <c:orientation val="minMax"/>
          <c:max val="50"/>
        </c:scaling>
        <c:delete val="1"/>
        <c:axPos val="r"/>
        <c:numFmt formatCode="#,##0.00" sourceLinked="1"/>
        <c:majorTickMark val="out"/>
        <c:minorTickMark val="none"/>
        <c:tickLblPos val="nextTo"/>
        <c:crossAx val="428752064"/>
        <c:crosses val="max"/>
        <c:crossBetween val="between"/>
      </c:valAx>
      <c:catAx>
        <c:axId val="428752064"/>
        <c:scaling>
          <c:orientation val="minMax"/>
        </c:scaling>
        <c:delete val="1"/>
        <c:axPos val="b"/>
        <c:numFmt formatCode="General" sourceLinked="1"/>
        <c:majorTickMark val="out"/>
        <c:minorTickMark val="none"/>
        <c:tickLblPos val="nextTo"/>
        <c:crossAx val="428751520"/>
        <c:crosses val="autoZero"/>
        <c:auto val="1"/>
        <c:lblAlgn val="ctr"/>
        <c:lblOffset val="100"/>
        <c:noMultiLvlLbl val="0"/>
      </c:catAx>
      <c:spPr>
        <a:noFill/>
        <a:ln>
          <a:noFill/>
        </a:ln>
        <a:effectLst/>
      </c:spPr>
    </c:plotArea>
    <c:legend>
      <c:legendPos val="b"/>
      <c:layout>
        <c:manualLayout>
          <c:xMode val="edge"/>
          <c:yMode val="edge"/>
          <c:x val="0.18478449257286947"/>
          <c:y val="0.89619572040966411"/>
          <c:w val="0.63043067501758654"/>
          <c:h val="0.103804279590335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Arial" panose="020B0604020202020204" pitchFamily="34" charset="0"/>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mj-lt"/>
          <a:cs typeface="Arial" panose="020B0604020202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C54ED-CB57-4182-9005-1DA4DA806BEE}" type="datetimeFigureOut">
              <a:rPr lang="pt-BR" smtClean="0"/>
              <a:t>17/11/2019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EDD5B-3D39-4A14-94CA-A84DB2B21CBE}" type="slidenum">
              <a:rPr lang="pt-BR" smtClean="0"/>
              <a:t>‹nº›</a:t>
            </a:fld>
            <a:endParaRPr lang="pt-BR"/>
          </a:p>
        </p:txBody>
      </p:sp>
    </p:spTree>
    <p:extLst>
      <p:ext uri="{BB962C8B-B14F-4D97-AF65-F5344CB8AC3E}">
        <p14:creationId xmlns:p14="http://schemas.microsoft.com/office/powerpoint/2010/main" val="309925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A1FC5D-DD86-48EA-B673-9D98395EB84A}" type="slidenum">
              <a:rPr lang="pt-BR" smtClean="0"/>
              <a:pPr fontAlgn="base">
                <a:spcBef>
                  <a:spcPct val="0"/>
                </a:spcBef>
                <a:spcAft>
                  <a:spcPct val="0"/>
                </a:spcAft>
                <a:defRPr/>
              </a:pPr>
              <a:t>3</a:t>
            </a:fld>
            <a:endParaRPr lang="pt-BR" smtClean="0"/>
          </a:p>
        </p:txBody>
      </p:sp>
    </p:spTree>
    <p:extLst>
      <p:ext uri="{BB962C8B-B14F-4D97-AF65-F5344CB8AC3E}">
        <p14:creationId xmlns:p14="http://schemas.microsoft.com/office/powerpoint/2010/main" val="220351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FE4B5E-D3C7-4FC3-908E-8268BDCF863E}" type="slidenum">
              <a:rPr lang="pt-BR" smtClean="0"/>
              <a:t>4</a:t>
            </a:fld>
            <a:endParaRPr lang="pt-BR"/>
          </a:p>
        </p:txBody>
      </p:sp>
    </p:spTree>
    <p:extLst>
      <p:ext uri="{BB962C8B-B14F-4D97-AF65-F5344CB8AC3E}">
        <p14:creationId xmlns:p14="http://schemas.microsoft.com/office/powerpoint/2010/main" val="299408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FE4B5E-D3C7-4FC3-908E-8268BDCF863E}" type="slidenum">
              <a:rPr lang="pt-BR" smtClean="0"/>
              <a:t>5</a:t>
            </a:fld>
            <a:endParaRPr lang="pt-BR"/>
          </a:p>
        </p:txBody>
      </p:sp>
    </p:spTree>
    <p:extLst>
      <p:ext uri="{BB962C8B-B14F-4D97-AF65-F5344CB8AC3E}">
        <p14:creationId xmlns:p14="http://schemas.microsoft.com/office/powerpoint/2010/main" val="158368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FE4B5E-D3C7-4FC3-908E-8268BDCF863E}" type="slidenum">
              <a:rPr lang="pt-BR" smtClean="0"/>
              <a:t>6</a:t>
            </a:fld>
            <a:endParaRPr lang="pt-BR"/>
          </a:p>
        </p:txBody>
      </p:sp>
    </p:spTree>
    <p:extLst>
      <p:ext uri="{BB962C8B-B14F-4D97-AF65-F5344CB8AC3E}">
        <p14:creationId xmlns:p14="http://schemas.microsoft.com/office/powerpoint/2010/main" val="299263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66E9DDD-59E3-4A15-A10A-BBD648FFD27E}" type="datetimeFigureOut">
              <a:rPr lang="pt-BR" smtClean="0"/>
              <a:t>17/11/2019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289505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6E9DDD-59E3-4A15-A10A-BBD648FFD27E}" type="datetimeFigureOut">
              <a:rPr lang="pt-BR" smtClean="0"/>
              <a:t>17/11/2019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96793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6E9DDD-59E3-4A15-A10A-BBD648FFD27E}" type="datetimeFigureOut">
              <a:rPr lang="pt-BR" smtClean="0"/>
              <a:t>17/11/2019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261838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4003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793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ítulo e conteúdo">
    <p:spTree>
      <p:nvGrpSpPr>
        <p:cNvPr id="1" name=""/>
        <p:cNvGrpSpPr/>
        <p:nvPr/>
      </p:nvGrpSpPr>
      <p:grpSpPr>
        <a:xfrm>
          <a:off x="0" y="0"/>
          <a:ext cx="0" cy="0"/>
          <a:chOff x="0" y="0"/>
          <a:chExt cx="0" cy="0"/>
        </a:xfrm>
      </p:grpSpPr>
      <p:cxnSp>
        <p:nvCxnSpPr>
          <p:cNvPr id="4" name="Conector reto 3"/>
          <p:cNvCxnSpPr/>
          <p:nvPr userDrawn="1"/>
        </p:nvCxnSpPr>
        <p:spPr>
          <a:xfrm>
            <a:off x="1" y="836612"/>
            <a:ext cx="716438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2" descr="Y:\05 - PLANEJAMENTO\Projetos e Atividades Planejamento\Planejamento e Projetos 2012\Projeto Renda e Sustentabilidade 2012\Logística e Esrtat de Desenv\Movimento Pró-Logística\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994" y="7120"/>
            <a:ext cx="1219007" cy="8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766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6E9DDD-59E3-4A15-A10A-BBD648FFD27E}" type="datetimeFigureOut">
              <a:rPr lang="pt-BR" smtClean="0"/>
              <a:t>17/11/2019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355342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66E9DDD-59E3-4A15-A10A-BBD648FFD27E}" type="datetimeFigureOut">
              <a:rPr lang="pt-BR" smtClean="0"/>
              <a:t>17/11/2019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395323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66E9DDD-59E3-4A15-A10A-BBD648FFD27E}" type="datetimeFigureOut">
              <a:rPr lang="pt-BR" smtClean="0"/>
              <a:t>17/11/2019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106234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66E9DDD-59E3-4A15-A10A-BBD648FFD27E}" type="datetimeFigureOut">
              <a:rPr lang="pt-BR" smtClean="0"/>
              <a:t>17/11/2019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414769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66E9DDD-59E3-4A15-A10A-BBD648FFD27E}" type="datetimeFigureOut">
              <a:rPr lang="pt-BR" smtClean="0"/>
              <a:t>17/11/2019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119371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66E9DDD-59E3-4A15-A10A-BBD648FFD27E}" type="datetimeFigureOut">
              <a:rPr lang="pt-BR" smtClean="0"/>
              <a:t>17/11/2019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191651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66E9DDD-59E3-4A15-A10A-BBD648FFD27E}" type="datetimeFigureOut">
              <a:rPr lang="pt-BR" smtClean="0"/>
              <a:t>17/11/2019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37701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66E9DDD-59E3-4A15-A10A-BBD648FFD27E}" type="datetimeFigureOut">
              <a:rPr lang="pt-BR" smtClean="0"/>
              <a:t>17/11/2019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D230166-17CC-4FDC-9818-88F63843A58B}" type="slidenum">
              <a:rPr lang="pt-BR" smtClean="0"/>
              <a:t>‹nº›</a:t>
            </a:fld>
            <a:endParaRPr lang="pt-BR"/>
          </a:p>
        </p:txBody>
      </p:sp>
    </p:spTree>
    <p:extLst>
      <p:ext uri="{BB962C8B-B14F-4D97-AF65-F5344CB8AC3E}">
        <p14:creationId xmlns:p14="http://schemas.microsoft.com/office/powerpoint/2010/main" val="304228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E9DDD-59E3-4A15-A10A-BBD648FFD27E}" type="datetimeFigureOut">
              <a:rPr lang="pt-BR" smtClean="0"/>
              <a:t>17/11/2019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30166-17CC-4FDC-9818-88F63843A58B}" type="slidenum">
              <a:rPr lang="pt-BR" smtClean="0"/>
              <a:t>‹nº›</a:t>
            </a:fld>
            <a:endParaRPr lang="pt-BR"/>
          </a:p>
        </p:txBody>
      </p:sp>
    </p:spTree>
    <p:extLst>
      <p:ext uri="{BB962C8B-B14F-4D97-AF65-F5344CB8AC3E}">
        <p14:creationId xmlns:p14="http://schemas.microsoft.com/office/powerpoint/2010/main" val="55033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7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chart" Target="../charts/chart2.xml"/><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hyperlink" Target="mailto:edeon@movimentoprologistica.com.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833" t="972" r="729" b="1111"/>
          <a:stretch/>
        </p:blipFill>
        <p:spPr>
          <a:xfrm>
            <a:off x="-13173" y="0"/>
            <a:ext cx="9192637" cy="6858000"/>
          </a:xfrm>
          <a:prstGeom prst="rect">
            <a:avLst/>
          </a:prstGeom>
        </p:spPr>
      </p:pic>
      <p:sp>
        <p:nvSpPr>
          <p:cNvPr id="22" name="CaixaDeTexto 4"/>
          <p:cNvSpPr txBox="1">
            <a:spLocks noChangeArrowheads="1"/>
          </p:cNvSpPr>
          <p:nvPr/>
        </p:nvSpPr>
        <p:spPr bwMode="auto">
          <a:xfrm>
            <a:off x="1475656" y="4852717"/>
            <a:ext cx="6192688"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9" rIns="91415" bIns="457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b="1" dirty="0" smtClean="0">
                <a:solidFill>
                  <a:schemeClr val="bg2">
                    <a:lumMod val="25000"/>
                  </a:schemeClr>
                </a:solidFill>
              </a:rPr>
              <a:t>SIMPÓSIO INTERNACIONAL BRASIL FERROVIÁRIO</a:t>
            </a:r>
          </a:p>
          <a:p>
            <a:pPr algn="ctr" eaLnBrk="1" hangingPunct="1"/>
            <a:r>
              <a:rPr lang="pt-BR" b="1" dirty="0" smtClean="0">
                <a:solidFill>
                  <a:schemeClr val="bg2">
                    <a:lumMod val="25000"/>
                  </a:schemeClr>
                </a:solidFill>
              </a:rPr>
              <a:t>Brasília 18/11/2019</a:t>
            </a:r>
            <a:endParaRPr lang="pt-BR" b="1" dirty="0" smtClean="0">
              <a:solidFill>
                <a:schemeClr val="bg2">
                  <a:lumMod val="25000"/>
                </a:schemeClr>
              </a:solidFill>
            </a:endParaRPr>
          </a:p>
        </p:txBody>
      </p:sp>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901" y="1031976"/>
            <a:ext cx="4392488" cy="299910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46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00"/>
                                        <p:tgtEl>
                                          <p:spTgt spid="21"/>
                                        </p:tgtEl>
                                      </p:cBhvr>
                                    </p:animEffect>
                                  </p:childTnLst>
                                </p:cTn>
                              </p:par>
                            </p:childTnLst>
                          </p:cTn>
                        </p:par>
                        <p:par>
                          <p:cTn id="8" fill="hold">
                            <p:stCondLst>
                              <p:cond delay="7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 name="Gráfico 29">
            <a:extLst>
              <a:ext uri="{FF2B5EF4-FFF2-40B4-BE49-F238E27FC236}">
                <a16:creationId xmlns:a16="http://schemas.microsoft.com/office/drawing/2014/main" id="{3F7E8033-A115-4A34-90EA-C4BE74AAD31D}"/>
              </a:ext>
            </a:extLst>
          </p:cNvPr>
          <p:cNvGraphicFramePr>
            <a:graphicFrameLocks/>
          </p:cNvGraphicFramePr>
          <p:nvPr>
            <p:extLst/>
          </p:nvPr>
        </p:nvGraphicFramePr>
        <p:xfrm>
          <a:off x="4934495" y="2682772"/>
          <a:ext cx="3050067" cy="241653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m 11"/>
          <p:cNvPicPr>
            <a:picLocks noChangeAspect="1"/>
          </p:cNvPicPr>
          <p:nvPr/>
        </p:nvPicPr>
        <p:blipFill rotWithShape="1">
          <a:blip r:embed="rId3" cstate="print">
            <a:extLst>
              <a:ext uri="{28A0092B-C50C-407E-A947-70E740481C1C}">
                <a14:useLocalDpi xmlns:a14="http://schemas.microsoft.com/office/drawing/2010/main" val="0"/>
              </a:ext>
            </a:extLst>
          </a:blip>
          <a:srcRect b="30783"/>
          <a:stretch/>
        </p:blipFill>
        <p:spPr>
          <a:xfrm>
            <a:off x="-48987" y="4846860"/>
            <a:ext cx="9250040" cy="1153891"/>
          </a:xfrm>
          <a:prstGeom prst="rect">
            <a:avLst/>
          </a:prstGeom>
        </p:spPr>
      </p:pic>
      <p:grpSp>
        <p:nvGrpSpPr>
          <p:cNvPr id="2" name="Agrupar 1">
            <a:extLst>
              <a:ext uri="{FF2B5EF4-FFF2-40B4-BE49-F238E27FC236}">
                <a16:creationId xmlns:a16="http://schemas.microsoft.com/office/drawing/2014/main" id="{9DAF1A5C-4BCF-4C59-8BA8-210B5B06D21E}"/>
              </a:ext>
            </a:extLst>
          </p:cNvPr>
          <p:cNvGrpSpPr/>
          <p:nvPr/>
        </p:nvGrpSpPr>
        <p:grpSpPr>
          <a:xfrm>
            <a:off x="4313678" y="5367684"/>
            <a:ext cx="4676086" cy="621841"/>
            <a:chOff x="5123609" y="6013912"/>
            <a:chExt cx="6234781" cy="829121"/>
          </a:xfrm>
        </p:grpSpPr>
        <p:sp>
          <p:nvSpPr>
            <p:cNvPr id="13" name="TextBox 4">
              <a:extLst>
                <a:ext uri="{FF2B5EF4-FFF2-40B4-BE49-F238E27FC236}">
                  <a16:creationId xmlns:a16="http://schemas.microsoft.com/office/drawing/2014/main" id="{71441881-020A-4155-B14C-1625432CCA5E}"/>
                </a:ext>
              </a:extLst>
            </p:cNvPr>
            <p:cNvSpPr txBox="1"/>
            <p:nvPr/>
          </p:nvSpPr>
          <p:spPr>
            <a:xfrm>
              <a:off x="5123609" y="6018876"/>
              <a:ext cx="4555317" cy="824157"/>
            </a:xfrm>
            <a:prstGeom prst="rect">
              <a:avLst/>
            </a:prstGeom>
            <a:noFill/>
          </p:spPr>
          <p:txBody>
            <a:bodyPr wrap="square" rtlCol="0">
              <a:spAutoFit/>
            </a:bodyPr>
            <a:lstStyle/>
            <a:p>
              <a:pPr>
                <a:lnSpc>
                  <a:spcPts val="4125"/>
                </a:lnSpc>
              </a:pPr>
              <a:r>
                <a:rPr lang="en-US" sz="675" b="1" spc="225" dirty="0">
                  <a:solidFill>
                    <a:schemeClr val="bg1"/>
                  </a:solidFill>
                  <a:latin typeface="Calibri Light" panose="020F0302020204030204" pitchFamily="34" charset="0"/>
                  <a:cs typeface="Calibri Light" panose="020F0302020204030204" pitchFamily="34" charset="0"/>
                </a:rPr>
                <a:t>MANTENEDORES:</a:t>
              </a:r>
            </a:p>
          </p:txBody>
        </p:sp>
        <p:sp>
          <p:nvSpPr>
            <p:cNvPr id="16" name="TextBox 4">
              <a:extLst>
                <a:ext uri="{FF2B5EF4-FFF2-40B4-BE49-F238E27FC236}">
                  <a16:creationId xmlns:a16="http://schemas.microsoft.com/office/drawing/2014/main" id="{EF2B0F33-7978-40CD-A742-EE9DFCF96AB1}"/>
                </a:ext>
              </a:extLst>
            </p:cNvPr>
            <p:cNvSpPr txBox="1"/>
            <p:nvPr/>
          </p:nvSpPr>
          <p:spPr>
            <a:xfrm>
              <a:off x="9678925" y="6013912"/>
              <a:ext cx="1589819" cy="824157"/>
            </a:xfrm>
            <a:prstGeom prst="rect">
              <a:avLst/>
            </a:prstGeom>
            <a:noFill/>
          </p:spPr>
          <p:txBody>
            <a:bodyPr wrap="square" rtlCol="0">
              <a:spAutoFit/>
            </a:bodyPr>
            <a:lstStyle/>
            <a:p>
              <a:pPr>
                <a:lnSpc>
                  <a:spcPts val="4125"/>
                </a:lnSpc>
              </a:pPr>
              <a:r>
                <a:rPr lang="en-US" sz="675" b="1" spc="225" dirty="0">
                  <a:solidFill>
                    <a:schemeClr val="bg1"/>
                  </a:solidFill>
                  <a:latin typeface="Calibri Light" panose="020F0302020204030204" pitchFamily="34" charset="0"/>
                  <a:cs typeface="Calibri Light" panose="020F0302020204030204" pitchFamily="34" charset="0"/>
                </a:rPr>
                <a:t>PARCEIRO:</a:t>
              </a:r>
            </a:p>
          </p:txBody>
        </p:sp>
        <p:pic>
          <p:nvPicPr>
            <p:cNvPr id="7" name="Imagem 6">
              <a:extLst>
                <a:ext uri="{FF2B5EF4-FFF2-40B4-BE49-F238E27FC236}">
                  <a16:creationId xmlns:a16="http://schemas.microsoft.com/office/drawing/2014/main" id="{4DAED2BA-91F2-461E-B87C-BA8F2C313139}"/>
                </a:ext>
              </a:extLst>
            </p:cNvPr>
            <p:cNvPicPr>
              <a:picLocks noChangeAspect="1"/>
            </p:cNvPicPr>
            <p:nvPr/>
          </p:nvPicPr>
          <p:blipFill>
            <a:blip r:embed="rId4"/>
            <a:stretch>
              <a:fillRect/>
            </a:stretch>
          </p:blipFill>
          <p:spPr>
            <a:xfrm>
              <a:off x="6680647" y="6397106"/>
              <a:ext cx="247362" cy="297211"/>
            </a:xfrm>
            <a:prstGeom prst="rect">
              <a:avLst/>
            </a:prstGeom>
          </p:spPr>
        </p:pic>
        <p:pic>
          <p:nvPicPr>
            <p:cNvPr id="9" name="Imagem 8">
              <a:extLst>
                <a:ext uri="{FF2B5EF4-FFF2-40B4-BE49-F238E27FC236}">
                  <a16:creationId xmlns:a16="http://schemas.microsoft.com/office/drawing/2014/main" id="{292BBE8C-CE8C-4EEB-8FE2-4658C5881B8A}"/>
                </a:ext>
              </a:extLst>
            </p:cNvPr>
            <p:cNvPicPr>
              <a:picLocks noChangeAspect="1"/>
            </p:cNvPicPr>
            <p:nvPr/>
          </p:nvPicPr>
          <p:blipFill>
            <a:blip r:embed="rId5"/>
            <a:stretch>
              <a:fillRect/>
            </a:stretch>
          </p:blipFill>
          <p:spPr>
            <a:xfrm>
              <a:off x="7218270" y="6412623"/>
              <a:ext cx="390326" cy="281694"/>
            </a:xfrm>
            <a:prstGeom prst="rect">
              <a:avLst/>
            </a:prstGeom>
          </p:spPr>
        </p:pic>
        <p:pic>
          <p:nvPicPr>
            <p:cNvPr id="10" name="Imagem 9">
              <a:extLst>
                <a:ext uri="{FF2B5EF4-FFF2-40B4-BE49-F238E27FC236}">
                  <a16:creationId xmlns:a16="http://schemas.microsoft.com/office/drawing/2014/main" id="{A6569DA8-21FF-4106-9ADD-41588C927D03}"/>
                </a:ext>
              </a:extLst>
            </p:cNvPr>
            <p:cNvPicPr>
              <a:picLocks noChangeAspect="1"/>
            </p:cNvPicPr>
            <p:nvPr/>
          </p:nvPicPr>
          <p:blipFill>
            <a:blip r:embed="rId6"/>
            <a:stretch>
              <a:fillRect/>
            </a:stretch>
          </p:blipFill>
          <p:spPr>
            <a:xfrm>
              <a:off x="7964716" y="6430025"/>
              <a:ext cx="221027" cy="264292"/>
            </a:xfrm>
            <a:prstGeom prst="rect">
              <a:avLst/>
            </a:prstGeom>
          </p:spPr>
        </p:pic>
        <p:pic>
          <p:nvPicPr>
            <p:cNvPr id="11" name="Imagem 10">
              <a:extLst>
                <a:ext uri="{FF2B5EF4-FFF2-40B4-BE49-F238E27FC236}">
                  <a16:creationId xmlns:a16="http://schemas.microsoft.com/office/drawing/2014/main" id="{34341AD6-715F-44D5-A9D6-D33747AADE13}"/>
                </a:ext>
              </a:extLst>
            </p:cNvPr>
            <p:cNvPicPr>
              <a:picLocks noChangeAspect="1"/>
            </p:cNvPicPr>
            <p:nvPr/>
          </p:nvPicPr>
          <p:blipFill>
            <a:blip r:embed="rId7"/>
            <a:stretch>
              <a:fillRect/>
            </a:stretch>
          </p:blipFill>
          <p:spPr>
            <a:xfrm>
              <a:off x="8463940" y="6442251"/>
              <a:ext cx="254888" cy="252066"/>
            </a:xfrm>
            <a:prstGeom prst="rect">
              <a:avLst/>
            </a:prstGeom>
          </p:spPr>
        </p:pic>
        <p:pic>
          <p:nvPicPr>
            <p:cNvPr id="15" name="Imagem 14">
              <a:extLst>
                <a:ext uri="{FF2B5EF4-FFF2-40B4-BE49-F238E27FC236}">
                  <a16:creationId xmlns:a16="http://schemas.microsoft.com/office/drawing/2014/main" id="{EC0D4834-EDAB-482D-A03D-0A5BD499132D}"/>
                </a:ext>
              </a:extLst>
            </p:cNvPr>
            <p:cNvPicPr>
              <a:picLocks noChangeAspect="1"/>
            </p:cNvPicPr>
            <p:nvPr/>
          </p:nvPicPr>
          <p:blipFill>
            <a:blip r:embed="rId8"/>
            <a:stretch>
              <a:fillRect/>
            </a:stretch>
          </p:blipFill>
          <p:spPr>
            <a:xfrm>
              <a:off x="10668031" y="6471373"/>
              <a:ext cx="690359" cy="170709"/>
            </a:xfrm>
            <a:prstGeom prst="rect">
              <a:avLst/>
            </a:prstGeom>
          </p:spPr>
        </p:pic>
      </p:grpSp>
      <p:pic>
        <p:nvPicPr>
          <p:cNvPr id="14" name="Imagem 13">
            <a:extLst>
              <a:ext uri="{FF2B5EF4-FFF2-40B4-BE49-F238E27FC236}">
                <a16:creationId xmlns:a16="http://schemas.microsoft.com/office/drawing/2014/main" id="{1C8764EA-284A-4F5C-97E8-CEB8245B643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6131"/>
          <a:stretch/>
        </p:blipFill>
        <p:spPr>
          <a:xfrm>
            <a:off x="213319" y="1157086"/>
            <a:ext cx="688099" cy="502835"/>
          </a:xfrm>
          <a:prstGeom prst="rect">
            <a:avLst/>
          </a:prstGeom>
        </p:spPr>
      </p:pic>
      <p:cxnSp>
        <p:nvCxnSpPr>
          <p:cNvPr id="19" name="Conector reto 18">
            <a:extLst>
              <a:ext uri="{FF2B5EF4-FFF2-40B4-BE49-F238E27FC236}">
                <a16:creationId xmlns:a16="http://schemas.microsoft.com/office/drawing/2014/main" id="{48D24EBE-684B-42C1-9781-209D6762813B}"/>
              </a:ext>
            </a:extLst>
          </p:cNvPr>
          <p:cNvCxnSpPr/>
          <p:nvPr/>
        </p:nvCxnSpPr>
        <p:spPr>
          <a:xfrm>
            <a:off x="0" y="1818861"/>
            <a:ext cx="90421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0" name="Gráfico 19">
            <a:extLst>
              <a:ext uri="{FF2B5EF4-FFF2-40B4-BE49-F238E27FC236}">
                <a16:creationId xmlns:a16="http://schemas.microsoft.com/office/drawing/2014/main" id="{565FF47E-8BCF-46EB-BF94-D14F2D2E44A1}"/>
              </a:ext>
            </a:extLst>
          </p:cNvPr>
          <p:cNvGraphicFramePr/>
          <p:nvPr>
            <p:extLst/>
          </p:nvPr>
        </p:nvGraphicFramePr>
        <p:xfrm>
          <a:off x="641056" y="2621347"/>
          <a:ext cx="3246349" cy="2366345"/>
        </p:xfrm>
        <a:graphic>
          <a:graphicData uri="http://schemas.openxmlformats.org/drawingml/2006/chart">
            <c:chart xmlns:c="http://schemas.openxmlformats.org/drawingml/2006/chart" xmlns:r="http://schemas.openxmlformats.org/officeDocument/2006/relationships" r:id="rId10"/>
          </a:graphicData>
        </a:graphic>
      </p:graphicFrame>
      <p:sp>
        <p:nvSpPr>
          <p:cNvPr id="21" name="CaixaDeTexto 20">
            <a:extLst>
              <a:ext uri="{FF2B5EF4-FFF2-40B4-BE49-F238E27FC236}">
                <a16:creationId xmlns:a16="http://schemas.microsoft.com/office/drawing/2014/main" id="{24913748-83D2-4DD9-95A7-7D56081ACD91}"/>
              </a:ext>
            </a:extLst>
          </p:cNvPr>
          <p:cNvSpPr txBox="1"/>
          <p:nvPr/>
        </p:nvSpPr>
        <p:spPr>
          <a:xfrm>
            <a:off x="815419" y="2019067"/>
            <a:ext cx="2897624" cy="507831"/>
          </a:xfrm>
          <a:prstGeom prst="rect">
            <a:avLst/>
          </a:prstGeom>
          <a:noFill/>
        </p:spPr>
        <p:txBody>
          <a:bodyPr wrap="square" rtlCol="0">
            <a:spAutoFit/>
          </a:bodyPr>
          <a:lstStyle/>
          <a:p>
            <a:pPr algn="ctr"/>
            <a:r>
              <a:rPr lang="pt-BR" sz="2700" b="1" dirty="0"/>
              <a:t>Produção Agrícola</a:t>
            </a:r>
            <a:endParaRPr lang="pt-BR" sz="1500" dirty="0"/>
          </a:p>
        </p:txBody>
      </p:sp>
      <p:sp>
        <p:nvSpPr>
          <p:cNvPr id="22" name="CaixaDeTexto 21">
            <a:extLst>
              <a:ext uri="{FF2B5EF4-FFF2-40B4-BE49-F238E27FC236}">
                <a16:creationId xmlns:a16="http://schemas.microsoft.com/office/drawing/2014/main" id="{7DA7171F-83FB-44FE-B586-8D3D201C24E6}"/>
              </a:ext>
            </a:extLst>
          </p:cNvPr>
          <p:cNvSpPr txBox="1"/>
          <p:nvPr/>
        </p:nvSpPr>
        <p:spPr>
          <a:xfrm>
            <a:off x="5086939" y="2068477"/>
            <a:ext cx="2897624" cy="507831"/>
          </a:xfrm>
          <a:prstGeom prst="rect">
            <a:avLst/>
          </a:prstGeom>
          <a:noFill/>
        </p:spPr>
        <p:txBody>
          <a:bodyPr wrap="square" rtlCol="0">
            <a:spAutoFit/>
          </a:bodyPr>
          <a:lstStyle/>
          <a:p>
            <a:pPr algn="ctr"/>
            <a:r>
              <a:rPr lang="pt-BR" sz="2700" b="1" dirty="0"/>
              <a:t>Produção Pecuária</a:t>
            </a:r>
            <a:endParaRPr lang="pt-BR" sz="1500" dirty="0"/>
          </a:p>
        </p:txBody>
      </p:sp>
      <p:sp>
        <p:nvSpPr>
          <p:cNvPr id="23" name="Seta: para Cima 22">
            <a:extLst>
              <a:ext uri="{FF2B5EF4-FFF2-40B4-BE49-F238E27FC236}">
                <a16:creationId xmlns:a16="http://schemas.microsoft.com/office/drawing/2014/main" id="{293256A4-FF24-4124-AD81-7B726B20CBB6}"/>
              </a:ext>
            </a:extLst>
          </p:cNvPr>
          <p:cNvSpPr/>
          <p:nvPr/>
        </p:nvSpPr>
        <p:spPr>
          <a:xfrm>
            <a:off x="3713043" y="3497628"/>
            <a:ext cx="274496" cy="410054"/>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a:p>
        </p:txBody>
      </p:sp>
      <p:sp>
        <p:nvSpPr>
          <p:cNvPr id="24" name="CaixaDeTexto 23">
            <a:extLst>
              <a:ext uri="{FF2B5EF4-FFF2-40B4-BE49-F238E27FC236}">
                <a16:creationId xmlns:a16="http://schemas.microsoft.com/office/drawing/2014/main" id="{2967153F-71A7-4C8F-9D80-CFF990EF260F}"/>
              </a:ext>
            </a:extLst>
          </p:cNvPr>
          <p:cNvSpPr txBox="1"/>
          <p:nvPr/>
        </p:nvSpPr>
        <p:spPr>
          <a:xfrm>
            <a:off x="3587180" y="3151379"/>
            <a:ext cx="735291" cy="369332"/>
          </a:xfrm>
          <a:prstGeom prst="rect">
            <a:avLst/>
          </a:prstGeom>
          <a:noFill/>
        </p:spPr>
        <p:txBody>
          <a:bodyPr wrap="square" rtlCol="0">
            <a:spAutoFit/>
          </a:bodyPr>
          <a:lstStyle/>
          <a:p>
            <a:r>
              <a:rPr lang="pt-BR" dirty="0"/>
              <a:t>68%</a:t>
            </a:r>
          </a:p>
        </p:txBody>
      </p:sp>
      <p:sp>
        <p:nvSpPr>
          <p:cNvPr id="25" name="Seta: para Cima 24">
            <a:extLst>
              <a:ext uri="{FF2B5EF4-FFF2-40B4-BE49-F238E27FC236}">
                <a16:creationId xmlns:a16="http://schemas.microsoft.com/office/drawing/2014/main" id="{8EB6C404-BAED-460A-A5D4-DB636AAFA0F7}"/>
              </a:ext>
            </a:extLst>
          </p:cNvPr>
          <p:cNvSpPr/>
          <p:nvPr/>
        </p:nvSpPr>
        <p:spPr>
          <a:xfrm>
            <a:off x="8003968" y="3540049"/>
            <a:ext cx="274496" cy="410054"/>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350"/>
          </a:p>
        </p:txBody>
      </p:sp>
      <p:sp>
        <p:nvSpPr>
          <p:cNvPr id="26" name="CaixaDeTexto 25">
            <a:extLst>
              <a:ext uri="{FF2B5EF4-FFF2-40B4-BE49-F238E27FC236}">
                <a16:creationId xmlns:a16="http://schemas.microsoft.com/office/drawing/2014/main" id="{08BE14B8-5DCA-4DB2-84BB-696C61FD2C0F}"/>
              </a:ext>
            </a:extLst>
          </p:cNvPr>
          <p:cNvSpPr txBox="1"/>
          <p:nvPr/>
        </p:nvSpPr>
        <p:spPr>
          <a:xfrm>
            <a:off x="7878106" y="3193800"/>
            <a:ext cx="735291" cy="646331"/>
          </a:xfrm>
          <a:prstGeom prst="rect">
            <a:avLst/>
          </a:prstGeom>
          <a:noFill/>
        </p:spPr>
        <p:txBody>
          <a:bodyPr wrap="square" rtlCol="0">
            <a:spAutoFit/>
          </a:bodyPr>
          <a:lstStyle/>
          <a:p>
            <a:r>
              <a:rPr lang="pt-BR" dirty="0"/>
              <a:t>72,8%</a:t>
            </a:r>
          </a:p>
        </p:txBody>
      </p:sp>
      <p:sp>
        <p:nvSpPr>
          <p:cNvPr id="27" name="CaixaDeTexto 26">
            <a:extLst>
              <a:ext uri="{FF2B5EF4-FFF2-40B4-BE49-F238E27FC236}">
                <a16:creationId xmlns:a16="http://schemas.microsoft.com/office/drawing/2014/main" id="{4CD75BD5-58F2-4D0C-A623-3B72D584F650}"/>
              </a:ext>
            </a:extLst>
          </p:cNvPr>
          <p:cNvSpPr txBox="1"/>
          <p:nvPr/>
        </p:nvSpPr>
        <p:spPr>
          <a:xfrm>
            <a:off x="901417" y="2413816"/>
            <a:ext cx="3604541" cy="253916"/>
          </a:xfrm>
          <a:prstGeom prst="rect">
            <a:avLst/>
          </a:prstGeom>
          <a:noFill/>
        </p:spPr>
        <p:txBody>
          <a:bodyPr wrap="square" rtlCol="0">
            <a:spAutoFit/>
          </a:bodyPr>
          <a:lstStyle/>
          <a:p>
            <a:r>
              <a:rPr lang="pt-BR" sz="1050" dirty="0"/>
              <a:t>Em milhões de toneladas</a:t>
            </a:r>
          </a:p>
        </p:txBody>
      </p:sp>
      <p:sp>
        <p:nvSpPr>
          <p:cNvPr id="28" name="CaixaDeTexto 27">
            <a:extLst>
              <a:ext uri="{FF2B5EF4-FFF2-40B4-BE49-F238E27FC236}">
                <a16:creationId xmlns:a16="http://schemas.microsoft.com/office/drawing/2014/main" id="{5EAFA4B9-7A77-43EF-8C19-D82CBB4546C9}"/>
              </a:ext>
            </a:extLst>
          </p:cNvPr>
          <p:cNvSpPr txBox="1"/>
          <p:nvPr/>
        </p:nvSpPr>
        <p:spPr>
          <a:xfrm>
            <a:off x="5201218" y="2446053"/>
            <a:ext cx="3604541" cy="253916"/>
          </a:xfrm>
          <a:prstGeom prst="rect">
            <a:avLst/>
          </a:prstGeom>
          <a:noFill/>
        </p:spPr>
        <p:txBody>
          <a:bodyPr wrap="square" rtlCol="0">
            <a:spAutoFit/>
          </a:bodyPr>
          <a:lstStyle/>
          <a:p>
            <a:r>
              <a:rPr lang="pt-BR" sz="1050" dirty="0"/>
              <a:t>Em milhões de toneladas</a:t>
            </a:r>
          </a:p>
        </p:txBody>
      </p:sp>
      <p:sp>
        <p:nvSpPr>
          <p:cNvPr id="29" name="TextBox 4">
            <a:extLst>
              <a:ext uri="{FF2B5EF4-FFF2-40B4-BE49-F238E27FC236}">
                <a16:creationId xmlns:a16="http://schemas.microsoft.com/office/drawing/2014/main" id="{97077844-064D-4055-A4F5-E504F847E713}"/>
              </a:ext>
            </a:extLst>
          </p:cNvPr>
          <p:cNvSpPr txBox="1"/>
          <p:nvPr/>
        </p:nvSpPr>
        <p:spPr>
          <a:xfrm>
            <a:off x="1018762" y="1157086"/>
            <a:ext cx="7916198" cy="618118"/>
          </a:xfrm>
          <a:prstGeom prst="rect">
            <a:avLst/>
          </a:prstGeom>
          <a:noFill/>
        </p:spPr>
        <p:txBody>
          <a:bodyPr wrap="square" rtlCol="0">
            <a:spAutoFit/>
          </a:bodyPr>
          <a:lstStyle/>
          <a:p>
            <a:pPr>
              <a:lnSpc>
                <a:spcPts val="4125"/>
              </a:lnSpc>
            </a:pPr>
            <a:r>
              <a:rPr lang="en-US" sz="2700" b="1" dirty="0"/>
              <a:t>Projeções da Agropecuária (Outlook-2028)</a:t>
            </a:r>
          </a:p>
        </p:txBody>
      </p:sp>
    </p:spTree>
    <p:extLst>
      <p:ext uri="{BB962C8B-B14F-4D97-AF65-F5344CB8AC3E}">
        <p14:creationId xmlns:p14="http://schemas.microsoft.com/office/powerpoint/2010/main" val="41037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7565238" y="6292264"/>
            <a:ext cx="1584176" cy="261610"/>
          </a:xfrm>
          <a:prstGeom prst="rect">
            <a:avLst/>
          </a:prstGeom>
          <a:noFill/>
        </p:spPr>
        <p:txBody>
          <a:bodyPr wrap="square" rtlCol="0">
            <a:spAutoFit/>
          </a:bodyPr>
          <a:lstStyle/>
          <a:p>
            <a:r>
              <a:rPr lang="pt-BR" sz="1100" b="1" dirty="0">
                <a:latin typeface="Arial Narrow" pitchFamily="34" charset="0"/>
              </a:rPr>
              <a:t>OBRAS CONCLUÍDAS</a:t>
            </a:r>
            <a:endParaRPr lang="pt-BR" sz="1100" b="1" dirty="0" smtClean="0">
              <a:latin typeface="Arial Narrow" pitchFamily="34" charset="0"/>
            </a:endParaRPr>
          </a:p>
        </p:txBody>
      </p:sp>
      <p:sp>
        <p:nvSpPr>
          <p:cNvPr id="9" name="CaixaDeTexto 8"/>
          <p:cNvSpPr txBox="1"/>
          <p:nvPr/>
        </p:nvSpPr>
        <p:spPr>
          <a:xfrm>
            <a:off x="7565238" y="6575138"/>
            <a:ext cx="1584176" cy="261610"/>
          </a:xfrm>
          <a:prstGeom prst="rect">
            <a:avLst/>
          </a:prstGeom>
          <a:noFill/>
        </p:spPr>
        <p:txBody>
          <a:bodyPr wrap="square" rtlCol="0">
            <a:spAutoFit/>
          </a:bodyPr>
          <a:lstStyle/>
          <a:p>
            <a:r>
              <a:rPr lang="pt-BR" sz="1100" b="1" dirty="0">
                <a:latin typeface="Arial Narrow" pitchFamily="34" charset="0"/>
              </a:rPr>
              <a:t>OBRAS </a:t>
            </a:r>
            <a:r>
              <a:rPr lang="pt-BR" sz="1100" b="1" dirty="0" smtClean="0">
                <a:latin typeface="Arial Narrow" pitchFamily="34" charset="0"/>
              </a:rPr>
              <a:t>IMCOMPLETAS</a:t>
            </a:r>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221" y="6423069"/>
            <a:ext cx="509017" cy="323089"/>
          </a:xfrm>
          <a:prstGeom prst="rect">
            <a:avLst/>
          </a:prstGeom>
        </p:spPr>
      </p:pic>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85" y="5435417"/>
            <a:ext cx="176974" cy="744142"/>
          </a:xfrm>
          <a:prstGeom prst="rect">
            <a:avLst/>
          </a:prstGeom>
        </p:spPr>
      </p:pic>
      <p:sp>
        <p:nvSpPr>
          <p:cNvPr id="12" name="CaixaDeTexto 11"/>
          <p:cNvSpPr txBox="1"/>
          <p:nvPr/>
        </p:nvSpPr>
        <p:spPr>
          <a:xfrm>
            <a:off x="488036" y="5381296"/>
            <a:ext cx="1584176" cy="261610"/>
          </a:xfrm>
          <a:prstGeom prst="rect">
            <a:avLst/>
          </a:prstGeom>
          <a:noFill/>
        </p:spPr>
        <p:txBody>
          <a:bodyPr wrap="square" rtlCol="0">
            <a:spAutoFit/>
          </a:bodyPr>
          <a:lstStyle/>
          <a:p>
            <a:r>
              <a:rPr lang="pt-BR" sz="1100" b="1" dirty="0" smtClean="0">
                <a:latin typeface="Arial Narrow" pitchFamily="34" charset="0"/>
              </a:rPr>
              <a:t>Rodovias</a:t>
            </a:r>
          </a:p>
        </p:txBody>
      </p:sp>
      <p:sp>
        <p:nvSpPr>
          <p:cNvPr id="13" name="CaixaDeTexto 12"/>
          <p:cNvSpPr txBox="1"/>
          <p:nvPr/>
        </p:nvSpPr>
        <p:spPr>
          <a:xfrm>
            <a:off x="488036" y="5664048"/>
            <a:ext cx="1584176" cy="261610"/>
          </a:xfrm>
          <a:prstGeom prst="rect">
            <a:avLst/>
          </a:prstGeom>
          <a:noFill/>
        </p:spPr>
        <p:txBody>
          <a:bodyPr wrap="square" rtlCol="0">
            <a:spAutoFit/>
          </a:bodyPr>
          <a:lstStyle/>
          <a:p>
            <a:r>
              <a:rPr lang="pt-BR" sz="1100" b="1" dirty="0" smtClean="0">
                <a:latin typeface="Arial Narrow" pitchFamily="34" charset="0"/>
              </a:rPr>
              <a:t>Ferrovias</a:t>
            </a:r>
          </a:p>
        </p:txBody>
      </p:sp>
      <p:sp>
        <p:nvSpPr>
          <p:cNvPr id="14" name="CaixaDeTexto 13"/>
          <p:cNvSpPr txBox="1"/>
          <p:nvPr/>
        </p:nvSpPr>
        <p:spPr>
          <a:xfrm>
            <a:off x="488036" y="5951058"/>
            <a:ext cx="1584176" cy="261610"/>
          </a:xfrm>
          <a:prstGeom prst="rect">
            <a:avLst/>
          </a:prstGeom>
          <a:noFill/>
        </p:spPr>
        <p:txBody>
          <a:bodyPr wrap="square" rtlCol="0">
            <a:spAutoFit/>
          </a:bodyPr>
          <a:lstStyle/>
          <a:p>
            <a:r>
              <a:rPr lang="pt-BR" sz="1100" b="1" dirty="0" smtClean="0">
                <a:latin typeface="Arial Narrow" pitchFamily="34" charset="0"/>
              </a:rPr>
              <a:t>Hidrovias</a:t>
            </a:r>
          </a:p>
        </p:txBody>
      </p:sp>
      <p:sp>
        <p:nvSpPr>
          <p:cNvPr id="15" name="CaixaDeTexto 14"/>
          <p:cNvSpPr txBox="1"/>
          <p:nvPr/>
        </p:nvSpPr>
        <p:spPr>
          <a:xfrm>
            <a:off x="0" y="6594944"/>
            <a:ext cx="1835696" cy="261610"/>
          </a:xfrm>
          <a:prstGeom prst="rect">
            <a:avLst/>
          </a:prstGeom>
          <a:noFill/>
        </p:spPr>
        <p:txBody>
          <a:bodyPr wrap="square" rtlCol="0">
            <a:spAutoFit/>
          </a:bodyPr>
          <a:lstStyle/>
          <a:p>
            <a:r>
              <a:rPr lang="pt-BR" sz="1100" dirty="0" smtClean="0"/>
              <a:t>Fonte: Aprosoja/</a:t>
            </a:r>
            <a:r>
              <a:rPr lang="pt-BR" sz="1100" dirty="0" err="1" smtClean="0"/>
              <a:t>Famato</a:t>
            </a:r>
            <a:endParaRPr lang="pt-BR" sz="1100" dirty="0"/>
          </a:p>
        </p:txBody>
      </p:sp>
      <p:pic>
        <p:nvPicPr>
          <p:cNvPr id="2" name="Image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9414" cy="6858000"/>
          </a:xfrm>
          <a:prstGeom prst="rect">
            <a:avLst/>
          </a:prstGeom>
        </p:spPr>
      </p:pic>
    </p:spTree>
    <p:extLst>
      <p:ext uri="{BB962C8B-B14F-4D97-AF65-F5344CB8AC3E}">
        <p14:creationId xmlns:p14="http://schemas.microsoft.com/office/powerpoint/2010/main" val="84592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1745" y="323273"/>
            <a:ext cx="7614631" cy="461665"/>
          </a:xfrm>
          <a:prstGeom prst="rect">
            <a:avLst/>
          </a:prstGeom>
          <a:noFill/>
        </p:spPr>
        <p:txBody>
          <a:bodyPr wrap="square" rtlCol="0">
            <a:spAutoFit/>
          </a:bodyPr>
          <a:lstStyle/>
          <a:p>
            <a:r>
              <a:rPr lang="pt-BR" sz="2400" b="1" dirty="0" smtClean="0"/>
              <a:t>Viagem Estados Unidos e Canadá – 17 a 25/8/2019</a:t>
            </a:r>
            <a:endParaRPr lang="pt-BR" sz="2400" b="1" dirty="0"/>
          </a:p>
        </p:txBody>
      </p:sp>
      <p:pic>
        <p:nvPicPr>
          <p:cNvPr id="3" name="Imagem 2"/>
          <p:cNvPicPr>
            <a:picLocks noChangeAspect="1"/>
          </p:cNvPicPr>
          <p:nvPr/>
        </p:nvPicPr>
        <p:blipFill>
          <a:blip r:embed="rId3"/>
          <a:stretch>
            <a:fillRect/>
          </a:stretch>
        </p:blipFill>
        <p:spPr>
          <a:xfrm>
            <a:off x="336714" y="1679483"/>
            <a:ext cx="8051710" cy="4928203"/>
          </a:xfrm>
          <a:prstGeom prst="rect">
            <a:avLst/>
          </a:prstGeom>
        </p:spPr>
      </p:pic>
      <p:sp>
        <p:nvSpPr>
          <p:cNvPr id="4" name="CaixaDeTexto 3"/>
          <p:cNvSpPr txBox="1"/>
          <p:nvPr/>
        </p:nvSpPr>
        <p:spPr>
          <a:xfrm>
            <a:off x="467544" y="908720"/>
            <a:ext cx="7128792" cy="954107"/>
          </a:xfrm>
          <a:prstGeom prst="rect">
            <a:avLst/>
          </a:prstGeom>
          <a:noFill/>
        </p:spPr>
        <p:txBody>
          <a:bodyPr wrap="square" rtlCol="0">
            <a:spAutoFit/>
          </a:bodyPr>
          <a:lstStyle/>
          <a:p>
            <a:r>
              <a:rPr lang="pt-BR" sz="1400" dirty="0"/>
              <a:t>São sete grandes operadoras ferroviárias, cada qual possui a malha de sua propriedade, sem prazo de vencimento, ou seja, vitalício. São duas operadoras do Canadá entrando nos Estados Unidos, duas operadoras da Costa Leste dos Estados Unidos, duas operadoras na Costa Oeste dos Estados Unidos, e uma no México.</a:t>
            </a:r>
          </a:p>
        </p:txBody>
      </p:sp>
    </p:spTree>
    <p:extLst>
      <p:ext uri="{BB962C8B-B14F-4D97-AF65-F5344CB8AC3E}">
        <p14:creationId xmlns:p14="http://schemas.microsoft.com/office/powerpoint/2010/main" val="2917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1745" y="323273"/>
            <a:ext cx="7614631" cy="461665"/>
          </a:xfrm>
          <a:prstGeom prst="rect">
            <a:avLst/>
          </a:prstGeom>
          <a:noFill/>
        </p:spPr>
        <p:txBody>
          <a:bodyPr wrap="square" rtlCol="0">
            <a:spAutoFit/>
          </a:bodyPr>
          <a:lstStyle/>
          <a:p>
            <a:r>
              <a:rPr lang="pt-BR" sz="2400" b="1" dirty="0" smtClean="0"/>
              <a:t>Viagem Estados Unidos e Canadá – 17 a 25/8/2019</a:t>
            </a:r>
            <a:endParaRPr lang="pt-BR" sz="2400" b="1" dirty="0"/>
          </a:p>
        </p:txBody>
      </p:sp>
      <p:pic>
        <p:nvPicPr>
          <p:cNvPr id="3" name="Imagem 2"/>
          <p:cNvPicPr/>
          <p:nvPr/>
        </p:nvPicPr>
        <p:blipFill>
          <a:blip r:embed="rId3">
            <a:extLst>
              <a:ext uri="{28A0092B-C50C-407E-A947-70E740481C1C}">
                <a14:useLocalDpi xmlns:a14="http://schemas.microsoft.com/office/drawing/2010/main" val="0"/>
              </a:ext>
            </a:extLst>
          </a:blip>
          <a:srcRect/>
          <a:stretch>
            <a:fillRect/>
          </a:stretch>
        </p:blipFill>
        <p:spPr bwMode="auto">
          <a:xfrm>
            <a:off x="341745" y="3645024"/>
            <a:ext cx="6339205" cy="2023110"/>
          </a:xfrm>
          <a:prstGeom prst="rect">
            <a:avLst/>
          </a:prstGeom>
          <a:noFill/>
          <a:ln>
            <a:noFill/>
          </a:ln>
        </p:spPr>
      </p:pic>
      <p:sp>
        <p:nvSpPr>
          <p:cNvPr id="4" name="Retângulo 3"/>
          <p:cNvSpPr/>
          <p:nvPr/>
        </p:nvSpPr>
        <p:spPr>
          <a:xfrm>
            <a:off x="251520" y="1305342"/>
            <a:ext cx="8568952" cy="2169825"/>
          </a:xfrm>
          <a:prstGeom prst="rect">
            <a:avLst/>
          </a:prstGeom>
        </p:spPr>
        <p:txBody>
          <a:bodyPr wrap="square">
            <a:spAutoFit/>
          </a:bodyPr>
          <a:lstStyle/>
          <a:p>
            <a:pPr indent="449580" algn="just">
              <a:lnSpc>
                <a:spcPct val="150000"/>
              </a:lnSpc>
              <a:spcAft>
                <a:spcPts val="1000"/>
              </a:spcAft>
            </a:pPr>
            <a:r>
              <a:rPr lang="pt-BR" dirty="0">
                <a:solidFill>
                  <a:srgbClr val="000000"/>
                </a:solidFill>
                <a:latin typeface="Arial" panose="020B0604020202020204" pitchFamily="34" charset="0"/>
                <a:ea typeface="Calibri" panose="020F0502020204030204" pitchFamily="34" charset="0"/>
                <a:cs typeface="Times New Roman" panose="02020603050405020304" pitchFamily="18" charset="0"/>
              </a:rPr>
              <a:t>Estas 7 operadoras são chamadas de “Classe I”, sendo que completam o sistema ferroviário mais de 500 empresas que operam mais 603 trechos de “</a:t>
            </a:r>
            <a:r>
              <a:rPr lang="pt-BR" i="1" dirty="0">
                <a:solidFill>
                  <a:srgbClr val="000000"/>
                </a:solidFill>
                <a:latin typeface="Arial" panose="020B0604020202020204" pitchFamily="34" charset="0"/>
                <a:ea typeface="Calibri" panose="020F0502020204030204" pitchFamily="34" charset="0"/>
                <a:cs typeface="Times New Roman" panose="02020603050405020304" pitchFamily="18" charset="0"/>
              </a:rPr>
              <a:t>Short Lines”</a:t>
            </a:r>
            <a:r>
              <a:rPr lang="pt-BR" dirty="0">
                <a:solidFill>
                  <a:srgbClr val="000000"/>
                </a:solidFill>
                <a:latin typeface="Arial" panose="020B0604020202020204" pitchFamily="34" charset="0"/>
                <a:ea typeface="Calibri" panose="020F0502020204030204" pitchFamily="34" charset="0"/>
                <a:cs typeface="Times New Roman" panose="02020603050405020304" pitchFamily="18" charset="0"/>
              </a:rPr>
              <a:t> (Pequenas linhas em tradução literal), que fazem a ramificação das linhas principais. As “</a:t>
            </a:r>
            <a:r>
              <a:rPr lang="pt-BR" i="1" dirty="0">
                <a:solidFill>
                  <a:srgbClr val="000000"/>
                </a:solidFill>
                <a:latin typeface="Arial" panose="020B0604020202020204" pitchFamily="34" charset="0"/>
                <a:ea typeface="Calibri" panose="020F0502020204030204" pitchFamily="34" charset="0"/>
                <a:cs typeface="Times New Roman" panose="02020603050405020304" pitchFamily="18" charset="0"/>
              </a:rPr>
              <a:t>Short Lines”</a:t>
            </a:r>
            <a:r>
              <a:rPr lang="pt-BR" dirty="0">
                <a:solidFill>
                  <a:srgbClr val="000000"/>
                </a:solidFill>
                <a:latin typeface="Arial" panose="020B0604020202020204" pitchFamily="34" charset="0"/>
                <a:ea typeface="Calibri" panose="020F0502020204030204" pitchFamily="34" charset="0"/>
                <a:cs typeface="Times New Roman" panose="02020603050405020304" pitchFamily="18" charset="0"/>
              </a:rPr>
              <a:t> levam os vagões até a linha tronco, e a ferrovia “Classe I”, faz o transporte de longa distância.</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73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1745" y="323273"/>
            <a:ext cx="7614631" cy="461665"/>
          </a:xfrm>
          <a:prstGeom prst="rect">
            <a:avLst/>
          </a:prstGeom>
          <a:noFill/>
        </p:spPr>
        <p:txBody>
          <a:bodyPr wrap="square" rtlCol="0">
            <a:spAutoFit/>
          </a:bodyPr>
          <a:lstStyle/>
          <a:p>
            <a:r>
              <a:rPr lang="pt-BR" sz="2400" b="1" dirty="0" smtClean="0"/>
              <a:t>Viagem Estados Unidos e Canadá – 17 a 25/8/2019</a:t>
            </a:r>
            <a:endParaRPr lang="pt-BR" sz="2400" b="1" dirty="0"/>
          </a:p>
        </p:txBody>
      </p:sp>
      <p:pic>
        <p:nvPicPr>
          <p:cNvPr id="3" name="Imagem 2"/>
          <p:cNvPicPr>
            <a:picLocks noChangeAspect="1"/>
          </p:cNvPicPr>
          <p:nvPr/>
        </p:nvPicPr>
        <p:blipFill>
          <a:blip r:embed="rId3"/>
          <a:stretch>
            <a:fillRect/>
          </a:stretch>
        </p:blipFill>
        <p:spPr>
          <a:xfrm>
            <a:off x="611560" y="2060848"/>
            <a:ext cx="8024933" cy="4342104"/>
          </a:xfrm>
          <a:prstGeom prst="rect">
            <a:avLst/>
          </a:prstGeom>
        </p:spPr>
      </p:pic>
      <p:sp>
        <p:nvSpPr>
          <p:cNvPr id="4" name="CaixaDeTexto 3"/>
          <p:cNvSpPr txBox="1"/>
          <p:nvPr/>
        </p:nvSpPr>
        <p:spPr>
          <a:xfrm>
            <a:off x="611560" y="1556792"/>
            <a:ext cx="4667047" cy="369332"/>
          </a:xfrm>
          <a:prstGeom prst="rect">
            <a:avLst/>
          </a:prstGeom>
          <a:noFill/>
        </p:spPr>
        <p:txBody>
          <a:bodyPr wrap="none" rtlCol="0">
            <a:spAutoFit/>
          </a:bodyPr>
          <a:lstStyle/>
          <a:p>
            <a:r>
              <a:rPr lang="pt-BR" dirty="0" smtClean="0"/>
              <a:t>São 603 Short Lines com 76.000 km de ferrovias</a:t>
            </a:r>
            <a:endParaRPr lang="pt-BR" dirty="0"/>
          </a:p>
        </p:txBody>
      </p:sp>
    </p:spTree>
    <p:extLst>
      <p:ext uri="{BB962C8B-B14F-4D97-AF65-F5344CB8AC3E}">
        <p14:creationId xmlns:p14="http://schemas.microsoft.com/office/powerpoint/2010/main" val="170325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937" t="972" r="937" b="1111"/>
          <a:stretch/>
        </p:blipFill>
        <p:spPr>
          <a:xfrm>
            <a:off x="-3365" y="0"/>
            <a:ext cx="9163455" cy="6858000"/>
          </a:xfrm>
          <a:prstGeom prst="rect">
            <a:avLst/>
          </a:prstGeom>
        </p:spPr>
      </p:pic>
      <p:pic>
        <p:nvPicPr>
          <p:cNvPr id="21" name="Image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401" y="636355"/>
            <a:ext cx="3178365" cy="2170129"/>
          </a:xfrm>
          <a:prstGeom prst="rect">
            <a:avLst/>
          </a:prstGeom>
        </p:spPr>
      </p:pic>
      <p:sp>
        <p:nvSpPr>
          <p:cNvPr id="11" name="Retângulo 10"/>
          <p:cNvSpPr/>
          <p:nvPr/>
        </p:nvSpPr>
        <p:spPr>
          <a:xfrm>
            <a:off x="2599480" y="4344468"/>
            <a:ext cx="3786095" cy="1523494"/>
          </a:xfrm>
          <a:prstGeom prst="rect">
            <a:avLst/>
          </a:prstGeom>
        </p:spPr>
        <p:txBody>
          <a:bodyPr wrap="square">
            <a:spAutoFit/>
          </a:bodyPr>
          <a:lstStyle/>
          <a:p>
            <a:pPr algn="ctr">
              <a:lnSpc>
                <a:spcPct val="150000"/>
              </a:lnSpc>
              <a:spcAft>
                <a:spcPts val="0"/>
              </a:spcAft>
            </a:pPr>
            <a:r>
              <a:rPr lang="pt-BR" sz="2000" b="1" dirty="0">
                <a:solidFill>
                  <a:srgbClr val="244061"/>
                </a:solidFill>
                <a:latin typeface="Arial" panose="020B0604020202020204" pitchFamily="34" charset="0"/>
                <a:ea typeface="Calibri" panose="020F0502020204030204" pitchFamily="34" charset="0"/>
                <a:cs typeface="Times New Roman" panose="02020603050405020304" pitchFamily="18" charset="0"/>
              </a:rPr>
              <a:t>Edeon Vaz Ferreira</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pt-BR" sz="1400" dirty="0">
                <a:solidFill>
                  <a:srgbClr val="365F91"/>
                </a:solidFill>
                <a:latin typeface="Arial" panose="020B0604020202020204" pitchFamily="34" charset="0"/>
                <a:ea typeface="Calibri" panose="020F0502020204030204" pitchFamily="34" charset="0"/>
                <a:cs typeface="Times New Roman" panose="02020603050405020304" pitchFamily="18" charset="0"/>
              </a:rPr>
              <a:t>Diretor Executivo</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pt-BR" sz="1400" dirty="0" smtClean="0">
                <a:solidFill>
                  <a:srgbClr val="365F91"/>
                </a:solidFill>
                <a:latin typeface="Arial" panose="020B0604020202020204" pitchFamily="34" charset="0"/>
                <a:ea typeface="Calibri" panose="020F0502020204030204" pitchFamily="34" charset="0"/>
                <a:cs typeface="Times New Roman" panose="02020603050405020304" pitchFamily="18" charset="0"/>
              </a:rPr>
              <a:t>Celular</a:t>
            </a:r>
            <a:r>
              <a:rPr lang="pt-BR" sz="1400" dirty="0">
                <a:solidFill>
                  <a:srgbClr val="365F91"/>
                </a:solidFill>
                <a:latin typeface="Arial" panose="020B0604020202020204" pitchFamily="34" charset="0"/>
                <a:ea typeface="Calibri" panose="020F0502020204030204" pitchFamily="34" charset="0"/>
                <a:cs typeface="Times New Roman" panose="02020603050405020304" pitchFamily="18" charset="0"/>
              </a:rPr>
              <a:t>:(61) </a:t>
            </a:r>
            <a:r>
              <a:rPr lang="pt-BR" sz="1400" dirty="0" smtClean="0">
                <a:solidFill>
                  <a:srgbClr val="365F91"/>
                </a:solidFill>
                <a:latin typeface="Arial" panose="020B0604020202020204" pitchFamily="34" charset="0"/>
                <a:ea typeface="Calibri" panose="020F0502020204030204" pitchFamily="34" charset="0"/>
                <a:cs typeface="Times New Roman" panose="02020603050405020304" pitchFamily="18" charset="0"/>
              </a:rPr>
              <a:t>9 8111-9889</a:t>
            </a:r>
            <a:r>
              <a:rPr lang="pt-BR" sz="1400" dirty="0">
                <a:solidFill>
                  <a:srgbClr val="365F91"/>
                </a:solidFill>
                <a:latin typeface="Arial" panose="020B0604020202020204" pitchFamily="34" charset="0"/>
                <a:ea typeface="Calibri" panose="020F0502020204030204" pitchFamily="34" charset="0"/>
                <a:cs typeface="Times New Roman" panose="02020603050405020304" pitchFamily="18" charset="0"/>
              </a:rPr>
              <a:t>     </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pt-BR" sz="1400" u="sng" dirty="0" smtClean="0">
                <a:solidFill>
                  <a:srgbClr val="365F91"/>
                </a:solidFill>
                <a:latin typeface="Arial" panose="020B0604020202020204" pitchFamily="34" charset="0"/>
                <a:ea typeface="Calibri" panose="020F0502020204030204" pitchFamily="34" charset="0"/>
                <a:cs typeface="Times New Roman" panose="02020603050405020304" pitchFamily="18" charset="0"/>
                <a:hlinkClick r:id="rId4"/>
              </a:rPr>
              <a:t>edeon@mplmt.com.br</a:t>
            </a:r>
            <a:endParaRPr lang="pt-B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m 11"/>
          <p:cNvPicPr>
            <a:picLocks noChangeAspect="1"/>
          </p:cNvPicPr>
          <p:nvPr/>
        </p:nvPicPr>
        <p:blipFill rotWithShape="1">
          <a:blip r:embed="rId5"/>
          <a:srcRect t="68532" b="886"/>
          <a:stretch/>
        </p:blipFill>
        <p:spPr>
          <a:xfrm>
            <a:off x="2324826" y="2996952"/>
            <a:ext cx="4335405" cy="1141271"/>
          </a:xfrm>
          <a:prstGeom prst="rect">
            <a:avLst/>
          </a:prstGeom>
        </p:spPr>
      </p:pic>
      <p:sp>
        <p:nvSpPr>
          <p:cNvPr id="2" name="Retângulo 1"/>
          <p:cNvSpPr/>
          <p:nvPr/>
        </p:nvSpPr>
        <p:spPr>
          <a:xfrm>
            <a:off x="827584" y="6005903"/>
            <a:ext cx="7992888" cy="380682"/>
          </a:xfrm>
          <a:prstGeom prst="rect">
            <a:avLst/>
          </a:prstGeom>
        </p:spPr>
        <p:txBody>
          <a:bodyPr wrap="square">
            <a:spAutoFit/>
          </a:bodyPr>
          <a:lstStyle/>
          <a:p>
            <a:pPr algn="ctr">
              <a:lnSpc>
                <a:spcPct val="150000"/>
              </a:lnSpc>
              <a:spcAft>
                <a:spcPts val="0"/>
              </a:spcAft>
            </a:pPr>
            <a:r>
              <a:rPr lang="pt-BR" sz="1400" dirty="0">
                <a:solidFill>
                  <a:srgbClr val="365F91"/>
                </a:solidFill>
                <a:latin typeface="Arial" panose="020B0604020202020204" pitchFamily="34" charset="0"/>
                <a:ea typeface="Calibri" panose="020F0502020204030204" pitchFamily="34" charset="0"/>
                <a:cs typeface="Times New Roman" panose="02020603050405020304" pitchFamily="18" charset="0"/>
              </a:rPr>
              <a:t>QL 10 Conjunto 8 casa 6 – Lago Sul - Cep: </a:t>
            </a:r>
            <a:r>
              <a:rPr lang="pt-BR" sz="1400" dirty="0" smtClean="0">
                <a:solidFill>
                  <a:srgbClr val="365F91"/>
                </a:solidFill>
                <a:latin typeface="Arial" panose="020B0604020202020204" pitchFamily="34" charset="0"/>
                <a:ea typeface="Calibri" panose="020F0502020204030204" pitchFamily="34" charset="0"/>
                <a:cs typeface="Times New Roman" panose="02020603050405020304" pitchFamily="18" charset="0"/>
              </a:rPr>
              <a:t>71.630-085 </a:t>
            </a:r>
            <a:r>
              <a:rPr lang="pt-BR" sz="1400" dirty="0">
                <a:solidFill>
                  <a:srgbClr val="365F91"/>
                </a:solidFill>
                <a:latin typeface="Arial" panose="020B0604020202020204" pitchFamily="34" charset="0"/>
                <a:ea typeface="Calibri" panose="020F0502020204030204" pitchFamily="34" charset="0"/>
                <a:cs typeface="Times New Roman" panose="02020603050405020304" pitchFamily="18" charset="0"/>
              </a:rPr>
              <a:t>- Brasília, DF - Brasil </a:t>
            </a:r>
            <a:endParaRPr lang="pt-B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96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00"/>
                                        <p:tgtEl>
                                          <p:spTgt spid="21"/>
                                        </p:tgtEl>
                                      </p:cBhvr>
                                    </p:animEffect>
                                  </p:childTnLst>
                                </p:cTn>
                              </p:par>
                            </p:childTnLst>
                          </p:cTn>
                        </p:par>
                        <p:par>
                          <p:cTn id="8" fill="hold">
                            <p:stCondLst>
                              <p:cond delay="7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7188</TotalTime>
  <Words>251</Words>
  <Application>Microsoft Office PowerPoint</Application>
  <PresentationFormat>Apresentação na tela (4:3)</PresentationFormat>
  <Paragraphs>41</Paragraphs>
  <Slides>7</Slides>
  <Notes>4</Notes>
  <HiddenSlides>1</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vt:i4>
      </vt:variant>
    </vt:vector>
  </HeadingPairs>
  <TitlesOfParts>
    <vt:vector size="13" baseType="lpstr">
      <vt:lpstr>Arial</vt:lpstr>
      <vt:lpstr>Arial Narrow</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Fabiane</cp:lastModifiedBy>
  <cp:revision>266</cp:revision>
  <dcterms:created xsi:type="dcterms:W3CDTF">2015-02-18T22:56:23Z</dcterms:created>
  <dcterms:modified xsi:type="dcterms:W3CDTF">2019-11-17T21:17:53Z</dcterms:modified>
</cp:coreProperties>
</file>